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51" r:id="rId1"/>
  </p:sldMasterIdLst>
  <p:notesMasterIdLst>
    <p:notesMasterId r:id="rId108"/>
  </p:notesMasterIdLst>
  <p:handoutMasterIdLst>
    <p:handoutMasterId r:id="rId109"/>
  </p:handoutMasterIdLst>
  <p:sldIdLst>
    <p:sldId id="256" r:id="rId2"/>
    <p:sldId id="257" r:id="rId3"/>
    <p:sldId id="310" r:id="rId4"/>
    <p:sldId id="311" r:id="rId5"/>
    <p:sldId id="386" r:id="rId6"/>
    <p:sldId id="309" r:id="rId7"/>
    <p:sldId id="335" r:id="rId8"/>
    <p:sldId id="336" r:id="rId9"/>
    <p:sldId id="404" r:id="rId10"/>
    <p:sldId id="387" r:id="rId11"/>
    <p:sldId id="317" r:id="rId12"/>
    <p:sldId id="274" r:id="rId13"/>
    <p:sldId id="278" r:id="rId14"/>
    <p:sldId id="320" r:id="rId15"/>
    <p:sldId id="277" r:id="rId16"/>
    <p:sldId id="390" r:id="rId17"/>
    <p:sldId id="388" r:id="rId18"/>
    <p:sldId id="406" r:id="rId19"/>
    <p:sldId id="389" r:id="rId20"/>
    <p:sldId id="407" r:id="rId21"/>
    <p:sldId id="405" r:id="rId22"/>
    <p:sldId id="391" r:id="rId23"/>
    <p:sldId id="261" r:id="rId24"/>
    <p:sldId id="337" r:id="rId25"/>
    <p:sldId id="263" r:id="rId26"/>
    <p:sldId id="265" r:id="rId27"/>
    <p:sldId id="264" r:id="rId28"/>
    <p:sldId id="266" r:id="rId29"/>
    <p:sldId id="296" r:id="rId30"/>
    <p:sldId id="297" r:id="rId31"/>
    <p:sldId id="271" r:id="rId32"/>
    <p:sldId id="272" r:id="rId33"/>
    <p:sldId id="392" r:id="rId34"/>
    <p:sldId id="298" r:id="rId35"/>
    <p:sldId id="408" r:id="rId36"/>
    <p:sldId id="330" r:id="rId37"/>
    <p:sldId id="268" r:id="rId38"/>
    <p:sldId id="295" r:id="rId39"/>
    <p:sldId id="331" r:id="rId40"/>
    <p:sldId id="332" r:id="rId41"/>
    <p:sldId id="299" r:id="rId42"/>
    <p:sldId id="269" r:id="rId43"/>
    <p:sldId id="349" r:id="rId44"/>
    <p:sldId id="350" r:id="rId45"/>
    <p:sldId id="351" r:id="rId46"/>
    <p:sldId id="352" r:id="rId47"/>
    <p:sldId id="353" r:id="rId48"/>
    <p:sldId id="354" r:id="rId49"/>
    <p:sldId id="355" r:id="rId50"/>
    <p:sldId id="356" r:id="rId51"/>
    <p:sldId id="357" r:id="rId52"/>
    <p:sldId id="400" r:id="rId53"/>
    <p:sldId id="393" r:id="rId54"/>
    <p:sldId id="401" r:id="rId55"/>
    <p:sldId id="394" r:id="rId56"/>
    <p:sldId id="403" r:id="rId57"/>
    <p:sldId id="395" r:id="rId58"/>
    <p:sldId id="398" r:id="rId59"/>
    <p:sldId id="399" r:id="rId60"/>
    <p:sldId id="397" r:id="rId61"/>
    <p:sldId id="409" r:id="rId62"/>
    <p:sldId id="267" r:id="rId63"/>
    <p:sldId id="340" r:id="rId64"/>
    <p:sldId id="285" r:id="rId65"/>
    <p:sldId id="286" r:id="rId66"/>
    <p:sldId id="276" r:id="rId67"/>
    <p:sldId id="279" r:id="rId68"/>
    <p:sldId id="280" r:id="rId69"/>
    <p:sldId id="281" r:id="rId70"/>
    <p:sldId id="282" r:id="rId71"/>
    <p:sldId id="287" r:id="rId72"/>
    <p:sldId id="364" r:id="rId73"/>
    <p:sldId id="283" r:id="rId74"/>
    <p:sldId id="308" r:id="rId75"/>
    <p:sldId id="284" r:id="rId76"/>
    <p:sldId id="288" r:id="rId77"/>
    <p:sldId id="289" r:id="rId78"/>
    <p:sldId id="300" r:id="rId79"/>
    <p:sldId id="290" r:id="rId80"/>
    <p:sldId id="301" r:id="rId81"/>
    <p:sldId id="292" r:id="rId82"/>
    <p:sldId id="305" r:id="rId83"/>
    <p:sldId id="306" r:id="rId84"/>
    <p:sldId id="307" r:id="rId85"/>
    <p:sldId id="291" r:id="rId86"/>
    <p:sldId id="302" r:id="rId87"/>
    <p:sldId id="303" r:id="rId88"/>
    <p:sldId id="304" r:id="rId89"/>
    <p:sldId id="363" r:id="rId90"/>
    <p:sldId id="365" r:id="rId91"/>
    <p:sldId id="380" r:id="rId92"/>
    <p:sldId id="366" r:id="rId93"/>
    <p:sldId id="367" r:id="rId94"/>
    <p:sldId id="368" r:id="rId95"/>
    <p:sldId id="369" r:id="rId96"/>
    <p:sldId id="411" r:id="rId97"/>
    <p:sldId id="412" r:id="rId98"/>
    <p:sldId id="370" r:id="rId99"/>
    <p:sldId id="341" r:id="rId100"/>
    <p:sldId id="372" r:id="rId101"/>
    <p:sldId id="373" r:id="rId102"/>
    <p:sldId id="374" r:id="rId103"/>
    <p:sldId id="375" r:id="rId104"/>
    <p:sldId id="379" r:id="rId105"/>
    <p:sldId id="377" r:id="rId106"/>
    <p:sldId id="378" r:id="rId107"/>
  </p:sldIdLst>
  <p:sldSz cx="9144000" cy="6858000" type="screen4x3"/>
  <p:notesSz cx="6400800" cy="8686800"/>
  <p:embeddedFontLst>
    <p:embeddedFont>
      <p:font typeface="Bitstream Vera Sans Mono" panose="020B0609030804020204" pitchFamily="49" charset="0"/>
      <p:regular r:id="rId110"/>
      <p:bold r:id="rId111"/>
      <p:italic r:id="rId112"/>
      <p:boldItalic r:id="rId113"/>
    </p:embeddedFont>
    <p:embeddedFont>
      <p:font typeface="Comic Sans MS" panose="030F0702030302020204" pitchFamily="66" charset="0"/>
      <p:regular r:id="rId114"/>
      <p:bold r:id="rId115"/>
    </p:embeddedFont>
    <p:embeddedFont>
      <p:font typeface="Monotype Sorts" panose="01010601010101010101" pitchFamily="2" charset="2"/>
      <p:regular r:id="rId116"/>
    </p:embeddedFont>
    <p:embeddedFont>
      <p:font typeface="Calibri" panose="020F0502020204030204" pitchFamily="34" charset="0"/>
      <p:regular r:id="rId117"/>
      <p:bold r:id="rId118"/>
      <p:italic r:id="rId119"/>
      <p:boldItalic r:id="rId120"/>
    </p:embeddedFont>
    <p:embeddedFont>
      <p:font typeface="MS PGothic" panose="020B0600070205080204" pitchFamily="34" charset="-128"/>
      <p:regular r:id="rId121"/>
    </p:embeddedFont>
  </p:embeddedFontLst>
  <p:defaultTextStyle>
    <a:defPPr>
      <a:defRPr lang="en-US"/>
    </a:defPPr>
    <a:lvl1pPr algn="l" rtl="0" eaLnBrk="0" fontAlgn="base" hangingPunct="0">
      <a:spcBef>
        <a:spcPct val="0"/>
      </a:spcBef>
      <a:spcAft>
        <a:spcPct val="0"/>
      </a:spcAft>
      <a:defRPr sz="2500" kern="1200">
        <a:solidFill>
          <a:schemeClr val="tx2"/>
        </a:solidFill>
        <a:latin typeface="Arial" charset="0"/>
        <a:ea typeface="+mn-ea"/>
        <a:cs typeface="+mn-cs"/>
      </a:defRPr>
    </a:lvl1pPr>
    <a:lvl2pPr marL="457200" algn="l" rtl="0" eaLnBrk="0" fontAlgn="base" hangingPunct="0">
      <a:spcBef>
        <a:spcPct val="0"/>
      </a:spcBef>
      <a:spcAft>
        <a:spcPct val="0"/>
      </a:spcAft>
      <a:defRPr sz="2500" kern="1200">
        <a:solidFill>
          <a:schemeClr val="tx2"/>
        </a:solidFill>
        <a:latin typeface="Arial" charset="0"/>
        <a:ea typeface="+mn-ea"/>
        <a:cs typeface="+mn-cs"/>
      </a:defRPr>
    </a:lvl2pPr>
    <a:lvl3pPr marL="914400" algn="l" rtl="0" eaLnBrk="0" fontAlgn="base" hangingPunct="0">
      <a:spcBef>
        <a:spcPct val="0"/>
      </a:spcBef>
      <a:spcAft>
        <a:spcPct val="0"/>
      </a:spcAft>
      <a:defRPr sz="2500" kern="1200">
        <a:solidFill>
          <a:schemeClr val="tx2"/>
        </a:solidFill>
        <a:latin typeface="Arial" charset="0"/>
        <a:ea typeface="+mn-ea"/>
        <a:cs typeface="+mn-cs"/>
      </a:defRPr>
    </a:lvl3pPr>
    <a:lvl4pPr marL="1371600" algn="l" rtl="0" eaLnBrk="0" fontAlgn="base" hangingPunct="0">
      <a:spcBef>
        <a:spcPct val="0"/>
      </a:spcBef>
      <a:spcAft>
        <a:spcPct val="0"/>
      </a:spcAft>
      <a:defRPr sz="2500" kern="1200">
        <a:solidFill>
          <a:schemeClr val="tx2"/>
        </a:solidFill>
        <a:latin typeface="Arial" charset="0"/>
        <a:ea typeface="+mn-ea"/>
        <a:cs typeface="+mn-cs"/>
      </a:defRPr>
    </a:lvl4pPr>
    <a:lvl5pPr marL="1828800" algn="l" rtl="0" eaLnBrk="0" fontAlgn="base" hangingPunct="0">
      <a:spcBef>
        <a:spcPct val="0"/>
      </a:spcBef>
      <a:spcAft>
        <a:spcPct val="0"/>
      </a:spcAft>
      <a:defRPr sz="2500" kern="1200">
        <a:solidFill>
          <a:schemeClr val="tx2"/>
        </a:solidFill>
        <a:latin typeface="Arial" charset="0"/>
        <a:ea typeface="+mn-ea"/>
        <a:cs typeface="+mn-cs"/>
      </a:defRPr>
    </a:lvl5pPr>
    <a:lvl6pPr marL="2286000" algn="l" defTabSz="914400" rtl="0" eaLnBrk="1" latinLnBrk="0" hangingPunct="1">
      <a:defRPr sz="2500" kern="1200">
        <a:solidFill>
          <a:schemeClr val="tx2"/>
        </a:solidFill>
        <a:latin typeface="Arial" charset="0"/>
        <a:ea typeface="+mn-ea"/>
        <a:cs typeface="+mn-cs"/>
      </a:defRPr>
    </a:lvl6pPr>
    <a:lvl7pPr marL="2743200" algn="l" defTabSz="914400" rtl="0" eaLnBrk="1" latinLnBrk="0" hangingPunct="1">
      <a:defRPr sz="2500" kern="1200">
        <a:solidFill>
          <a:schemeClr val="tx2"/>
        </a:solidFill>
        <a:latin typeface="Arial" charset="0"/>
        <a:ea typeface="+mn-ea"/>
        <a:cs typeface="+mn-cs"/>
      </a:defRPr>
    </a:lvl7pPr>
    <a:lvl8pPr marL="3200400" algn="l" defTabSz="914400" rtl="0" eaLnBrk="1" latinLnBrk="0" hangingPunct="1">
      <a:defRPr sz="2500" kern="1200">
        <a:solidFill>
          <a:schemeClr val="tx2"/>
        </a:solidFill>
        <a:latin typeface="Arial" charset="0"/>
        <a:ea typeface="+mn-ea"/>
        <a:cs typeface="+mn-cs"/>
      </a:defRPr>
    </a:lvl8pPr>
    <a:lvl9pPr marL="3657600" algn="l" defTabSz="914400" rtl="0" eaLnBrk="1" latinLnBrk="0" hangingPunct="1">
      <a:defRPr sz="2500" kern="1200">
        <a:solidFill>
          <a:schemeClr val="tx2"/>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00FF"/>
    <a:srgbClr val="006600"/>
    <a:srgbClr val="FFFF99"/>
    <a:srgbClr val="DDDDDD"/>
    <a:srgbClr val="00FF00"/>
    <a:srgbClr val="FF0000"/>
    <a:srgbClr val="94E4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442" autoAdjust="0"/>
    <p:restoredTop sz="98870" autoAdjust="0"/>
  </p:normalViewPr>
  <p:slideViewPr>
    <p:cSldViewPr>
      <p:cViewPr>
        <p:scale>
          <a:sx n="100" d="100"/>
          <a:sy n="100" d="100"/>
        </p:scale>
        <p:origin x="948" y="3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5632"/>
    </p:cViewPr>
  </p:sorterViewPr>
  <p:notesViewPr>
    <p:cSldViewPr>
      <p:cViewPr varScale="1">
        <p:scale>
          <a:sx n="90" d="100"/>
          <a:sy n="90" d="100"/>
        </p:scale>
        <p:origin x="-2520" y="-102"/>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4.fntdata"/><Relationship Id="rId11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116" Type="http://schemas.openxmlformats.org/officeDocument/2006/relationships/font" Target="fonts/font7.fntdata"/><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5.fntdata"/><Relationship Id="rId119"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1.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773363" cy="43497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3625851" y="0"/>
            <a:ext cx="2773363" cy="434975"/>
          </a:xfrm>
          <a:prstGeom prst="rect">
            <a:avLst/>
          </a:prstGeom>
        </p:spPr>
        <p:txBody>
          <a:bodyPr vert="horz" lIns="91430" tIns="45715" rIns="91430" bIns="45715" rtlCol="0"/>
          <a:lstStyle>
            <a:lvl1pPr algn="r">
              <a:defRPr sz="1200"/>
            </a:lvl1pPr>
          </a:lstStyle>
          <a:p>
            <a:fld id="{C56853D8-9981-4C9A-9EB4-03634DB7C345}" type="datetimeFigureOut">
              <a:rPr lang="en-US" smtClean="0"/>
              <a:t>2016-09-20</a:t>
            </a:fld>
            <a:endParaRPr lang="en-US"/>
          </a:p>
        </p:txBody>
      </p:sp>
      <p:sp>
        <p:nvSpPr>
          <p:cNvPr id="4" name="Footer Placeholder 3"/>
          <p:cNvSpPr>
            <a:spLocks noGrp="1"/>
          </p:cNvSpPr>
          <p:nvPr>
            <p:ph type="ftr" sz="quarter" idx="2"/>
          </p:nvPr>
        </p:nvSpPr>
        <p:spPr>
          <a:xfrm>
            <a:off x="0" y="8250239"/>
            <a:ext cx="2773363" cy="43497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3625851" y="8250239"/>
            <a:ext cx="2773363" cy="434975"/>
          </a:xfrm>
          <a:prstGeom prst="rect">
            <a:avLst/>
          </a:prstGeom>
        </p:spPr>
        <p:txBody>
          <a:bodyPr vert="horz" lIns="91430" tIns="45715" rIns="91430" bIns="45715" rtlCol="0" anchor="b"/>
          <a:lstStyle>
            <a:lvl1pPr algn="r">
              <a:defRPr sz="1200"/>
            </a:lvl1pPr>
          </a:lstStyle>
          <a:p>
            <a:fld id="{37199D35-55F9-4F72-B8AE-C317E4FBFDC5}" type="slidenum">
              <a:rPr lang="en-US" smtClean="0"/>
              <a:t>‹#›</a:t>
            </a:fld>
            <a:endParaRPr lang="en-US"/>
          </a:p>
        </p:txBody>
      </p:sp>
    </p:spTree>
    <p:extLst>
      <p:ext uri="{BB962C8B-B14F-4D97-AF65-F5344CB8AC3E}">
        <p14:creationId xmlns:p14="http://schemas.microsoft.com/office/powerpoint/2010/main" val="381985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t" anchorCtr="0" compatLnSpc="1">
            <a:prstTxWarp prst="textNoShape">
              <a:avLst/>
            </a:prstTxWarp>
          </a:bodyPr>
          <a:lstStyle>
            <a:lvl1pPr defTabSz="862083">
              <a:defRPr sz="1200" smtClean="0">
                <a:solidFill>
                  <a:schemeClr val="tx1"/>
                </a:solidFill>
                <a:latin typeface="Times New Roman" pitchFamily="18" charset="0"/>
              </a:defRPr>
            </a:lvl1pPr>
          </a:lstStyle>
          <a:p>
            <a:pPr>
              <a:defRPr/>
            </a:pPr>
            <a:endParaRPr lang="en-US"/>
          </a:p>
        </p:txBody>
      </p:sp>
      <p:sp>
        <p:nvSpPr>
          <p:cNvPr id="19459" name="Rectangle 3"/>
          <p:cNvSpPr>
            <a:spLocks noGrp="1" noChangeArrowheads="1"/>
          </p:cNvSpPr>
          <p:nvPr>
            <p:ph type="dt" idx="1"/>
          </p:nvPr>
        </p:nvSpPr>
        <p:spPr bwMode="auto">
          <a:xfrm>
            <a:off x="3627438" y="0"/>
            <a:ext cx="2773362"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t" anchorCtr="0" compatLnSpc="1">
            <a:prstTxWarp prst="textNoShape">
              <a:avLst/>
            </a:prstTxWarp>
          </a:bodyPr>
          <a:lstStyle>
            <a:lvl1pPr algn="r" defTabSz="862083">
              <a:defRPr sz="1200" smtClean="0">
                <a:solidFill>
                  <a:schemeClr val="tx1"/>
                </a:solidFill>
                <a:latin typeface="Times New Roman" pitchFamily="18" charset="0"/>
              </a:defRPr>
            </a:lvl1pPr>
          </a:lstStyle>
          <a:p>
            <a:pPr>
              <a:defRPr/>
            </a:pPr>
            <a:endParaRPr lang="en-US"/>
          </a:p>
        </p:txBody>
      </p:sp>
      <p:sp>
        <p:nvSpPr>
          <p:cNvPr id="79876" name="Rectangle 4"/>
          <p:cNvSpPr>
            <a:spLocks noGrp="1" noRot="1" noChangeAspect="1" noChangeArrowheads="1" noTextEdit="1"/>
          </p:cNvSpPr>
          <p:nvPr>
            <p:ph type="sldImg" idx="2"/>
          </p:nvPr>
        </p:nvSpPr>
        <p:spPr bwMode="auto">
          <a:xfrm>
            <a:off x="1028700" y="652463"/>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461" name="Rectangle 5"/>
          <p:cNvSpPr>
            <a:spLocks noGrp="1" noChangeArrowheads="1"/>
          </p:cNvSpPr>
          <p:nvPr>
            <p:ph type="body" sz="quarter" idx="3"/>
          </p:nvPr>
        </p:nvSpPr>
        <p:spPr bwMode="auto">
          <a:xfrm>
            <a:off x="852489" y="4125913"/>
            <a:ext cx="4695825" cy="3908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9462" name="Rectangle 6"/>
          <p:cNvSpPr>
            <a:spLocks noGrp="1" noChangeArrowheads="1"/>
          </p:cNvSpPr>
          <p:nvPr>
            <p:ph type="ftr" sz="quarter" idx="4"/>
          </p:nvPr>
        </p:nvSpPr>
        <p:spPr bwMode="auto">
          <a:xfrm>
            <a:off x="0" y="8253414"/>
            <a:ext cx="2773363"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b" anchorCtr="0" compatLnSpc="1">
            <a:prstTxWarp prst="textNoShape">
              <a:avLst/>
            </a:prstTxWarp>
          </a:bodyPr>
          <a:lstStyle>
            <a:lvl1pPr defTabSz="862083">
              <a:defRPr sz="1200" smtClean="0">
                <a:solidFill>
                  <a:schemeClr val="tx1"/>
                </a:solidFill>
                <a:latin typeface="Times New Roman" pitchFamily="18" charset="0"/>
              </a:defRPr>
            </a:lvl1pPr>
          </a:lstStyle>
          <a:p>
            <a:pPr>
              <a:defRPr/>
            </a:pPr>
            <a:endParaRPr lang="en-US"/>
          </a:p>
        </p:txBody>
      </p:sp>
      <p:sp>
        <p:nvSpPr>
          <p:cNvPr id="19463" name="Rectangle 7"/>
          <p:cNvSpPr>
            <a:spLocks noGrp="1" noChangeArrowheads="1"/>
          </p:cNvSpPr>
          <p:nvPr>
            <p:ph type="sldNum" sz="quarter" idx="5"/>
          </p:nvPr>
        </p:nvSpPr>
        <p:spPr bwMode="auto">
          <a:xfrm>
            <a:off x="3627438" y="8253414"/>
            <a:ext cx="2773362"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b" anchorCtr="0" compatLnSpc="1">
            <a:prstTxWarp prst="textNoShape">
              <a:avLst/>
            </a:prstTxWarp>
          </a:bodyPr>
          <a:lstStyle>
            <a:lvl1pPr algn="r" defTabSz="862083">
              <a:defRPr sz="1200" smtClean="0">
                <a:solidFill>
                  <a:schemeClr val="tx1"/>
                </a:solidFill>
                <a:latin typeface="Times New Roman" pitchFamily="18" charset="0"/>
              </a:defRPr>
            </a:lvl1pPr>
          </a:lstStyle>
          <a:p>
            <a:pPr>
              <a:defRPr/>
            </a:pPr>
            <a:fld id="{52D12978-3466-44F4-BEBD-391137DE6A16}" type="slidenum">
              <a:rPr lang="en-US"/>
              <a:pPr>
                <a:defRPr/>
              </a:pPr>
              <a:t>‹#›</a:t>
            </a:fld>
            <a:endParaRPr lang="en-US"/>
          </a:p>
        </p:txBody>
      </p:sp>
    </p:spTree>
    <p:extLst>
      <p:ext uri="{BB962C8B-B14F-4D97-AF65-F5344CB8AC3E}">
        <p14:creationId xmlns:p14="http://schemas.microsoft.com/office/powerpoint/2010/main" val="12848669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D12978-3466-44F4-BEBD-391137DE6A16}" type="slidenum">
              <a:rPr lang="en-US" smtClean="0"/>
              <a:pPr>
                <a:defRPr/>
              </a:pPr>
              <a:t>1</a:t>
            </a:fld>
            <a:endParaRPr lang="en-US" dirty="0"/>
          </a:p>
        </p:txBody>
      </p:sp>
    </p:spTree>
    <p:extLst>
      <p:ext uri="{BB962C8B-B14F-4D97-AF65-F5344CB8AC3E}">
        <p14:creationId xmlns:p14="http://schemas.microsoft.com/office/powerpoint/2010/main" val="3726086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861915">
              <a:defRPr sz="2500">
                <a:solidFill>
                  <a:schemeClr val="tx2"/>
                </a:solidFill>
                <a:latin typeface="Arial" charset="0"/>
              </a:defRPr>
            </a:lvl1pPr>
            <a:lvl2pPr marL="742866" indent="-285718" defTabSz="861915">
              <a:defRPr sz="2500">
                <a:solidFill>
                  <a:schemeClr val="tx2"/>
                </a:solidFill>
                <a:latin typeface="Arial" charset="0"/>
              </a:defRPr>
            </a:lvl2pPr>
            <a:lvl3pPr marL="1142870" indent="-228574" defTabSz="861915">
              <a:defRPr sz="2500">
                <a:solidFill>
                  <a:schemeClr val="tx2"/>
                </a:solidFill>
                <a:latin typeface="Arial" charset="0"/>
              </a:defRPr>
            </a:lvl3pPr>
            <a:lvl4pPr marL="1600018" indent="-228574" defTabSz="861915">
              <a:defRPr sz="2500">
                <a:solidFill>
                  <a:schemeClr val="tx2"/>
                </a:solidFill>
                <a:latin typeface="Arial" charset="0"/>
              </a:defRPr>
            </a:lvl4pPr>
            <a:lvl5pPr marL="2057166" indent="-228574" defTabSz="861915">
              <a:defRPr sz="2500">
                <a:solidFill>
                  <a:schemeClr val="tx2"/>
                </a:solidFill>
                <a:latin typeface="Arial" charset="0"/>
              </a:defRPr>
            </a:lvl5pPr>
            <a:lvl6pPr marL="2514314" indent="-228574" defTabSz="861915" eaLnBrk="0" fontAlgn="base" hangingPunct="0">
              <a:spcBef>
                <a:spcPct val="0"/>
              </a:spcBef>
              <a:spcAft>
                <a:spcPct val="0"/>
              </a:spcAft>
              <a:defRPr sz="2500">
                <a:solidFill>
                  <a:schemeClr val="tx2"/>
                </a:solidFill>
                <a:latin typeface="Arial" charset="0"/>
              </a:defRPr>
            </a:lvl6pPr>
            <a:lvl7pPr marL="2971462" indent="-228574" defTabSz="861915" eaLnBrk="0" fontAlgn="base" hangingPunct="0">
              <a:spcBef>
                <a:spcPct val="0"/>
              </a:spcBef>
              <a:spcAft>
                <a:spcPct val="0"/>
              </a:spcAft>
              <a:defRPr sz="2500">
                <a:solidFill>
                  <a:schemeClr val="tx2"/>
                </a:solidFill>
                <a:latin typeface="Arial" charset="0"/>
              </a:defRPr>
            </a:lvl7pPr>
            <a:lvl8pPr marL="3428610" indent="-228574" defTabSz="861915" eaLnBrk="0" fontAlgn="base" hangingPunct="0">
              <a:spcBef>
                <a:spcPct val="0"/>
              </a:spcBef>
              <a:spcAft>
                <a:spcPct val="0"/>
              </a:spcAft>
              <a:defRPr sz="2500">
                <a:solidFill>
                  <a:schemeClr val="tx2"/>
                </a:solidFill>
                <a:latin typeface="Arial" charset="0"/>
              </a:defRPr>
            </a:lvl8pPr>
            <a:lvl9pPr marL="3885757" indent="-228574" defTabSz="861915" eaLnBrk="0" fontAlgn="base" hangingPunct="0">
              <a:spcBef>
                <a:spcPct val="0"/>
              </a:spcBef>
              <a:spcAft>
                <a:spcPct val="0"/>
              </a:spcAft>
              <a:defRPr sz="2500">
                <a:solidFill>
                  <a:schemeClr val="tx2"/>
                </a:solidFill>
                <a:latin typeface="Arial" charset="0"/>
              </a:defRPr>
            </a:lvl9pPr>
          </a:lstStyle>
          <a:p>
            <a:fld id="{80721AF7-661C-4C60-A4AB-D7E4F8C1E38B}" type="slidenum">
              <a:rPr lang="en-US" sz="1200">
                <a:solidFill>
                  <a:schemeClr val="tx1"/>
                </a:solidFill>
                <a:latin typeface="Times New Roman" pitchFamily="18" charset="0"/>
              </a:rPr>
              <a:pPr/>
              <a:t>2</a:t>
            </a:fld>
            <a:endParaRPr lang="en-US" sz="1200" dirty="0">
              <a:solidFill>
                <a:schemeClr val="tx1"/>
              </a:solidFill>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4178293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Line 2"/>
          <p:cNvSpPr>
            <a:spLocks noChangeShapeType="1"/>
          </p:cNvSpPr>
          <p:nvPr/>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 name="Line 7"/>
          <p:cNvSpPr>
            <a:spLocks noChangeShapeType="1"/>
          </p:cNvSpPr>
          <p:nvPr/>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 name="Picture 8" descr="Vanderbi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p:cNvSpPr>
            <a:spLocks noChangeArrowheads="1"/>
          </p:cNvSpPr>
          <p:nvPr/>
        </p:nvSpPr>
        <p:spPr bwMode="auto">
          <a:xfrm>
            <a:off x="692150" y="1520825"/>
            <a:ext cx="7773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00" tIns="46000" rIns="92000" bIns="46000" anchor="ctr">
            <a:spAutoFit/>
          </a:bodyPr>
          <a:lstStyle/>
          <a:p>
            <a:pPr algn="ctr"/>
            <a:r>
              <a:rPr lang="en-US" sz="4000" dirty="0">
                <a:latin typeface="Times New Roman" pitchFamily="18" charset="0"/>
              </a:rPr>
              <a:t>EECE/CS </a:t>
            </a:r>
            <a:r>
              <a:rPr lang="en-US" sz="4000" dirty="0" smtClean="0">
                <a:latin typeface="Times New Roman" pitchFamily="18" charset="0"/>
              </a:rPr>
              <a:t>4353 </a:t>
            </a:r>
            <a:r>
              <a:rPr lang="en-US" sz="4000" dirty="0">
                <a:latin typeface="Times New Roman" pitchFamily="18" charset="0"/>
              </a:rPr>
              <a:t>Image Processing</a:t>
            </a:r>
          </a:p>
        </p:txBody>
      </p:sp>
      <p:sp>
        <p:nvSpPr>
          <p:cNvPr id="7" name="Rectangle 10"/>
          <p:cNvSpPr>
            <a:spLocks noChangeArrowheads="1"/>
          </p:cNvSpPr>
          <p:nvPr/>
        </p:nvSpPr>
        <p:spPr bwMode="auto">
          <a:xfrm>
            <a:off x="1371600" y="3810000"/>
            <a:ext cx="6400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00" tIns="46000" rIns="92000" bIns="46000" anchor="ctr"/>
          <a:lstStyle/>
          <a:p>
            <a:pPr algn="ctr">
              <a:spcBef>
                <a:spcPct val="20000"/>
              </a:spcBef>
              <a:buClr>
                <a:schemeClr val="tx1"/>
              </a:buClr>
              <a:buSzPct val="50000"/>
              <a:buFont typeface="Monotype Sorts" pitchFamily="2" charset="2"/>
              <a:buNone/>
            </a:pPr>
            <a:r>
              <a:rPr lang="en-US" sz="2800" dirty="0">
                <a:solidFill>
                  <a:schemeClr val="tx1"/>
                </a:solidFill>
                <a:latin typeface="Times New Roman" pitchFamily="18" charset="0"/>
              </a:rPr>
              <a:t>Richard Alan Peters II</a:t>
            </a:r>
          </a:p>
          <a:p>
            <a:pPr algn="ctr">
              <a:spcBef>
                <a:spcPct val="20000"/>
              </a:spcBef>
              <a:buClr>
                <a:schemeClr val="tx1"/>
              </a:buClr>
              <a:buSzPct val="50000"/>
              <a:buFont typeface="Monotype Sorts" pitchFamily="2" charset="2"/>
              <a:buNone/>
            </a:pPr>
            <a:r>
              <a:rPr lang="en-US" sz="2400" dirty="0">
                <a:solidFill>
                  <a:schemeClr val="tx1"/>
                </a:solidFill>
                <a:latin typeface="Times New Roman" pitchFamily="18" charset="0"/>
              </a:rPr>
              <a:t>Department of Electrical Engineering and Computer Science</a:t>
            </a:r>
          </a:p>
          <a:p>
            <a:pPr algn="ctr">
              <a:spcBef>
                <a:spcPct val="20000"/>
              </a:spcBef>
              <a:buClr>
                <a:schemeClr val="tx1"/>
              </a:buClr>
              <a:buSzPct val="50000"/>
              <a:buFont typeface="Monotype Sorts" pitchFamily="2" charset="2"/>
              <a:buNone/>
            </a:pPr>
            <a:r>
              <a:rPr lang="en-US" sz="2400" dirty="0">
                <a:solidFill>
                  <a:schemeClr val="tx1"/>
                </a:solidFill>
                <a:latin typeface="Times New Roman" pitchFamily="18" charset="0"/>
              </a:rPr>
              <a:t>Fall Semester </a:t>
            </a:r>
            <a:r>
              <a:rPr lang="en-US" sz="2400" dirty="0" smtClean="0">
                <a:solidFill>
                  <a:schemeClr val="tx1"/>
                </a:solidFill>
                <a:latin typeface="Times New Roman" pitchFamily="18" charset="0"/>
              </a:rPr>
              <a:t>2016</a:t>
            </a:r>
            <a:endParaRPr lang="en-US" sz="2400" dirty="0">
              <a:solidFill>
                <a:schemeClr val="tx1"/>
              </a:solidFill>
              <a:latin typeface="Times New Roman" pitchFamily="18" charset="0"/>
            </a:endParaRPr>
          </a:p>
        </p:txBody>
      </p:sp>
      <p:sp>
        <p:nvSpPr>
          <p:cNvPr id="8" name="Text Box 11"/>
          <p:cNvSpPr txBox="1">
            <a:spLocks noChangeArrowheads="1"/>
          </p:cNvSpPr>
          <p:nvPr/>
        </p:nvSpPr>
        <p:spPr bwMode="auto">
          <a:xfrm>
            <a:off x="1039813" y="2779713"/>
            <a:ext cx="70643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5" tIns="45683" rIns="91365" bIns="45683"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dirty="0"/>
              <a:t>Lecture Notes:</a:t>
            </a:r>
          </a:p>
        </p:txBody>
      </p:sp>
      <p:grpSp>
        <p:nvGrpSpPr>
          <p:cNvPr id="9" name="Group 5"/>
          <p:cNvGrpSpPr>
            <a:grpSpLocks/>
          </p:cNvGrpSpPr>
          <p:nvPr userDrawn="1"/>
        </p:nvGrpSpPr>
        <p:grpSpPr bwMode="auto">
          <a:xfrm>
            <a:off x="419100" y="6369050"/>
            <a:ext cx="8305800" cy="336550"/>
            <a:chOff x="240" y="4012"/>
            <a:chExt cx="5232" cy="212"/>
          </a:xfrm>
        </p:grpSpPr>
        <p:sp>
          <p:nvSpPr>
            <p:cNvPr id="10" name="Text Box 6"/>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2500">
                  <a:solidFill>
                    <a:schemeClr val="tx2"/>
                  </a:solidFill>
                  <a:latin typeface="Arial" charset="0"/>
                </a:defRPr>
              </a:lvl1pPr>
              <a:lvl2pPr marL="742950" indent="-285750" defTabSz="736600">
                <a:defRPr sz="2500">
                  <a:solidFill>
                    <a:schemeClr val="tx2"/>
                  </a:solidFill>
                  <a:latin typeface="Arial" charset="0"/>
                </a:defRPr>
              </a:lvl2pPr>
              <a:lvl3pPr marL="1143000" indent="-228600" defTabSz="736600">
                <a:defRPr sz="2500">
                  <a:solidFill>
                    <a:schemeClr val="tx2"/>
                  </a:solidFill>
                  <a:latin typeface="Arial" charset="0"/>
                </a:defRPr>
              </a:lvl3pPr>
              <a:lvl4pPr marL="1600200" indent="-228600" defTabSz="736600">
                <a:defRPr sz="2500">
                  <a:solidFill>
                    <a:schemeClr val="tx2"/>
                  </a:solidFill>
                  <a:latin typeface="Arial" charset="0"/>
                </a:defRPr>
              </a:lvl4pPr>
              <a:lvl5pPr marL="2057400" indent="-228600" defTabSz="736600">
                <a:defRPr sz="2500">
                  <a:solidFill>
                    <a:schemeClr val="tx2"/>
                  </a:solidFill>
                  <a:latin typeface="Arial" charset="0"/>
                </a:defRPr>
              </a:lvl5pPr>
              <a:lvl6pPr marL="2514600" indent="-228600" defTabSz="736600" eaLnBrk="0" fontAlgn="base" hangingPunct="0">
                <a:spcBef>
                  <a:spcPct val="0"/>
                </a:spcBef>
                <a:spcAft>
                  <a:spcPct val="0"/>
                </a:spcAft>
                <a:defRPr sz="2500">
                  <a:solidFill>
                    <a:schemeClr val="tx2"/>
                  </a:solidFill>
                  <a:latin typeface="Arial" charset="0"/>
                </a:defRPr>
              </a:lvl6pPr>
              <a:lvl7pPr marL="2971800" indent="-228600" defTabSz="736600" eaLnBrk="0" fontAlgn="base" hangingPunct="0">
                <a:spcBef>
                  <a:spcPct val="0"/>
                </a:spcBef>
                <a:spcAft>
                  <a:spcPct val="0"/>
                </a:spcAft>
                <a:defRPr sz="2500">
                  <a:solidFill>
                    <a:schemeClr val="tx2"/>
                  </a:solidFill>
                  <a:latin typeface="Arial" charset="0"/>
                </a:defRPr>
              </a:lvl7pPr>
              <a:lvl8pPr marL="3429000" indent="-228600" defTabSz="736600" eaLnBrk="0" fontAlgn="base" hangingPunct="0">
                <a:spcBef>
                  <a:spcPct val="0"/>
                </a:spcBef>
                <a:spcAft>
                  <a:spcPct val="0"/>
                </a:spcAft>
                <a:defRPr sz="2500">
                  <a:solidFill>
                    <a:schemeClr val="tx2"/>
                  </a:solidFill>
                  <a:latin typeface="Arial" charset="0"/>
                </a:defRPr>
              </a:lvl8pPr>
              <a:lvl9pPr marL="3886200" indent="-228600" defTabSz="736600" eaLnBrk="0" fontAlgn="base" hangingPunct="0">
                <a:spcBef>
                  <a:spcPct val="0"/>
                </a:spcBef>
                <a:spcAft>
                  <a:spcPct val="0"/>
                </a:spcAft>
                <a:defRPr sz="2500">
                  <a:solidFill>
                    <a:schemeClr val="tx2"/>
                  </a:solidFill>
                  <a:latin typeface="Arial" charset="0"/>
                </a:defRPr>
              </a:lvl9pPr>
            </a:lstStyle>
            <a:p>
              <a:r>
                <a:rPr lang="en-US" sz="800" dirty="0">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11" name="Picture 7" descr="cc"/>
            <p:cNvPicPr>
              <a:picLocks noChangeAspect="1" noChangeArrowheads="1"/>
            </p:cNvPicPr>
            <p:nvPr/>
          </p:nvPicPr>
          <p:blipFill>
            <a:blip r:embed="rId3"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extLst>
      <p:ext uri="{BB962C8B-B14F-4D97-AF65-F5344CB8AC3E}">
        <p14:creationId xmlns:p14="http://schemas.microsoft.com/office/powerpoint/2010/main" val="900247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21 September 2016</a:t>
            </a:r>
            <a:endParaRPr lang="en-US"/>
          </a:p>
        </p:txBody>
      </p:sp>
      <p:sp>
        <p:nvSpPr>
          <p:cNvPr id="8" name="Footer Placeholder 7"/>
          <p:cNvSpPr>
            <a:spLocks noGrp="1"/>
          </p:cNvSpPr>
          <p:nvPr>
            <p:ph type="ftr" sz="quarter" idx="11"/>
          </p:nvPr>
        </p:nvSpPr>
        <p:spPr/>
        <p:txBody>
          <a:bodyPr/>
          <a:lstStyle/>
          <a:p>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FE08DE76-73E9-4CC5-93E4-4A7EB9AC9684}" type="slidenum">
              <a:rPr lang="en-US" smtClean="0"/>
              <a:t>‹#›</a:t>
            </a:fld>
            <a:endParaRPr lang="en-US"/>
          </a:p>
        </p:txBody>
      </p:sp>
    </p:spTree>
    <p:extLst>
      <p:ext uri="{BB962C8B-B14F-4D97-AF65-F5344CB8AC3E}">
        <p14:creationId xmlns:p14="http://schemas.microsoft.com/office/powerpoint/2010/main" val="46459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5"/>
          <p:cNvSpPr>
            <a:spLocks noGrp="1"/>
          </p:cNvSpPr>
          <p:nvPr>
            <p:ph type="dt" sz="half" idx="10"/>
          </p:nvPr>
        </p:nvSpPr>
        <p:spPr/>
        <p:txBody>
          <a:bodyPr/>
          <a:lstStyle/>
          <a:p>
            <a:r>
              <a:rPr lang="en-US" smtClean="0"/>
              <a:t>21 September 2016</a:t>
            </a:r>
            <a:endParaRPr lang="en-US"/>
          </a:p>
        </p:txBody>
      </p:sp>
      <p:sp>
        <p:nvSpPr>
          <p:cNvPr id="7" name="Footer Placeholder 6"/>
          <p:cNvSpPr>
            <a:spLocks noGrp="1"/>
          </p:cNvSpPr>
          <p:nvPr>
            <p:ph type="ftr" sz="quarter" idx="11"/>
          </p:nvPr>
        </p:nvSpPr>
        <p:spPr/>
        <p:txBody>
          <a:bodyPr/>
          <a:lstStyle/>
          <a:p>
            <a:r>
              <a:rPr lang="en-US" smtClean="0"/>
              <a:t>1999-2016 by Richard Alan Peters II</a:t>
            </a:r>
            <a:endParaRPr lang="en-US"/>
          </a:p>
        </p:txBody>
      </p:sp>
      <p:sp>
        <p:nvSpPr>
          <p:cNvPr id="8" name="Slide Number Placeholder 7"/>
          <p:cNvSpPr>
            <a:spLocks noGrp="1"/>
          </p:cNvSpPr>
          <p:nvPr>
            <p:ph type="sldNum" sz="quarter" idx="12"/>
          </p:nvPr>
        </p:nvSpPr>
        <p:spPr/>
        <p:txBody>
          <a:bodyPr/>
          <a:lstStyle/>
          <a:p>
            <a:fld id="{FE08DE76-73E9-4CC5-93E4-4A7EB9AC9684}" type="slidenum">
              <a:rPr lang="en-US" smtClean="0"/>
              <a:t>‹#›</a:t>
            </a:fld>
            <a:endParaRPr lang="en-US"/>
          </a:p>
        </p:txBody>
      </p:sp>
    </p:spTree>
    <p:extLst>
      <p:ext uri="{BB962C8B-B14F-4D97-AF65-F5344CB8AC3E}">
        <p14:creationId xmlns:p14="http://schemas.microsoft.com/office/powerpoint/2010/main" val="2558161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1104900"/>
            <a:ext cx="7772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838200" y="2057400"/>
            <a:ext cx="77724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Line 7"/>
          <p:cNvSpPr>
            <a:spLocks noChangeShapeType="1"/>
          </p:cNvSpPr>
          <p:nvPr/>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Line 12"/>
          <p:cNvSpPr>
            <a:spLocks noChangeShapeType="1"/>
          </p:cNvSpPr>
          <p:nvPr/>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35" name="Picture 13" descr="Vanderbi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8" descr="cc"/>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200400" y="6464300"/>
            <a:ext cx="1651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latin typeface="+mj-lt"/>
              </a:defRPr>
            </a:lvl1pPr>
          </a:lstStyle>
          <a:p>
            <a:r>
              <a:rPr lang="en-US" smtClean="0"/>
              <a:t>21 September 2016</a:t>
            </a:r>
            <a:endParaRPr lang="en-US" dirty="0"/>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solidFill>
                <a:latin typeface="+mj-lt"/>
              </a:defRPr>
            </a:lvl1pPr>
          </a:lstStyle>
          <a:p>
            <a:r>
              <a:rPr lang="en-US" smtClean="0"/>
              <a:t>1999-2016 by Richard Alan Peters II</a:t>
            </a:r>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latin typeface="+mj-lt"/>
              </a:defRPr>
            </a:lvl1pPr>
          </a:lstStyle>
          <a:p>
            <a:fld id="{FE08DE76-73E9-4CC5-93E4-4A7EB9AC9684}" type="slidenum">
              <a:rPr lang="en-US" smtClean="0"/>
              <a:pPr/>
              <a:t>‹#›</a:t>
            </a:fld>
            <a:endParaRPr lang="en-US"/>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674" r:id="rId1"/>
    <p:sldLayoutId id="2147483664" r:id="rId2"/>
    <p:sldLayoutId id="2147483668" r:id="rId3"/>
  </p:sldLayoutIdLst>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imes New Roman" pitchFamily="18" charset="0"/>
        </a:defRPr>
      </a:lvl2pPr>
      <a:lvl3pPr algn="l" rtl="0" eaLnBrk="0" fontAlgn="base" hangingPunct="0">
        <a:spcBef>
          <a:spcPct val="0"/>
        </a:spcBef>
        <a:spcAft>
          <a:spcPct val="0"/>
        </a:spcAft>
        <a:defRPr sz="4000">
          <a:solidFill>
            <a:schemeClr val="tx2"/>
          </a:solidFill>
          <a:latin typeface="Times New Roman" pitchFamily="18" charset="0"/>
        </a:defRPr>
      </a:lvl3pPr>
      <a:lvl4pPr algn="l" rtl="0" eaLnBrk="0" fontAlgn="base" hangingPunct="0">
        <a:spcBef>
          <a:spcPct val="0"/>
        </a:spcBef>
        <a:spcAft>
          <a:spcPct val="0"/>
        </a:spcAft>
        <a:defRPr sz="4000">
          <a:solidFill>
            <a:schemeClr val="tx2"/>
          </a:solidFill>
          <a:latin typeface="Times New Roman" pitchFamily="18" charset="0"/>
        </a:defRPr>
      </a:lvl4pPr>
      <a:lvl5pPr algn="l" rtl="0" eaLnBrk="0" fontAlgn="base" hangingPunct="0">
        <a:spcBef>
          <a:spcPct val="0"/>
        </a:spcBef>
        <a:spcAft>
          <a:spcPct val="0"/>
        </a:spcAft>
        <a:defRPr sz="4000">
          <a:solidFill>
            <a:schemeClr val="tx2"/>
          </a:solidFill>
          <a:latin typeface="Times New Roman" pitchFamily="18" charset="0"/>
        </a:defRPr>
      </a:lvl5pPr>
      <a:lvl6pPr marL="457200" algn="l" rtl="0" eaLnBrk="0" fontAlgn="base" hangingPunct="0">
        <a:spcBef>
          <a:spcPct val="0"/>
        </a:spcBef>
        <a:spcAft>
          <a:spcPct val="0"/>
        </a:spcAft>
        <a:defRPr sz="4000">
          <a:solidFill>
            <a:schemeClr val="tx2"/>
          </a:solidFill>
          <a:latin typeface="Times New Roman" pitchFamily="18" charset="0"/>
        </a:defRPr>
      </a:lvl6pPr>
      <a:lvl7pPr marL="914400" algn="l" rtl="0" eaLnBrk="0" fontAlgn="base" hangingPunct="0">
        <a:spcBef>
          <a:spcPct val="0"/>
        </a:spcBef>
        <a:spcAft>
          <a:spcPct val="0"/>
        </a:spcAft>
        <a:defRPr sz="4000">
          <a:solidFill>
            <a:schemeClr val="tx2"/>
          </a:solidFill>
          <a:latin typeface="Times New Roman" pitchFamily="18" charset="0"/>
        </a:defRPr>
      </a:lvl7pPr>
      <a:lvl8pPr marL="1371600" algn="l" rtl="0" eaLnBrk="0" fontAlgn="base" hangingPunct="0">
        <a:spcBef>
          <a:spcPct val="0"/>
        </a:spcBef>
        <a:spcAft>
          <a:spcPct val="0"/>
        </a:spcAft>
        <a:defRPr sz="4000">
          <a:solidFill>
            <a:schemeClr val="tx2"/>
          </a:solidFill>
          <a:latin typeface="Times New Roman" pitchFamily="18" charset="0"/>
        </a:defRPr>
      </a:lvl8pPr>
      <a:lvl9pPr marL="1828800" algn="l" rtl="0" eaLnBrk="0" fontAlgn="base" hangingPunct="0">
        <a:spcBef>
          <a:spcPct val="0"/>
        </a:spcBef>
        <a:spcAft>
          <a:spcPct val="0"/>
        </a:spcAft>
        <a:defRPr sz="40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100.xml.rels><?xml version="1.0" encoding="UTF-8" standalone="yes"?>
<Relationships xmlns="http://schemas.openxmlformats.org/package/2006/relationships"><Relationship Id="rId3" Type="http://schemas.openxmlformats.org/officeDocument/2006/relationships/image" Target="../media/image146.jpeg"/><Relationship Id="rId7" Type="http://schemas.openxmlformats.org/officeDocument/2006/relationships/image" Target="../media/image150.jpeg"/><Relationship Id="rId2" Type="http://schemas.openxmlformats.org/officeDocument/2006/relationships/image" Target="../media/image145.jpeg"/><Relationship Id="rId1" Type="http://schemas.openxmlformats.org/officeDocument/2006/relationships/slideLayout" Target="../slideLayouts/slideLayout3.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147.jpeg"/></Relationships>
</file>

<file path=ppt/slides/_rels/slide101.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4.jp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51.jp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5.jpeg"/><Relationship Id="rId7" Type="http://schemas.openxmlformats.org/officeDocument/2006/relationships/image" Target="../media/image159.jpeg"/><Relationship Id="rId2" Type="http://schemas.openxmlformats.org/officeDocument/2006/relationships/image" Target="../media/image154.jpeg"/><Relationship Id="rId1" Type="http://schemas.openxmlformats.org/officeDocument/2006/relationships/slideLayout" Target="../slideLayouts/slideLayout3.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10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6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20.wmf"/><Relationship Id="rId5" Type="http://schemas.openxmlformats.org/officeDocument/2006/relationships/oleObject" Target="../embeddings/oleObject7.bin"/><Relationship Id="rId4" Type="http://schemas.openxmlformats.org/officeDocument/2006/relationships/image" Target="../media/image1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22.jpeg"/><Relationship Id="rId4" Type="http://schemas.openxmlformats.org/officeDocument/2006/relationships/image" Target="../media/image21.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3.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hyperlink" Target="https://www.flickr.com/photos/marcel_s_s/8624344496/in/pool-tbasab/" TargetMode="Externa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hyperlink" Target="https://www.flickr.com/photos/marcel_s_s/8624344496/in/pool-tbasab/" TargetMode="External"/><Relationship Id="rId7"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hyperlink" Target="https://www.flickr.com/photos/marcel_s_s/8624344496/in/pool-tbasab/" TargetMode="External"/><Relationship Id="rId7"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hyperlink" Target="https://www.flickr.com/photos/marcel_s_s/8624344496/in/pool-tbasab/" TargetMode="External"/><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marcel_s_s/8624344496/in/pool-tbasab/" TargetMode="External"/><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0.bin"/><Relationship Id="rId7" Type="http://schemas.openxmlformats.org/officeDocument/2006/relationships/image" Target="../media/image39.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41.jpeg"/><Relationship Id="rId10" Type="http://schemas.openxmlformats.org/officeDocument/2006/relationships/image" Target="../media/image40.wmf"/><Relationship Id="rId4" Type="http://schemas.openxmlformats.org/officeDocument/2006/relationships/image" Target="../media/image38.wmf"/><Relationship Id="rId9"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image" Target="../media/image45.jpeg"/><Relationship Id="rId7"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3.wmf"/><Relationship Id="rId5" Type="http://schemas.openxmlformats.org/officeDocument/2006/relationships/oleObject" Target="../embeddings/oleObject13.bin"/><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9.jpeg"/><Relationship Id="rId7"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0.png"/><Relationship Id="rId5" Type="http://schemas.openxmlformats.org/officeDocument/2006/relationships/image" Target="../media/image47.wmf"/><Relationship Id="rId4"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4.jpeg"/><Relationship Id="rId7" Type="http://schemas.openxmlformats.org/officeDocument/2006/relationships/image" Target="../media/image52.w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51.wmf"/><Relationship Id="rId10" Type="http://schemas.openxmlformats.org/officeDocument/2006/relationships/image" Target="../media/image53.wmf"/><Relationship Id="rId4" Type="http://schemas.openxmlformats.org/officeDocument/2006/relationships/oleObject" Target="../embeddings/oleObject17.bin"/><Relationship Id="rId9"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58.png"/><Relationship Id="rId5" Type="http://schemas.openxmlformats.org/officeDocument/2006/relationships/image" Target="../media/image56.wmf"/><Relationship Id="rId4" Type="http://schemas.openxmlformats.org/officeDocument/2006/relationships/oleObject" Target="../embeddings/oleObject20.bin"/></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 Id="rId5" Type="http://schemas.openxmlformats.org/officeDocument/2006/relationships/image" Target="../media/image62.jpeg"/><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0.jpeg"/><Relationship Id="rId7" Type="http://schemas.openxmlformats.org/officeDocument/2006/relationships/image" Target="../media/image65.jpeg"/><Relationship Id="rId2" Type="http://schemas.openxmlformats.org/officeDocument/2006/relationships/image" Target="../media/image63.jpeg"/><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2.jpeg"/><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67.wmf"/><Relationship Id="rId5" Type="http://schemas.openxmlformats.org/officeDocument/2006/relationships/oleObject" Target="../embeddings/oleObject21.bin"/><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70.wmf"/><Relationship Id="rId5" Type="http://schemas.openxmlformats.org/officeDocument/2006/relationships/oleObject" Target="../embeddings/oleObject22.bin"/><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hyperlink" Target="https://en.wikipedia.org/wiki/Gamma_correction" TargetMode="External"/><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70.wmf"/><Relationship Id="rId5" Type="http://schemas.openxmlformats.org/officeDocument/2006/relationships/oleObject" Target="../embeddings/oleObject23.bin"/><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73.jpeg"/><Relationship Id="rId1"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77.wmf"/><Relationship Id="rId5" Type="http://schemas.openxmlformats.org/officeDocument/2006/relationships/oleObject" Target="../embeddings/oleObject25.bin"/><Relationship Id="rId4" Type="http://schemas.openxmlformats.org/officeDocument/2006/relationships/image" Target="../media/image76.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79.wmf"/><Relationship Id="rId5" Type="http://schemas.openxmlformats.org/officeDocument/2006/relationships/oleObject" Target="../embeddings/oleObject27.bin"/><Relationship Id="rId4" Type="http://schemas.openxmlformats.org/officeDocument/2006/relationships/image" Target="../media/image78.wmf"/></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3.xml"/><Relationship Id="rId4" Type="http://schemas.openxmlformats.org/officeDocument/2006/relationships/image" Target="../media/image82.jpeg"/></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xml"/><Relationship Id="rId5" Type="http://schemas.openxmlformats.org/officeDocument/2006/relationships/image" Target="../media/image80.jpe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2.jpeg"/><Relationship Id="rId1" Type="http://schemas.openxmlformats.org/officeDocument/2006/relationships/slideLayout" Target="../slideLayouts/slideLayout3.xml"/><Relationship Id="rId5" Type="http://schemas.openxmlformats.org/officeDocument/2006/relationships/image" Target="../media/image80.jpe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5.jpeg"/><Relationship Id="rId1" Type="http://schemas.openxmlformats.org/officeDocument/2006/relationships/slideLayout" Target="../slideLayouts/slideLayout3.xml"/><Relationship Id="rId4" Type="http://schemas.openxmlformats.org/officeDocument/2006/relationships/image" Target="../media/image80.jpeg"/></Relationships>
</file>

<file path=ppt/slides/_rels/slide4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wmf"/></Relationships>
</file>

<file path=ppt/slides/_rels/slide5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3.jpeg"/><Relationship Id="rId1" Type="http://schemas.openxmlformats.org/officeDocument/2006/relationships/slideLayout" Target="../slideLayouts/slideLayout3.xml"/><Relationship Id="rId4" Type="http://schemas.openxmlformats.org/officeDocument/2006/relationships/image" Target="../media/image98.jpe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4.bin"/><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slide" Target="slide74.xml"/><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105.w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102.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31.bin"/></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image" Target="../media/image114.wmf"/><Relationship Id="rId5" Type="http://schemas.openxmlformats.org/officeDocument/2006/relationships/oleObject" Target="../embeddings/oleObject34.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36.bin"/></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2.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7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6.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3.xml"/><Relationship Id="rId4" Type="http://schemas.openxmlformats.org/officeDocument/2006/relationships/image" Target="../media/image124.jpeg"/></Relationships>
</file>

<file path=ppt/slides/_rels/slide8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3.xml"/><Relationship Id="rId4" Type="http://schemas.openxmlformats.org/officeDocument/2006/relationships/image" Target="../media/image131.jpeg"/></Relationships>
</file>

<file path=ppt/slides/_rels/slide8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22.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34.jpeg"/><Relationship Id="rId1" Type="http://schemas.openxmlformats.org/officeDocument/2006/relationships/slideLayout" Target="../slideLayouts/slideLayout3.xml"/><Relationship Id="rId4" Type="http://schemas.openxmlformats.org/officeDocument/2006/relationships/image" Target="../media/image124.jpeg"/></Relationships>
</file>

<file path=ppt/slides/_rels/slide8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36.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38.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39.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40.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41.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2.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3.jpeg"/><Relationship Id="rId1" Type="http://schemas.openxmlformats.org/officeDocument/2006/relationships/slideLayout" Target="../slideLayouts/slideLayout3.xml"/><Relationship Id="rId5" Type="http://schemas.openxmlformats.org/officeDocument/2006/relationships/slide" Target="slide52.xml"/><Relationship Id="rId4" Type="http://schemas.openxmlformats.org/officeDocument/2006/relationships/slide" Target="slide47.xml"/></Relationships>
</file>

<file path=ppt/slides/_rels/slide9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8.jpeg"/><Relationship Id="rId1" Type="http://schemas.openxmlformats.org/officeDocument/2006/relationships/slideLayout" Target="../slideLayouts/slideLayout3.xml"/><Relationship Id="rId5" Type="http://schemas.openxmlformats.org/officeDocument/2006/relationships/slide" Target="slide58.xml"/><Relationship Id="rId4" Type="http://schemas.openxmlformats.org/officeDocument/2006/relationships/slide" Target="slide53.xml"/></Relationships>
</file>

<file path=ppt/slides/_rels/slide9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93.jpeg"/><Relationship Id="rId1" Type="http://schemas.openxmlformats.org/officeDocument/2006/relationships/slideLayout" Target="../slideLayouts/slideLayout3.xml"/><Relationship Id="rId5" Type="http://schemas.openxmlformats.org/officeDocument/2006/relationships/slide" Target="slide95.xml"/><Relationship Id="rId4" Type="http://schemas.openxmlformats.org/officeDocument/2006/relationships/slide" Target="slide90.xml"/></Relationships>
</file>

<file path=ppt/slides/_rels/slide99.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1246188" y="2790825"/>
            <a:ext cx="6656387" cy="457200"/>
          </a:xfrm>
          <a:prstGeom prst="rect">
            <a:avLst/>
          </a:prstGeom>
          <a:solidFill>
            <a:schemeClr val="bg1"/>
          </a:solidFill>
          <a:ln>
            <a:noFill/>
          </a:ln>
          <a:effectLs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dirty="0">
                <a:solidFill>
                  <a:schemeClr val="tx1"/>
                </a:solidFill>
              </a:rPr>
              <a:t>Lecture Notes:  The Point Processing of Images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04900"/>
            <a:ext cx="7772400" cy="723900"/>
          </a:xfrm>
        </p:spPr>
        <p:txBody>
          <a:bodyPr/>
          <a:lstStyle/>
          <a:p>
            <a:r>
              <a:rPr lang="en-US" dirty="0" smtClean="0"/>
              <a:t>Lookup Tables</a:t>
            </a:r>
            <a:endParaRPr lang="en-US" dirty="0"/>
          </a:p>
        </p:txBody>
      </p:sp>
      <p:sp>
        <p:nvSpPr>
          <p:cNvPr id="3" name="Date Placeholder 2"/>
          <p:cNvSpPr>
            <a:spLocks noGrp="1"/>
          </p:cNvSpPr>
          <p:nvPr>
            <p:ph type="dt" sz="half" idx="10"/>
          </p:nvPr>
        </p:nvSpPr>
        <p:spPr/>
        <p:txBody>
          <a:bodyPr/>
          <a:lstStyle/>
          <a:p>
            <a:r>
              <a:rPr lang="en-US" smtClean="0"/>
              <a:t>21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10</a:t>
            </a:fld>
            <a:endParaRPr lang="en-US"/>
          </a:p>
        </p:txBody>
      </p:sp>
      <p:sp>
        <p:nvSpPr>
          <p:cNvPr id="6" name="TextBox 5"/>
          <p:cNvSpPr txBox="1"/>
          <p:nvPr/>
        </p:nvSpPr>
        <p:spPr>
          <a:xfrm>
            <a:off x="381000" y="1990606"/>
            <a:ext cx="8229600" cy="1938992"/>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A lookup table is an indexed list of numbers – a vector – that can be used to implement a discrete function – a mapping from a set of integers, </a:t>
            </a:r>
            <a:r>
              <a:rPr lang="en-US" sz="2400" dirty="0">
                <a:solidFill>
                  <a:srgbClr val="000000"/>
                </a:solidFill>
                <a:latin typeface="Times New Roman" panose="02020603050405020304" pitchFamily="18" charset="0"/>
                <a:cs typeface="Times New Roman" panose="02020603050405020304" pitchFamily="18" charset="0"/>
              </a:rPr>
              <a:t>{</a:t>
            </a:r>
            <a:r>
              <a:rPr lang="en-US" sz="2400" i="1" dirty="0" smtClean="0">
                <a:solidFill>
                  <a:srgbClr val="000000"/>
                </a:solidFill>
                <a:latin typeface="Times New Roman" panose="02020603050405020304" pitchFamily="18" charset="0"/>
                <a:cs typeface="Times New Roman" panose="02020603050405020304" pitchFamily="18" charset="0"/>
              </a:rPr>
              <a:t>g</a:t>
            </a:r>
            <a:r>
              <a:rPr lang="en-US" sz="2400" baseline="-25000" dirty="0" smtClean="0">
                <a:solidFill>
                  <a:srgbClr val="000000"/>
                </a:solidFill>
                <a:latin typeface="Times New Roman" panose="02020603050405020304" pitchFamily="18" charset="0"/>
                <a:cs typeface="Times New Roman" panose="02020603050405020304" pitchFamily="18" charset="0"/>
              </a:rPr>
              <a:t>in,1</a:t>
            </a:r>
            <a:r>
              <a:rPr lang="en-US" sz="2400" dirty="0">
                <a:solidFill>
                  <a:srgbClr val="000000"/>
                </a:solidFill>
                <a:latin typeface="Times New Roman" panose="02020603050405020304" pitchFamily="18" charset="0"/>
                <a:cs typeface="Times New Roman" panose="02020603050405020304" pitchFamily="18" charset="0"/>
              </a:rPr>
              <a:t>, </a:t>
            </a:r>
            <a:r>
              <a:rPr lang="en-US" sz="2400" i="1" dirty="0">
                <a:solidFill>
                  <a:srgbClr val="000000"/>
                </a:solidFill>
                <a:latin typeface="Times New Roman" panose="02020603050405020304" pitchFamily="18" charset="0"/>
                <a:cs typeface="Times New Roman" panose="02020603050405020304" pitchFamily="18" charset="0"/>
              </a:rPr>
              <a:t>g</a:t>
            </a:r>
            <a:r>
              <a:rPr lang="en-US" sz="2400" baseline="-25000" dirty="0">
                <a:solidFill>
                  <a:srgbClr val="000000"/>
                </a:solidFill>
                <a:latin typeface="Times New Roman" panose="02020603050405020304" pitchFamily="18" charset="0"/>
                <a:cs typeface="Times New Roman" panose="02020603050405020304" pitchFamily="18" charset="0"/>
              </a:rPr>
              <a:t>in,2</a:t>
            </a:r>
            <a:r>
              <a:rPr lang="en-US" sz="2400" dirty="0">
                <a:solidFill>
                  <a:srgbClr val="000000"/>
                </a:solidFill>
                <a:latin typeface="Times New Roman" panose="02020603050405020304" pitchFamily="18" charset="0"/>
                <a:cs typeface="Times New Roman" panose="02020603050405020304" pitchFamily="18" charset="0"/>
              </a:rPr>
              <a:t>, ... , </a:t>
            </a:r>
            <a:r>
              <a:rPr lang="en-US" sz="2400" i="1" dirty="0" err="1">
                <a:solidFill>
                  <a:srgbClr val="000000"/>
                </a:solidFill>
                <a:latin typeface="Times New Roman" panose="02020603050405020304" pitchFamily="18" charset="0"/>
                <a:cs typeface="Times New Roman" panose="02020603050405020304" pitchFamily="18" charset="0"/>
              </a:rPr>
              <a:t>g</a:t>
            </a:r>
            <a:r>
              <a:rPr lang="en-US" sz="2400" baseline="-25000" dirty="0" err="1">
                <a:solidFill>
                  <a:srgbClr val="000000"/>
                </a:solidFill>
                <a:latin typeface="Times New Roman" panose="02020603050405020304" pitchFamily="18" charset="0"/>
                <a:cs typeface="Times New Roman" panose="02020603050405020304" pitchFamily="18" charset="0"/>
              </a:rPr>
              <a:t>in,</a:t>
            </a:r>
            <a:r>
              <a:rPr lang="en-US" sz="2400" i="1" baseline="-25000" dirty="0" err="1">
                <a:solidFill>
                  <a:srgbClr val="000000"/>
                </a:solidFill>
                <a:latin typeface="Times New Roman" panose="02020603050405020304" pitchFamily="18" charset="0"/>
                <a:cs typeface="Times New Roman" panose="02020603050405020304" pitchFamily="18" charset="0"/>
              </a:rPr>
              <a:t>n</a:t>
            </a:r>
            <a:r>
              <a:rPr lang="en-US" sz="2400" dirty="0" smtClean="0">
                <a:solidFill>
                  <a:srgbClr val="000000"/>
                </a:solidFill>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to a set of numbers (integers or not),  </a:t>
            </a:r>
            <a:r>
              <a:rPr lang="en-US" sz="2400" dirty="0">
                <a:solidFill>
                  <a:srgbClr val="000000"/>
                </a:solidFill>
                <a:latin typeface="Times New Roman" panose="02020603050405020304" pitchFamily="18" charset="0"/>
                <a:cs typeface="Times New Roman" panose="02020603050405020304" pitchFamily="18" charset="0"/>
              </a:rPr>
              <a:t>{</a:t>
            </a:r>
            <a:r>
              <a:rPr lang="en-US" sz="2400" i="1" dirty="0" smtClean="0">
                <a:solidFill>
                  <a:srgbClr val="000000"/>
                </a:solidFill>
                <a:latin typeface="Times New Roman" panose="02020603050405020304" pitchFamily="18" charset="0"/>
                <a:cs typeface="Times New Roman" panose="02020603050405020304" pitchFamily="18" charset="0"/>
              </a:rPr>
              <a:t>g</a:t>
            </a:r>
            <a:r>
              <a:rPr lang="en-US" sz="2400" baseline="-25000" dirty="0" smtClean="0">
                <a:solidFill>
                  <a:srgbClr val="000000"/>
                </a:solidFill>
                <a:latin typeface="Times New Roman" panose="02020603050405020304" pitchFamily="18" charset="0"/>
                <a:cs typeface="Times New Roman" panose="02020603050405020304" pitchFamily="18" charset="0"/>
              </a:rPr>
              <a:t>out,1</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i="1" dirty="0" smtClean="0">
                <a:solidFill>
                  <a:srgbClr val="000000"/>
                </a:solidFill>
                <a:latin typeface="Times New Roman" panose="02020603050405020304" pitchFamily="18" charset="0"/>
                <a:cs typeface="Times New Roman" panose="02020603050405020304" pitchFamily="18" charset="0"/>
              </a:rPr>
              <a:t>g</a:t>
            </a:r>
            <a:r>
              <a:rPr lang="en-US" sz="2400" baseline="-25000" dirty="0" smtClean="0">
                <a:solidFill>
                  <a:srgbClr val="000000"/>
                </a:solidFill>
                <a:latin typeface="Times New Roman" panose="02020603050405020304" pitchFamily="18" charset="0"/>
                <a:cs typeface="Times New Roman" panose="02020603050405020304" pitchFamily="18" charset="0"/>
              </a:rPr>
              <a:t>out,2</a:t>
            </a:r>
            <a:r>
              <a:rPr lang="en-US" sz="2400" dirty="0" smtClean="0">
                <a:solidFill>
                  <a:srgbClr val="000000"/>
                </a:solidFill>
                <a:latin typeface="Times New Roman" panose="02020603050405020304" pitchFamily="18" charset="0"/>
                <a:cs typeface="Times New Roman" panose="02020603050405020304" pitchFamily="18" charset="0"/>
              </a:rPr>
              <a:t>, ... , </a:t>
            </a:r>
            <a:r>
              <a:rPr lang="en-US" sz="2400" i="1" dirty="0" smtClean="0">
                <a:solidFill>
                  <a:srgbClr val="000000"/>
                </a:solidFill>
                <a:latin typeface="Times New Roman" panose="02020603050405020304" pitchFamily="18" charset="0"/>
                <a:cs typeface="Times New Roman" panose="02020603050405020304" pitchFamily="18" charset="0"/>
              </a:rPr>
              <a:t>g</a:t>
            </a:r>
            <a:r>
              <a:rPr lang="en-US" sz="2400" baseline="-25000" dirty="0" smtClean="0">
                <a:solidFill>
                  <a:srgbClr val="000000"/>
                </a:solidFill>
                <a:latin typeface="Times New Roman" panose="02020603050405020304" pitchFamily="18" charset="0"/>
                <a:cs typeface="Times New Roman" panose="02020603050405020304" pitchFamily="18" charset="0"/>
              </a:rPr>
              <a:t>out,</a:t>
            </a:r>
            <a:r>
              <a:rPr lang="en-US" sz="2400" i="1" baseline="-25000" dirty="0" smtClean="0">
                <a:solidFill>
                  <a:srgbClr val="000000"/>
                </a:solidFill>
                <a:latin typeface="Times New Roman" panose="02020603050405020304" pitchFamily="18" charset="0"/>
                <a:cs typeface="Times New Roman" panose="02020603050405020304" pitchFamily="18" charset="0"/>
              </a:rPr>
              <a:t>n</a:t>
            </a:r>
            <a:r>
              <a:rPr lang="en-US" sz="2400" dirty="0">
                <a:solidFill>
                  <a:srgbClr val="000000"/>
                </a:solidFill>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 lookup table can implement a function such as:</a:t>
            </a:r>
          </a:p>
        </p:txBody>
      </p:sp>
      <p:graphicFrame>
        <p:nvGraphicFramePr>
          <p:cNvPr id="8" name="Object 7"/>
          <p:cNvGraphicFramePr>
            <a:graphicFrameLocks noChangeAspect="1"/>
          </p:cNvGraphicFramePr>
          <p:nvPr>
            <p:extLst>
              <p:ext uri="{D42A27DB-BD31-4B8C-83A1-F6EECF244321}">
                <p14:modId xmlns:p14="http://schemas.microsoft.com/office/powerpoint/2010/main" val="1829060794"/>
              </p:ext>
            </p:extLst>
          </p:nvPr>
        </p:nvGraphicFramePr>
        <p:xfrm>
          <a:off x="1411288" y="4091404"/>
          <a:ext cx="7000875" cy="1000125"/>
        </p:xfrm>
        <a:graphic>
          <a:graphicData uri="http://schemas.openxmlformats.org/presentationml/2006/ole">
            <mc:AlternateContent xmlns:mc="http://schemas.openxmlformats.org/markup-compatibility/2006">
              <mc:Choice xmlns:v="urn:schemas-microsoft-com:vml" Requires="v">
                <p:oleObj spid="_x0000_s70691" name="Equation" r:id="rId3" imgW="4000320" imgH="571320" progId="Equation.DSMT4">
                  <p:embed/>
                </p:oleObj>
              </mc:Choice>
              <mc:Fallback>
                <p:oleObj name="Equation" r:id="rId3" imgW="4000320" imgH="571320" progId="Equation.DSMT4">
                  <p:embed/>
                  <p:pic>
                    <p:nvPicPr>
                      <p:cNvPr id="0" name=""/>
                      <p:cNvPicPr/>
                      <p:nvPr/>
                    </p:nvPicPr>
                    <p:blipFill>
                      <a:blip r:embed="rId4"/>
                      <a:stretch>
                        <a:fillRect/>
                      </a:stretch>
                    </p:blipFill>
                    <p:spPr>
                      <a:xfrm>
                        <a:off x="1411288" y="4091404"/>
                        <a:ext cx="7000875" cy="1000125"/>
                      </a:xfrm>
                      <a:prstGeom prst="rect">
                        <a:avLst/>
                      </a:prstGeom>
                      <a:solidFill>
                        <a:schemeClr val="bg1"/>
                      </a:solidFill>
                      <a:ln>
                        <a:solidFill>
                          <a:schemeClr val="tx1"/>
                        </a:solidFill>
                      </a:ln>
                    </p:spPr>
                  </p:pic>
                </p:oleObj>
              </mc:Fallback>
            </mc:AlternateContent>
          </a:graphicData>
        </a:graphic>
      </p:graphicFrame>
      <p:sp>
        <p:nvSpPr>
          <p:cNvPr id="9" name="TextBox 8"/>
          <p:cNvSpPr txBox="1"/>
          <p:nvPr/>
        </p:nvSpPr>
        <p:spPr>
          <a:xfrm>
            <a:off x="381000" y="5253335"/>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We’ve already seen one of these, the </a:t>
            </a:r>
            <a:r>
              <a:rPr lang="en-US" sz="2400" i="1" dirty="0" smtClean="0">
                <a:latin typeface="Times New Roman" panose="02020603050405020304" pitchFamily="18" charset="0"/>
                <a:cs typeface="Times New Roman" panose="02020603050405020304" pitchFamily="18" charset="0"/>
              </a:rPr>
              <a:t>colormap</a:t>
            </a:r>
            <a:r>
              <a:rPr lang="en-US" sz="2400" dirty="0" smtClean="0">
                <a:latin typeface="Times New Roman" panose="02020603050405020304" pitchFamily="18" charset="0"/>
                <a:cs typeface="Times New Roman" panose="02020603050405020304" pitchFamily="18" charset="0"/>
              </a:rPr>
              <a:t>.</a:t>
            </a:r>
            <a:r>
              <a:rPr lang="en-US" sz="2400" baseline="30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p>
        </p:txBody>
      </p:sp>
      <p:sp>
        <p:nvSpPr>
          <p:cNvPr id="10" name="TextBox 9"/>
          <p:cNvSpPr txBox="1"/>
          <p:nvPr/>
        </p:nvSpPr>
        <p:spPr>
          <a:xfrm>
            <a:off x="381000" y="5971401"/>
            <a:ext cx="1752600" cy="276999"/>
          </a:xfrm>
          <a:prstGeom prst="rect">
            <a:avLst/>
          </a:prstGeom>
          <a:noFill/>
        </p:spPr>
        <p:txBody>
          <a:bodyPr wrap="square" rtlCol="0">
            <a:spAutoFit/>
          </a:bodyPr>
          <a:lstStyle/>
          <a:p>
            <a:r>
              <a:rPr lang="en-US" sz="1200" baseline="30000" dirty="0" smtClean="0">
                <a:latin typeface="Times New Roman" panose="02020603050405020304" pitchFamily="18" charset="0"/>
                <a:cs typeface="Times New Roman" panose="02020603050405020304" pitchFamily="18" charset="0"/>
              </a:rPr>
              <a:t>1</a:t>
            </a:r>
            <a:r>
              <a:rPr lang="en-US" sz="1200" dirty="0" smtClean="0">
                <a:latin typeface="Times New Roman" panose="02020603050405020304" pitchFamily="18" charset="0"/>
                <a:cs typeface="Times New Roman" panose="02020603050405020304" pitchFamily="18" charset="0"/>
              </a:rPr>
              <a:t> Lecture 2, slides 29-40.</a:t>
            </a:r>
            <a:endParaRPr lang="en-US" sz="1200" baseline="30000"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bwMode="auto">
          <a:xfrm>
            <a:off x="381000" y="5943600"/>
            <a:ext cx="12192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95262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019800" y="1676400"/>
            <a:ext cx="3048000" cy="4572000"/>
            <a:chOff x="6019800" y="1676400"/>
            <a:chExt cx="3048000" cy="4572000"/>
          </a:xfrm>
        </p:grpSpPr>
        <p:pic>
          <p:nvPicPr>
            <p:cNvPr id="65539" name="Picture 3" descr="F:\Courses\EECE253\Graphics\Histograms\IMG_2348_small_deg_remap_histo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16764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descr="F:\Courses\EECE253\Graphics\Histograms\IMG_2348_small_deg_remap_L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3962400"/>
              <a:ext cx="3048000" cy="228600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Placeholder 10"/>
          <p:cNvSpPr>
            <a:spLocks noGrp="1"/>
          </p:cNvSpPr>
          <p:nvPr>
            <p:ph type="dt" sz="half" idx="10"/>
          </p:nvPr>
        </p:nvSpPr>
        <p:spPr/>
        <p:txBody>
          <a:bodyPr/>
          <a:lstStyle/>
          <a:p>
            <a:r>
              <a:rPr lang="en-US" smtClean="0"/>
              <a:t>21 September 2016</a:t>
            </a:r>
            <a:endParaRPr lang="en-US"/>
          </a:p>
        </p:txBody>
      </p:sp>
      <p:sp>
        <p:nvSpPr>
          <p:cNvPr id="13" name="Footer Placeholder 12"/>
          <p:cNvSpPr>
            <a:spLocks noGrp="1"/>
          </p:cNvSpPr>
          <p:nvPr>
            <p:ph type="ftr" sz="quarter" idx="11"/>
          </p:nvPr>
        </p:nvSpPr>
        <p:spPr/>
        <p:txBody>
          <a:bodyPr/>
          <a:lstStyle/>
          <a:p>
            <a:r>
              <a:rPr lang="en-US" smtClean="0"/>
              <a:t>1999-2016 by Richard Alan Peters II</a:t>
            </a:r>
            <a:endParaRPr lang="en-US"/>
          </a:p>
        </p:txBody>
      </p:sp>
      <p:sp>
        <p:nvSpPr>
          <p:cNvPr id="14" name="Slide Number Placeholder 13"/>
          <p:cNvSpPr>
            <a:spLocks noGrp="1"/>
          </p:cNvSpPr>
          <p:nvPr>
            <p:ph type="sldNum" sz="quarter" idx="12"/>
          </p:nvPr>
        </p:nvSpPr>
        <p:spPr/>
        <p:txBody>
          <a:bodyPr/>
          <a:lstStyle/>
          <a:p>
            <a:fld id="{FE08DE76-73E9-4CC5-93E4-4A7EB9AC9684}" type="slidenum">
              <a:rPr lang="en-US" smtClean="0"/>
              <a:t>100</a:t>
            </a:fld>
            <a:endParaRPr lang="en-US"/>
          </a:p>
        </p:txBody>
      </p:sp>
      <p:sp>
        <p:nvSpPr>
          <p:cNvPr id="12" name="Title 1"/>
          <p:cNvSpPr>
            <a:spLocks noGrp="1"/>
          </p:cNvSpPr>
          <p:nvPr>
            <p:ph type="title"/>
          </p:nvPr>
        </p:nvSpPr>
        <p:spPr>
          <a:xfrm>
            <a:off x="304800" y="990600"/>
            <a:ext cx="8667750" cy="723900"/>
          </a:xfrm>
        </p:spPr>
        <p:txBody>
          <a:bodyPr/>
          <a:lstStyle/>
          <a:p>
            <a:r>
              <a:rPr lang="en-US" sz="3600" dirty="0">
                <a:solidFill>
                  <a:srgbClr val="000000"/>
                </a:solidFill>
              </a:rPr>
              <a:t>Histogram Matching for Image Restoration</a:t>
            </a:r>
            <a:endParaRPr lang="en-US" dirty="0"/>
          </a:p>
        </p:txBody>
      </p:sp>
      <p:grpSp>
        <p:nvGrpSpPr>
          <p:cNvPr id="15" name="Group 14"/>
          <p:cNvGrpSpPr/>
          <p:nvPr/>
        </p:nvGrpSpPr>
        <p:grpSpPr>
          <a:xfrm>
            <a:off x="76200" y="1676400"/>
            <a:ext cx="3048000" cy="4572000"/>
            <a:chOff x="152400" y="1676400"/>
            <a:chExt cx="3048000" cy="457200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1676400"/>
              <a:ext cx="3048000" cy="2286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3962400"/>
              <a:ext cx="3048000" cy="2286000"/>
            </a:xfrm>
            <a:prstGeom prst="rect">
              <a:avLst/>
            </a:prstGeom>
          </p:spPr>
        </p:pic>
      </p:grpSp>
      <p:grpSp>
        <p:nvGrpSpPr>
          <p:cNvPr id="10" name="Group 9"/>
          <p:cNvGrpSpPr/>
          <p:nvPr/>
        </p:nvGrpSpPr>
        <p:grpSpPr>
          <a:xfrm>
            <a:off x="3048000" y="1676400"/>
            <a:ext cx="3048000" cy="4572000"/>
            <a:chOff x="3048000" y="1676400"/>
            <a:chExt cx="3048000" cy="4572000"/>
          </a:xfrm>
        </p:grpSpPr>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1676400"/>
              <a:ext cx="3048000" cy="22860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8000" y="3962400"/>
              <a:ext cx="3048000" cy="2286000"/>
            </a:xfrm>
            <a:prstGeom prst="rect">
              <a:avLst/>
            </a:prstGeom>
          </p:spPr>
        </p:pic>
      </p:grpSp>
    </p:spTree>
    <p:extLst>
      <p:ext uri="{BB962C8B-B14F-4D97-AF65-F5344CB8AC3E}">
        <p14:creationId xmlns:p14="http://schemas.microsoft.com/office/powerpoint/2010/main" val="3141207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86000"/>
            <a:ext cx="4194048" cy="3145536"/>
          </a:xfrm>
          <a:prstGeom prst="rect">
            <a:avLst/>
          </a:prstGeom>
        </p:spPr>
      </p:pic>
      <p:sp>
        <p:nvSpPr>
          <p:cNvPr id="11" name="Date Placeholder 10"/>
          <p:cNvSpPr>
            <a:spLocks noGrp="1"/>
          </p:cNvSpPr>
          <p:nvPr>
            <p:ph type="dt" sz="half" idx="10"/>
          </p:nvPr>
        </p:nvSpPr>
        <p:spPr/>
        <p:txBody>
          <a:bodyPr/>
          <a:lstStyle/>
          <a:p>
            <a:r>
              <a:rPr lang="en-US" smtClean="0"/>
              <a:t>21 September 2016</a:t>
            </a:r>
            <a:endParaRPr lang="en-US"/>
          </a:p>
        </p:txBody>
      </p:sp>
      <p:sp>
        <p:nvSpPr>
          <p:cNvPr id="13" name="Footer Placeholder 12"/>
          <p:cNvSpPr>
            <a:spLocks noGrp="1"/>
          </p:cNvSpPr>
          <p:nvPr>
            <p:ph type="ftr" sz="quarter" idx="11"/>
          </p:nvPr>
        </p:nvSpPr>
        <p:spPr/>
        <p:txBody>
          <a:bodyPr/>
          <a:lstStyle/>
          <a:p>
            <a:r>
              <a:rPr lang="en-US" smtClean="0"/>
              <a:t>1999-2016 by Richard Alan Peters II</a:t>
            </a:r>
            <a:endParaRPr lang="en-US"/>
          </a:p>
        </p:txBody>
      </p:sp>
      <p:sp>
        <p:nvSpPr>
          <p:cNvPr id="14" name="Slide Number Placeholder 13"/>
          <p:cNvSpPr>
            <a:spLocks noGrp="1"/>
          </p:cNvSpPr>
          <p:nvPr>
            <p:ph type="sldNum" sz="quarter" idx="12"/>
          </p:nvPr>
        </p:nvSpPr>
        <p:spPr/>
        <p:txBody>
          <a:bodyPr/>
          <a:lstStyle/>
          <a:p>
            <a:fld id="{FE08DE76-73E9-4CC5-93E4-4A7EB9AC9684}" type="slidenum">
              <a:rPr lang="en-US" smtClean="0"/>
              <a:t>101</a:t>
            </a:fld>
            <a:endParaRPr lang="en-US"/>
          </a:p>
        </p:txBody>
      </p:sp>
      <p:sp>
        <p:nvSpPr>
          <p:cNvPr id="12" name="Title 1"/>
          <p:cNvSpPr>
            <a:spLocks noGrp="1"/>
          </p:cNvSpPr>
          <p:nvPr>
            <p:ph type="title"/>
          </p:nvPr>
        </p:nvSpPr>
        <p:spPr>
          <a:xfrm>
            <a:off x="304800" y="990600"/>
            <a:ext cx="8667750" cy="723900"/>
          </a:xfrm>
        </p:spPr>
        <p:txBody>
          <a:bodyPr/>
          <a:lstStyle/>
          <a:p>
            <a:r>
              <a:rPr lang="en-US" sz="3600" dirty="0">
                <a:solidFill>
                  <a:srgbClr val="000000"/>
                </a:solidFill>
              </a:rPr>
              <a:t>Histogram Matching for Image Restoration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00" y="2285435"/>
            <a:ext cx="4191000" cy="3143250"/>
          </a:xfrm>
          <a:prstGeom prst="rect">
            <a:avLst/>
          </a:prstGeom>
        </p:spPr>
      </p:pic>
      <p:sp>
        <p:nvSpPr>
          <p:cNvPr id="4" name="TextBox 3"/>
          <p:cNvSpPr txBox="1"/>
          <p:nvPr/>
        </p:nvSpPr>
        <p:spPr>
          <a:xfrm>
            <a:off x="914400" y="5511225"/>
            <a:ext cx="7315201" cy="584775"/>
          </a:xfrm>
          <a:prstGeom prst="rect">
            <a:avLst/>
          </a:prstGeom>
          <a:noFill/>
        </p:spPr>
        <p:txBody>
          <a:bodyPr wrap="square" rtlCol="0">
            <a:spAutoFit/>
          </a:bodyPr>
          <a:lstStyle/>
          <a:p>
            <a:r>
              <a:rPr lang="en-US" altLang="ja-JP" sz="1600" dirty="0" smtClean="0"/>
              <a:t>Lotus Flowers at Turtle Head Park, Lake Tai, Wuxi, Jiangsu Province, China. </a:t>
            </a:r>
          </a:p>
          <a:p>
            <a:r>
              <a:rPr lang="ja-JP" altLang="en-US" sz="1600" dirty="0" smtClean="0"/>
              <a:t>莲花 在 鼋</a:t>
            </a:r>
            <a:r>
              <a:rPr lang="ja-JP" altLang="en-US" sz="1600" dirty="0"/>
              <a:t>头</a:t>
            </a:r>
            <a:r>
              <a:rPr lang="ja-JP" altLang="en-US" sz="1600" dirty="0" smtClean="0"/>
              <a:t>渚</a:t>
            </a:r>
            <a:r>
              <a:rPr lang="en-US" altLang="ja-JP" sz="1600" dirty="0"/>
              <a:t> </a:t>
            </a:r>
            <a:r>
              <a:rPr lang="en-US" altLang="ja-JP" sz="1600" dirty="0" smtClean="0"/>
              <a:t> </a:t>
            </a:r>
            <a:r>
              <a:rPr lang="ja-JP" altLang="en-US" sz="1600" dirty="0" smtClean="0"/>
              <a:t>太湖  无锡市</a:t>
            </a:r>
            <a:r>
              <a:rPr lang="en-US" altLang="ja-JP" sz="1600" dirty="0" smtClean="0"/>
              <a:t>  </a:t>
            </a:r>
            <a:r>
              <a:rPr lang="ja-JP" altLang="en-US" sz="1600" dirty="0"/>
              <a:t>江苏</a:t>
            </a:r>
            <a:r>
              <a:rPr lang="ja-JP" altLang="en-US" sz="1600" dirty="0" smtClean="0"/>
              <a:t>省</a:t>
            </a:r>
            <a:r>
              <a:rPr lang="en-US" altLang="ja-JP" sz="1600" dirty="0" smtClean="0"/>
              <a:t>  </a:t>
            </a:r>
            <a:r>
              <a:rPr lang="ja-JP" altLang="en-US" sz="1600" dirty="0" smtClean="0"/>
              <a:t>中国</a:t>
            </a:r>
            <a:r>
              <a:rPr lang="en-US" altLang="ja-JP" sz="1600" dirty="0" smtClean="0"/>
              <a:t>.   </a:t>
            </a:r>
            <a:r>
              <a:rPr lang="en-US" altLang="ja-JP" sz="1400" dirty="0" smtClean="0"/>
              <a:t>Photos by R. A .Peters II, July 2013.</a:t>
            </a:r>
            <a:endParaRPr lang="en-US" sz="1400" dirty="0"/>
          </a:p>
        </p:txBody>
      </p:sp>
      <p:sp>
        <p:nvSpPr>
          <p:cNvPr id="20" name="TextBox 19"/>
          <p:cNvSpPr txBox="1"/>
          <p:nvPr/>
        </p:nvSpPr>
        <p:spPr>
          <a:xfrm>
            <a:off x="228600" y="1916668"/>
            <a:ext cx="4191000" cy="338554"/>
          </a:xfrm>
          <a:prstGeom prst="rect">
            <a:avLst/>
          </a:prstGeom>
          <a:noFill/>
        </p:spPr>
        <p:txBody>
          <a:bodyPr wrap="square" rtlCol="0">
            <a:spAutoFit/>
          </a:bodyPr>
          <a:lstStyle/>
          <a:p>
            <a:r>
              <a:rPr lang="en-US" sz="1600" dirty="0" smtClean="0"/>
              <a:t>Degraded image</a:t>
            </a:r>
            <a:endParaRPr lang="en-US" sz="1600" dirty="0"/>
          </a:p>
        </p:txBody>
      </p:sp>
      <p:sp>
        <p:nvSpPr>
          <p:cNvPr id="15" name="TextBox 14"/>
          <p:cNvSpPr txBox="1"/>
          <p:nvPr/>
        </p:nvSpPr>
        <p:spPr>
          <a:xfrm>
            <a:off x="4495800" y="1916668"/>
            <a:ext cx="4648200" cy="338554"/>
          </a:xfrm>
          <a:prstGeom prst="rect">
            <a:avLst/>
          </a:prstGeom>
          <a:noFill/>
        </p:spPr>
        <p:txBody>
          <a:bodyPr wrap="square" rtlCol="0">
            <a:spAutoFit/>
          </a:bodyPr>
          <a:lstStyle/>
          <a:p>
            <a:r>
              <a:rPr lang="en-US" sz="1600" dirty="0" smtClean="0"/>
              <a:t>Another image of the same scene, not degraded</a:t>
            </a:r>
            <a:endParaRPr lang="en-US" sz="1600" dirty="0"/>
          </a:p>
        </p:txBody>
      </p:sp>
    </p:spTree>
    <p:extLst>
      <p:ext uri="{BB962C8B-B14F-4D97-AF65-F5344CB8AC3E}">
        <p14:creationId xmlns:p14="http://schemas.microsoft.com/office/powerpoint/2010/main" val="360094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83054"/>
            <a:ext cx="4194048" cy="3145536"/>
          </a:xfrm>
          <a:prstGeom prst="rect">
            <a:avLst/>
          </a:prstGeom>
        </p:spPr>
      </p:pic>
      <p:sp>
        <p:nvSpPr>
          <p:cNvPr id="11" name="Date Placeholder 10"/>
          <p:cNvSpPr>
            <a:spLocks noGrp="1"/>
          </p:cNvSpPr>
          <p:nvPr>
            <p:ph type="dt" sz="half" idx="10"/>
          </p:nvPr>
        </p:nvSpPr>
        <p:spPr/>
        <p:txBody>
          <a:bodyPr/>
          <a:lstStyle/>
          <a:p>
            <a:r>
              <a:rPr lang="en-US" smtClean="0"/>
              <a:t>21 September 2016</a:t>
            </a:r>
            <a:endParaRPr lang="en-US"/>
          </a:p>
        </p:txBody>
      </p:sp>
      <p:sp>
        <p:nvSpPr>
          <p:cNvPr id="13" name="Footer Placeholder 12"/>
          <p:cNvSpPr>
            <a:spLocks noGrp="1"/>
          </p:cNvSpPr>
          <p:nvPr>
            <p:ph type="ftr" sz="quarter" idx="11"/>
          </p:nvPr>
        </p:nvSpPr>
        <p:spPr/>
        <p:txBody>
          <a:bodyPr/>
          <a:lstStyle/>
          <a:p>
            <a:r>
              <a:rPr lang="en-US" smtClean="0"/>
              <a:t>1999-2016 by Richard Alan Peters II</a:t>
            </a:r>
            <a:endParaRPr lang="en-US"/>
          </a:p>
        </p:txBody>
      </p:sp>
      <p:sp>
        <p:nvSpPr>
          <p:cNvPr id="14" name="Slide Number Placeholder 13"/>
          <p:cNvSpPr>
            <a:spLocks noGrp="1"/>
          </p:cNvSpPr>
          <p:nvPr>
            <p:ph type="sldNum" sz="quarter" idx="12"/>
          </p:nvPr>
        </p:nvSpPr>
        <p:spPr/>
        <p:txBody>
          <a:bodyPr/>
          <a:lstStyle/>
          <a:p>
            <a:fld id="{FE08DE76-73E9-4CC5-93E4-4A7EB9AC9684}" type="slidenum">
              <a:rPr lang="en-US" smtClean="0"/>
              <a:t>102</a:t>
            </a:fld>
            <a:endParaRPr lang="en-US"/>
          </a:p>
        </p:txBody>
      </p:sp>
      <p:sp>
        <p:nvSpPr>
          <p:cNvPr id="12" name="Title 1"/>
          <p:cNvSpPr>
            <a:spLocks noGrp="1"/>
          </p:cNvSpPr>
          <p:nvPr>
            <p:ph type="title"/>
          </p:nvPr>
        </p:nvSpPr>
        <p:spPr>
          <a:xfrm>
            <a:off x="304800" y="990600"/>
            <a:ext cx="8667750" cy="723900"/>
          </a:xfrm>
        </p:spPr>
        <p:txBody>
          <a:bodyPr/>
          <a:lstStyle/>
          <a:p>
            <a:r>
              <a:rPr lang="en-US" sz="3600" dirty="0">
                <a:solidFill>
                  <a:srgbClr val="000000"/>
                </a:solidFill>
              </a:rPr>
              <a:t>Histogram Matching for </a:t>
            </a:r>
            <a:r>
              <a:rPr lang="en-US" sz="3600" dirty="0" smtClean="0">
                <a:solidFill>
                  <a:srgbClr val="000000"/>
                </a:solidFill>
              </a:rPr>
              <a:t>Image Restoration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00" y="2285435"/>
            <a:ext cx="4191000" cy="3143250"/>
          </a:xfrm>
          <a:prstGeom prst="rect">
            <a:avLst/>
          </a:prstGeom>
        </p:spPr>
      </p:pic>
      <p:sp>
        <p:nvSpPr>
          <p:cNvPr id="4" name="TextBox 3"/>
          <p:cNvSpPr txBox="1"/>
          <p:nvPr/>
        </p:nvSpPr>
        <p:spPr>
          <a:xfrm>
            <a:off x="914400" y="5511225"/>
            <a:ext cx="7315201" cy="584775"/>
          </a:xfrm>
          <a:prstGeom prst="rect">
            <a:avLst/>
          </a:prstGeom>
          <a:noFill/>
        </p:spPr>
        <p:txBody>
          <a:bodyPr wrap="square" rtlCol="0">
            <a:spAutoFit/>
          </a:bodyPr>
          <a:lstStyle/>
          <a:p>
            <a:r>
              <a:rPr lang="en-US" altLang="ja-JP" sz="1600" dirty="0" smtClean="0"/>
              <a:t>Lotus Flowers at Turtle Head Park, Lake Tai, Wuxi, Jiangsu Province, China. </a:t>
            </a:r>
          </a:p>
          <a:p>
            <a:r>
              <a:rPr lang="ja-JP" altLang="en-US" sz="1600" dirty="0" smtClean="0"/>
              <a:t>莲花 在 鼋</a:t>
            </a:r>
            <a:r>
              <a:rPr lang="ja-JP" altLang="en-US" sz="1600" dirty="0"/>
              <a:t>头</a:t>
            </a:r>
            <a:r>
              <a:rPr lang="ja-JP" altLang="en-US" sz="1600" dirty="0" smtClean="0"/>
              <a:t>渚</a:t>
            </a:r>
            <a:r>
              <a:rPr lang="en-US" altLang="ja-JP" sz="1600" dirty="0"/>
              <a:t> </a:t>
            </a:r>
            <a:r>
              <a:rPr lang="en-US" altLang="ja-JP" sz="1600" dirty="0" smtClean="0"/>
              <a:t> </a:t>
            </a:r>
            <a:r>
              <a:rPr lang="ja-JP" altLang="en-US" sz="1600" dirty="0" smtClean="0"/>
              <a:t>太湖  无锡市</a:t>
            </a:r>
            <a:r>
              <a:rPr lang="en-US" altLang="ja-JP" sz="1600" dirty="0" smtClean="0"/>
              <a:t>  </a:t>
            </a:r>
            <a:r>
              <a:rPr lang="ja-JP" altLang="en-US" sz="1600" dirty="0"/>
              <a:t>江苏</a:t>
            </a:r>
            <a:r>
              <a:rPr lang="ja-JP" altLang="en-US" sz="1600" dirty="0" smtClean="0"/>
              <a:t>省</a:t>
            </a:r>
            <a:r>
              <a:rPr lang="en-US" altLang="ja-JP" sz="1600" dirty="0" smtClean="0"/>
              <a:t>  </a:t>
            </a:r>
            <a:r>
              <a:rPr lang="ja-JP" altLang="en-US" sz="1600" dirty="0" smtClean="0"/>
              <a:t>中国</a:t>
            </a:r>
            <a:r>
              <a:rPr lang="en-US" altLang="ja-JP" sz="1600" dirty="0" smtClean="0"/>
              <a:t>.   </a:t>
            </a:r>
            <a:r>
              <a:rPr lang="en-US" altLang="ja-JP" sz="1400" dirty="0" smtClean="0"/>
              <a:t>Photos by R. A .Peters II, July 2013.</a:t>
            </a:r>
            <a:endParaRPr lang="en-US" sz="1400" dirty="0"/>
          </a:p>
        </p:txBody>
      </p:sp>
      <p:sp>
        <p:nvSpPr>
          <p:cNvPr id="20" name="TextBox 19"/>
          <p:cNvSpPr txBox="1"/>
          <p:nvPr/>
        </p:nvSpPr>
        <p:spPr>
          <a:xfrm>
            <a:off x="228600" y="1916668"/>
            <a:ext cx="4191000" cy="338554"/>
          </a:xfrm>
          <a:prstGeom prst="rect">
            <a:avLst/>
          </a:prstGeom>
          <a:noFill/>
        </p:spPr>
        <p:txBody>
          <a:bodyPr wrap="square" rtlCol="0">
            <a:spAutoFit/>
          </a:bodyPr>
          <a:lstStyle/>
          <a:p>
            <a:r>
              <a:rPr lang="en-US" sz="1600" dirty="0" smtClean="0"/>
              <a:t>Remapped degraded image</a:t>
            </a:r>
            <a:endParaRPr lang="en-US" sz="1600" dirty="0"/>
          </a:p>
        </p:txBody>
      </p:sp>
      <p:sp>
        <p:nvSpPr>
          <p:cNvPr id="21" name="TextBox 20"/>
          <p:cNvSpPr txBox="1"/>
          <p:nvPr/>
        </p:nvSpPr>
        <p:spPr>
          <a:xfrm>
            <a:off x="4495800" y="1916668"/>
            <a:ext cx="4648200" cy="338554"/>
          </a:xfrm>
          <a:prstGeom prst="rect">
            <a:avLst/>
          </a:prstGeom>
          <a:noFill/>
        </p:spPr>
        <p:txBody>
          <a:bodyPr wrap="square" rtlCol="0">
            <a:spAutoFit/>
          </a:bodyPr>
          <a:lstStyle/>
          <a:p>
            <a:r>
              <a:rPr lang="en-US" sz="1600" dirty="0" smtClean="0"/>
              <a:t>Another image of the same scene, not degraded</a:t>
            </a:r>
            <a:endParaRPr lang="en-US" sz="1600" dirty="0"/>
          </a:p>
        </p:txBody>
      </p:sp>
    </p:spTree>
    <p:extLst>
      <p:ext uri="{BB962C8B-B14F-4D97-AF65-F5344CB8AC3E}">
        <p14:creationId xmlns:p14="http://schemas.microsoft.com/office/powerpoint/2010/main" val="241165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descr="F:\Courses\EECE253\Graphics\Histograms\Gap_Stereo_pair_20091201_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050" y="2286000"/>
            <a:ext cx="4181856" cy="3136392"/>
          </a:xfrm>
          <a:prstGeom prst="rect">
            <a:avLst/>
          </a:prstGeom>
          <a:noFill/>
          <a:extLst>
            <a:ext uri="{909E8E84-426E-40DD-AFC4-6F175D3DCCD1}">
              <a14:hiddenFill xmlns:a14="http://schemas.microsoft.com/office/drawing/2010/main">
                <a:solidFill>
                  <a:srgbClr val="FFFFFF"/>
                </a:solidFill>
              </a14:hiddenFill>
            </a:ext>
          </a:extLst>
        </p:spPr>
      </p:pic>
      <p:pic>
        <p:nvPicPr>
          <p:cNvPr id="67586" name="Picture 2" descr="F:\Courses\EECE253\Graphics\Histograms\Gap_Stereo_pair_20091201_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2286000"/>
            <a:ext cx="4187072" cy="3140304"/>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p:cNvSpPr>
            <a:spLocks noGrp="1"/>
          </p:cNvSpPr>
          <p:nvPr>
            <p:ph type="dt" sz="half" idx="10"/>
          </p:nvPr>
        </p:nvSpPr>
        <p:spPr/>
        <p:txBody>
          <a:bodyPr/>
          <a:lstStyle/>
          <a:p>
            <a:r>
              <a:rPr lang="en-US" smtClean="0"/>
              <a:t>21 September 2016</a:t>
            </a:r>
            <a:endParaRPr lang="en-US"/>
          </a:p>
        </p:txBody>
      </p:sp>
      <p:sp>
        <p:nvSpPr>
          <p:cNvPr id="13" name="Footer Placeholder 12"/>
          <p:cNvSpPr>
            <a:spLocks noGrp="1"/>
          </p:cNvSpPr>
          <p:nvPr>
            <p:ph type="ftr" sz="quarter" idx="11"/>
          </p:nvPr>
        </p:nvSpPr>
        <p:spPr/>
        <p:txBody>
          <a:bodyPr/>
          <a:lstStyle/>
          <a:p>
            <a:r>
              <a:rPr lang="en-US" smtClean="0"/>
              <a:t>1999-2016 by Richard Alan Peters II</a:t>
            </a:r>
            <a:endParaRPr lang="en-US"/>
          </a:p>
        </p:txBody>
      </p:sp>
      <p:sp>
        <p:nvSpPr>
          <p:cNvPr id="14" name="Slide Number Placeholder 13"/>
          <p:cNvSpPr>
            <a:spLocks noGrp="1"/>
          </p:cNvSpPr>
          <p:nvPr>
            <p:ph type="sldNum" sz="quarter" idx="12"/>
          </p:nvPr>
        </p:nvSpPr>
        <p:spPr/>
        <p:txBody>
          <a:bodyPr/>
          <a:lstStyle/>
          <a:p>
            <a:fld id="{FE08DE76-73E9-4CC5-93E4-4A7EB9AC9684}" type="slidenum">
              <a:rPr lang="en-US" smtClean="0"/>
              <a:t>103</a:t>
            </a:fld>
            <a:endParaRPr lang="en-US"/>
          </a:p>
        </p:txBody>
      </p:sp>
      <p:sp>
        <p:nvSpPr>
          <p:cNvPr id="12" name="Title 1"/>
          <p:cNvSpPr>
            <a:spLocks noGrp="1"/>
          </p:cNvSpPr>
          <p:nvPr>
            <p:ph type="title"/>
          </p:nvPr>
        </p:nvSpPr>
        <p:spPr>
          <a:xfrm>
            <a:off x="304800" y="990600"/>
            <a:ext cx="8667750" cy="723900"/>
          </a:xfrm>
        </p:spPr>
        <p:txBody>
          <a:bodyPr/>
          <a:lstStyle/>
          <a:p>
            <a:r>
              <a:rPr lang="en-US" sz="3600" dirty="0">
                <a:solidFill>
                  <a:srgbClr val="000000"/>
                </a:solidFill>
              </a:rPr>
              <a:t>Histogram Matching for </a:t>
            </a:r>
            <a:r>
              <a:rPr lang="en-US" sz="3600" dirty="0" smtClean="0">
                <a:solidFill>
                  <a:srgbClr val="000000"/>
                </a:solidFill>
              </a:rPr>
              <a:t>Image Restoration</a:t>
            </a:r>
            <a:endParaRPr lang="en-US" dirty="0"/>
          </a:p>
        </p:txBody>
      </p:sp>
      <p:sp>
        <p:nvSpPr>
          <p:cNvPr id="18" name="TextBox 17"/>
          <p:cNvSpPr txBox="1"/>
          <p:nvPr/>
        </p:nvSpPr>
        <p:spPr>
          <a:xfrm>
            <a:off x="304800" y="1916668"/>
            <a:ext cx="4191000" cy="369332"/>
          </a:xfrm>
          <a:prstGeom prst="rect">
            <a:avLst/>
          </a:prstGeom>
          <a:noFill/>
        </p:spPr>
        <p:txBody>
          <a:bodyPr wrap="square" rtlCol="0">
            <a:spAutoFit/>
          </a:bodyPr>
          <a:lstStyle/>
          <a:p>
            <a:r>
              <a:rPr lang="en-US" sz="1800" dirty="0" smtClean="0"/>
              <a:t>Left Image</a:t>
            </a:r>
            <a:endParaRPr lang="en-US" sz="1800" dirty="0"/>
          </a:p>
        </p:txBody>
      </p:sp>
      <p:sp>
        <p:nvSpPr>
          <p:cNvPr id="19" name="TextBox 18"/>
          <p:cNvSpPr txBox="1"/>
          <p:nvPr/>
        </p:nvSpPr>
        <p:spPr>
          <a:xfrm>
            <a:off x="4562475" y="1916668"/>
            <a:ext cx="4191000" cy="369332"/>
          </a:xfrm>
          <a:prstGeom prst="rect">
            <a:avLst/>
          </a:prstGeom>
          <a:noFill/>
        </p:spPr>
        <p:txBody>
          <a:bodyPr wrap="square" rtlCol="0">
            <a:spAutoFit/>
          </a:bodyPr>
          <a:lstStyle/>
          <a:p>
            <a:r>
              <a:rPr lang="en-US" sz="1800" dirty="0" smtClean="0"/>
              <a:t>Right Image</a:t>
            </a:r>
          </a:p>
        </p:txBody>
      </p:sp>
      <p:sp>
        <p:nvSpPr>
          <p:cNvPr id="4" name="TextBox 3"/>
          <p:cNvSpPr txBox="1"/>
          <p:nvPr/>
        </p:nvSpPr>
        <p:spPr>
          <a:xfrm>
            <a:off x="304799" y="5511225"/>
            <a:ext cx="8468107" cy="584775"/>
          </a:xfrm>
          <a:prstGeom prst="rect">
            <a:avLst/>
          </a:prstGeom>
          <a:noFill/>
        </p:spPr>
        <p:txBody>
          <a:bodyPr wrap="square" rtlCol="0">
            <a:spAutoFit/>
          </a:bodyPr>
          <a:lstStyle/>
          <a:p>
            <a:r>
              <a:rPr lang="en-US" sz="1600" dirty="0" smtClean="0"/>
              <a:t>Images from a stereo pair of inexpensive web cams. Such cameras have different color characteristics of-the-shelf. Once can be corrected to match the other using histo. matching.</a:t>
            </a:r>
            <a:endParaRPr lang="en-US" sz="1400" dirty="0"/>
          </a:p>
        </p:txBody>
      </p:sp>
      <p:sp>
        <p:nvSpPr>
          <p:cNvPr id="15" name="Text Box 7"/>
          <p:cNvSpPr txBox="1">
            <a:spLocks noChangeArrowheads="1"/>
          </p:cNvSpPr>
          <p:nvPr/>
        </p:nvSpPr>
        <p:spPr bwMode="auto">
          <a:xfrm>
            <a:off x="1371600" y="229483"/>
            <a:ext cx="3177422" cy="523220"/>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Robot’s view of boxes to move.</a:t>
            </a:r>
          </a:p>
          <a:p>
            <a:r>
              <a:rPr lang="en-US" sz="1400" dirty="0">
                <a:solidFill>
                  <a:schemeClr val="tx1"/>
                </a:solidFill>
                <a:latin typeface="Comic Sans MS" pitchFamily="66" charset="0"/>
              </a:rPr>
              <a:t>http://www.universalrobotics.com/ </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3584039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5" name="Picture 7" descr="F:\Courses\EECE253\Graphics\Histograms\Gap_Stereo_pair_20091201_R_to_L_remap_histo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16764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8614" name="Picture 6" descr="F:\Courses\EECE253\Graphics\Histograms\Gap_Stereo_pair_20091201_R_to_L_remap_L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39624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8613" name="Picture 5" descr="F:\Courses\EECE253\Graphics\Histograms\Gap_Stereo_pair_20091201_R_CD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39624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descr="F:\Courses\EECE253\Graphics\Histograms\Gap_Stereo_pair_20091201_R_histo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0" y="16764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8611" name="Picture 3" descr="F:\Courses\EECE253\Graphics\Histograms\Gap_Stereo_pair_20091201_L_CD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 y="39624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F:\Courses\EECE253\Graphics\Histograms\Gap_Stereo_pair_20091201_L_histogram.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 y="16764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p:cNvSpPr>
            <a:spLocks noGrp="1"/>
          </p:cNvSpPr>
          <p:nvPr>
            <p:ph type="dt" sz="half" idx="10"/>
          </p:nvPr>
        </p:nvSpPr>
        <p:spPr/>
        <p:txBody>
          <a:bodyPr/>
          <a:lstStyle/>
          <a:p>
            <a:r>
              <a:rPr lang="en-US" smtClean="0"/>
              <a:t>21 September 2016</a:t>
            </a:r>
            <a:endParaRPr lang="en-US"/>
          </a:p>
        </p:txBody>
      </p:sp>
      <p:sp>
        <p:nvSpPr>
          <p:cNvPr id="13" name="Footer Placeholder 12"/>
          <p:cNvSpPr>
            <a:spLocks noGrp="1"/>
          </p:cNvSpPr>
          <p:nvPr>
            <p:ph type="ftr" sz="quarter" idx="11"/>
          </p:nvPr>
        </p:nvSpPr>
        <p:spPr/>
        <p:txBody>
          <a:bodyPr/>
          <a:lstStyle/>
          <a:p>
            <a:r>
              <a:rPr lang="en-US" smtClean="0"/>
              <a:t>1999-2016 by Richard Alan Peters II</a:t>
            </a:r>
            <a:endParaRPr lang="en-US"/>
          </a:p>
        </p:txBody>
      </p:sp>
      <p:sp>
        <p:nvSpPr>
          <p:cNvPr id="14" name="Slide Number Placeholder 13"/>
          <p:cNvSpPr>
            <a:spLocks noGrp="1"/>
          </p:cNvSpPr>
          <p:nvPr>
            <p:ph type="sldNum" sz="quarter" idx="12"/>
          </p:nvPr>
        </p:nvSpPr>
        <p:spPr/>
        <p:txBody>
          <a:bodyPr/>
          <a:lstStyle/>
          <a:p>
            <a:fld id="{FE08DE76-73E9-4CC5-93E4-4A7EB9AC9684}" type="slidenum">
              <a:rPr lang="en-US" smtClean="0"/>
              <a:t>104</a:t>
            </a:fld>
            <a:endParaRPr lang="en-US"/>
          </a:p>
        </p:txBody>
      </p:sp>
      <p:sp>
        <p:nvSpPr>
          <p:cNvPr id="12" name="Title 1"/>
          <p:cNvSpPr>
            <a:spLocks noGrp="1"/>
          </p:cNvSpPr>
          <p:nvPr>
            <p:ph type="title"/>
          </p:nvPr>
        </p:nvSpPr>
        <p:spPr>
          <a:xfrm>
            <a:off x="304800" y="990600"/>
            <a:ext cx="8667750" cy="723900"/>
          </a:xfrm>
        </p:spPr>
        <p:txBody>
          <a:bodyPr/>
          <a:lstStyle/>
          <a:p>
            <a:r>
              <a:rPr lang="en-US" sz="3600" dirty="0">
                <a:solidFill>
                  <a:srgbClr val="000000"/>
                </a:solidFill>
              </a:rPr>
              <a:t>Histogram Matching for Image Restoration</a:t>
            </a:r>
            <a:endParaRPr lang="en-US" dirty="0"/>
          </a:p>
        </p:txBody>
      </p:sp>
    </p:spTree>
    <p:extLst>
      <p:ext uri="{BB962C8B-B14F-4D97-AF65-F5344CB8AC3E}">
        <p14:creationId xmlns:p14="http://schemas.microsoft.com/office/powerpoint/2010/main" val="606190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F:\Courses\EECE253\Graphics\Histograms\Gap_Stereo_pair_20091201_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050" y="2286000"/>
            <a:ext cx="4181856" cy="3136392"/>
          </a:xfrm>
          <a:prstGeom prst="rect">
            <a:avLst/>
          </a:prstGeom>
          <a:noFill/>
          <a:extLst>
            <a:ext uri="{909E8E84-426E-40DD-AFC4-6F175D3DCCD1}">
              <a14:hiddenFill xmlns:a14="http://schemas.microsoft.com/office/drawing/2010/main">
                <a:solidFill>
                  <a:srgbClr val="FFFFFF"/>
                </a:solidFill>
              </a14:hiddenFill>
            </a:ext>
          </a:extLst>
        </p:spPr>
      </p:pic>
      <p:pic>
        <p:nvPicPr>
          <p:cNvPr id="67586" name="Picture 2" descr="F:\Courses\EECE253\Graphics\Histograms\Gap_Stereo_pair_20091201_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2286000"/>
            <a:ext cx="4187072" cy="3140304"/>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p:cNvSpPr>
            <a:spLocks noGrp="1"/>
          </p:cNvSpPr>
          <p:nvPr>
            <p:ph type="dt" sz="half" idx="10"/>
          </p:nvPr>
        </p:nvSpPr>
        <p:spPr/>
        <p:txBody>
          <a:bodyPr/>
          <a:lstStyle/>
          <a:p>
            <a:r>
              <a:rPr lang="en-US" smtClean="0"/>
              <a:t>21 September 2016</a:t>
            </a:r>
            <a:endParaRPr lang="en-US"/>
          </a:p>
        </p:txBody>
      </p:sp>
      <p:sp>
        <p:nvSpPr>
          <p:cNvPr id="13" name="Footer Placeholder 12"/>
          <p:cNvSpPr>
            <a:spLocks noGrp="1"/>
          </p:cNvSpPr>
          <p:nvPr>
            <p:ph type="ftr" sz="quarter" idx="11"/>
          </p:nvPr>
        </p:nvSpPr>
        <p:spPr/>
        <p:txBody>
          <a:bodyPr/>
          <a:lstStyle/>
          <a:p>
            <a:r>
              <a:rPr lang="en-US" smtClean="0"/>
              <a:t>1999-2016 by Richard Alan Peters II</a:t>
            </a:r>
            <a:endParaRPr lang="en-US"/>
          </a:p>
        </p:txBody>
      </p:sp>
      <p:sp>
        <p:nvSpPr>
          <p:cNvPr id="14" name="Slide Number Placeholder 13"/>
          <p:cNvSpPr>
            <a:spLocks noGrp="1"/>
          </p:cNvSpPr>
          <p:nvPr>
            <p:ph type="sldNum" sz="quarter" idx="12"/>
          </p:nvPr>
        </p:nvSpPr>
        <p:spPr/>
        <p:txBody>
          <a:bodyPr/>
          <a:lstStyle/>
          <a:p>
            <a:fld id="{FE08DE76-73E9-4CC5-93E4-4A7EB9AC9684}" type="slidenum">
              <a:rPr lang="en-US" smtClean="0"/>
              <a:t>105</a:t>
            </a:fld>
            <a:endParaRPr lang="en-US"/>
          </a:p>
        </p:txBody>
      </p:sp>
      <p:sp>
        <p:nvSpPr>
          <p:cNvPr id="12" name="Title 1"/>
          <p:cNvSpPr>
            <a:spLocks noGrp="1"/>
          </p:cNvSpPr>
          <p:nvPr>
            <p:ph type="title"/>
          </p:nvPr>
        </p:nvSpPr>
        <p:spPr>
          <a:xfrm>
            <a:off x="304800" y="990600"/>
            <a:ext cx="8667750" cy="723900"/>
          </a:xfrm>
        </p:spPr>
        <p:txBody>
          <a:bodyPr/>
          <a:lstStyle/>
          <a:p>
            <a:r>
              <a:rPr lang="en-US" sz="3600" dirty="0">
                <a:solidFill>
                  <a:srgbClr val="000000"/>
                </a:solidFill>
              </a:rPr>
              <a:t>Histogram Matching for </a:t>
            </a:r>
            <a:r>
              <a:rPr lang="en-US" sz="3600" dirty="0" smtClean="0">
                <a:solidFill>
                  <a:srgbClr val="000000"/>
                </a:solidFill>
              </a:rPr>
              <a:t>Image Restoration</a:t>
            </a:r>
            <a:endParaRPr lang="en-US" dirty="0"/>
          </a:p>
        </p:txBody>
      </p:sp>
      <p:sp>
        <p:nvSpPr>
          <p:cNvPr id="18" name="TextBox 17"/>
          <p:cNvSpPr txBox="1"/>
          <p:nvPr/>
        </p:nvSpPr>
        <p:spPr>
          <a:xfrm>
            <a:off x="304800" y="1916668"/>
            <a:ext cx="4191000" cy="369332"/>
          </a:xfrm>
          <a:prstGeom prst="rect">
            <a:avLst/>
          </a:prstGeom>
          <a:noFill/>
        </p:spPr>
        <p:txBody>
          <a:bodyPr wrap="square" rtlCol="0">
            <a:spAutoFit/>
          </a:bodyPr>
          <a:lstStyle/>
          <a:p>
            <a:r>
              <a:rPr lang="en-US" sz="1800" dirty="0" smtClean="0"/>
              <a:t>Left Image</a:t>
            </a:r>
            <a:endParaRPr lang="en-US" sz="1800" dirty="0"/>
          </a:p>
        </p:txBody>
      </p:sp>
      <p:sp>
        <p:nvSpPr>
          <p:cNvPr id="19" name="TextBox 18"/>
          <p:cNvSpPr txBox="1"/>
          <p:nvPr/>
        </p:nvSpPr>
        <p:spPr>
          <a:xfrm>
            <a:off x="4562475" y="1916668"/>
            <a:ext cx="4191000" cy="369332"/>
          </a:xfrm>
          <a:prstGeom prst="rect">
            <a:avLst/>
          </a:prstGeom>
          <a:noFill/>
        </p:spPr>
        <p:txBody>
          <a:bodyPr wrap="square" rtlCol="0">
            <a:spAutoFit/>
          </a:bodyPr>
          <a:lstStyle/>
          <a:p>
            <a:r>
              <a:rPr lang="en-US" sz="1800" dirty="0" smtClean="0"/>
              <a:t>Right Image</a:t>
            </a:r>
          </a:p>
        </p:txBody>
      </p:sp>
      <p:sp>
        <p:nvSpPr>
          <p:cNvPr id="16" name="TextBox 15"/>
          <p:cNvSpPr txBox="1"/>
          <p:nvPr/>
        </p:nvSpPr>
        <p:spPr>
          <a:xfrm>
            <a:off x="304799" y="5511225"/>
            <a:ext cx="8468107" cy="584775"/>
          </a:xfrm>
          <a:prstGeom prst="rect">
            <a:avLst/>
          </a:prstGeom>
          <a:noFill/>
        </p:spPr>
        <p:txBody>
          <a:bodyPr wrap="square" rtlCol="0">
            <a:spAutoFit/>
          </a:bodyPr>
          <a:lstStyle/>
          <a:p>
            <a:r>
              <a:rPr lang="en-US" sz="1600" dirty="0" smtClean="0"/>
              <a:t>Images from a stereo pair of inexpensive web cams. Such cameras have different color characteristics of-the-shelf. Once can be corrected to match the other using histo. matching.</a:t>
            </a:r>
            <a:endParaRPr lang="en-US" sz="1400" dirty="0"/>
          </a:p>
        </p:txBody>
      </p:sp>
      <p:sp>
        <p:nvSpPr>
          <p:cNvPr id="17" name="Text Box 7"/>
          <p:cNvSpPr txBox="1">
            <a:spLocks noChangeArrowheads="1"/>
          </p:cNvSpPr>
          <p:nvPr/>
        </p:nvSpPr>
        <p:spPr bwMode="auto">
          <a:xfrm>
            <a:off x="1371600" y="229483"/>
            <a:ext cx="3177422" cy="523220"/>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Robot’s view of boxes to move.</a:t>
            </a:r>
          </a:p>
          <a:p>
            <a:r>
              <a:rPr lang="en-US" sz="1400" dirty="0">
                <a:solidFill>
                  <a:schemeClr val="tx1"/>
                </a:solidFill>
                <a:latin typeface="Comic Sans MS" pitchFamily="66" charset="0"/>
              </a:rPr>
              <a:t>http://www.universalrobotics.com/ </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171997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F:\Courses\EECE253\Graphics\Histograms\Gap_Stereo_pair_20091201_R_to_L_re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050" y="2286000"/>
            <a:ext cx="4181856" cy="3136392"/>
          </a:xfrm>
          <a:prstGeom prst="rect">
            <a:avLst/>
          </a:prstGeom>
          <a:noFill/>
          <a:extLst>
            <a:ext uri="{909E8E84-426E-40DD-AFC4-6F175D3DCCD1}">
              <a14:hiddenFill xmlns:a14="http://schemas.microsoft.com/office/drawing/2010/main">
                <a:solidFill>
                  <a:srgbClr val="FFFFFF"/>
                </a:solidFill>
              </a14:hiddenFill>
            </a:ext>
          </a:extLst>
        </p:spPr>
      </p:pic>
      <p:pic>
        <p:nvPicPr>
          <p:cNvPr id="67586" name="Picture 2" descr="F:\Courses\EECE253\Graphics\Histograms\Gap_Stereo_pair_20091201_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2286000"/>
            <a:ext cx="4187072" cy="3140304"/>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p:cNvSpPr>
            <a:spLocks noGrp="1"/>
          </p:cNvSpPr>
          <p:nvPr>
            <p:ph type="dt" sz="half" idx="10"/>
          </p:nvPr>
        </p:nvSpPr>
        <p:spPr/>
        <p:txBody>
          <a:bodyPr/>
          <a:lstStyle/>
          <a:p>
            <a:r>
              <a:rPr lang="en-US" smtClean="0"/>
              <a:t>21 September 2016</a:t>
            </a:r>
            <a:endParaRPr lang="en-US"/>
          </a:p>
        </p:txBody>
      </p:sp>
      <p:sp>
        <p:nvSpPr>
          <p:cNvPr id="13" name="Footer Placeholder 12"/>
          <p:cNvSpPr>
            <a:spLocks noGrp="1"/>
          </p:cNvSpPr>
          <p:nvPr>
            <p:ph type="ftr" sz="quarter" idx="11"/>
          </p:nvPr>
        </p:nvSpPr>
        <p:spPr/>
        <p:txBody>
          <a:bodyPr/>
          <a:lstStyle/>
          <a:p>
            <a:r>
              <a:rPr lang="en-US" smtClean="0"/>
              <a:t>1999-2016 by Richard Alan Peters II</a:t>
            </a:r>
            <a:endParaRPr lang="en-US"/>
          </a:p>
        </p:txBody>
      </p:sp>
      <p:sp>
        <p:nvSpPr>
          <p:cNvPr id="14" name="Slide Number Placeholder 13"/>
          <p:cNvSpPr>
            <a:spLocks noGrp="1"/>
          </p:cNvSpPr>
          <p:nvPr>
            <p:ph type="sldNum" sz="quarter" idx="12"/>
          </p:nvPr>
        </p:nvSpPr>
        <p:spPr/>
        <p:txBody>
          <a:bodyPr/>
          <a:lstStyle/>
          <a:p>
            <a:fld id="{FE08DE76-73E9-4CC5-93E4-4A7EB9AC9684}" type="slidenum">
              <a:rPr lang="en-US" smtClean="0"/>
              <a:t>106</a:t>
            </a:fld>
            <a:endParaRPr lang="en-US"/>
          </a:p>
        </p:txBody>
      </p:sp>
      <p:sp>
        <p:nvSpPr>
          <p:cNvPr id="12" name="Title 1"/>
          <p:cNvSpPr>
            <a:spLocks noGrp="1"/>
          </p:cNvSpPr>
          <p:nvPr>
            <p:ph type="title"/>
          </p:nvPr>
        </p:nvSpPr>
        <p:spPr>
          <a:xfrm>
            <a:off x="304800" y="990600"/>
            <a:ext cx="8667750" cy="723900"/>
          </a:xfrm>
        </p:spPr>
        <p:txBody>
          <a:bodyPr/>
          <a:lstStyle/>
          <a:p>
            <a:r>
              <a:rPr lang="en-US" sz="3600" dirty="0">
                <a:solidFill>
                  <a:srgbClr val="000000"/>
                </a:solidFill>
              </a:rPr>
              <a:t>Histogram Matching for </a:t>
            </a:r>
            <a:r>
              <a:rPr lang="en-US" sz="3600" dirty="0" smtClean="0">
                <a:solidFill>
                  <a:srgbClr val="000000"/>
                </a:solidFill>
              </a:rPr>
              <a:t>Image Restoration</a:t>
            </a:r>
            <a:endParaRPr lang="en-US" dirty="0"/>
          </a:p>
        </p:txBody>
      </p:sp>
      <p:sp>
        <p:nvSpPr>
          <p:cNvPr id="18" name="TextBox 17"/>
          <p:cNvSpPr txBox="1"/>
          <p:nvPr/>
        </p:nvSpPr>
        <p:spPr>
          <a:xfrm>
            <a:off x="304800" y="1916668"/>
            <a:ext cx="4191000" cy="369332"/>
          </a:xfrm>
          <a:prstGeom prst="rect">
            <a:avLst/>
          </a:prstGeom>
          <a:noFill/>
        </p:spPr>
        <p:txBody>
          <a:bodyPr wrap="square" rtlCol="0">
            <a:spAutoFit/>
          </a:bodyPr>
          <a:lstStyle/>
          <a:p>
            <a:r>
              <a:rPr lang="en-US" sz="1800" dirty="0" smtClean="0"/>
              <a:t>Left Image</a:t>
            </a:r>
            <a:endParaRPr lang="en-US" sz="1800" dirty="0"/>
          </a:p>
        </p:txBody>
      </p:sp>
      <p:sp>
        <p:nvSpPr>
          <p:cNvPr id="19" name="TextBox 18"/>
          <p:cNvSpPr txBox="1"/>
          <p:nvPr/>
        </p:nvSpPr>
        <p:spPr>
          <a:xfrm>
            <a:off x="4562475" y="1916668"/>
            <a:ext cx="4191000" cy="369332"/>
          </a:xfrm>
          <a:prstGeom prst="rect">
            <a:avLst/>
          </a:prstGeom>
          <a:noFill/>
        </p:spPr>
        <p:txBody>
          <a:bodyPr wrap="square" rtlCol="0">
            <a:spAutoFit/>
          </a:bodyPr>
          <a:lstStyle/>
          <a:p>
            <a:r>
              <a:rPr lang="en-US" sz="1800" dirty="0" smtClean="0"/>
              <a:t>Right Image</a:t>
            </a:r>
          </a:p>
        </p:txBody>
      </p:sp>
      <p:sp>
        <p:nvSpPr>
          <p:cNvPr id="4" name="TextBox 3"/>
          <p:cNvSpPr txBox="1"/>
          <p:nvPr/>
        </p:nvSpPr>
        <p:spPr>
          <a:xfrm>
            <a:off x="304799" y="5511225"/>
            <a:ext cx="7315201" cy="338554"/>
          </a:xfrm>
          <a:prstGeom prst="rect">
            <a:avLst/>
          </a:prstGeom>
          <a:noFill/>
        </p:spPr>
        <p:txBody>
          <a:bodyPr wrap="square" rtlCol="0">
            <a:spAutoFit/>
          </a:bodyPr>
          <a:lstStyle/>
          <a:p>
            <a:r>
              <a:rPr lang="en-US" sz="1600" dirty="0" smtClean="0"/>
              <a:t>Right image histogram matched to left image.</a:t>
            </a:r>
            <a:endParaRPr lang="en-US" sz="1400" dirty="0"/>
          </a:p>
        </p:txBody>
      </p:sp>
      <p:sp>
        <p:nvSpPr>
          <p:cNvPr id="15" name="Text Box 7"/>
          <p:cNvSpPr txBox="1">
            <a:spLocks noChangeArrowheads="1"/>
          </p:cNvSpPr>
          <p:nvPr/>
        </p:nvSpPr>
        <p:spPr bwMode="auto">
          <a:xfrm>
            <a:off x="1371600" y="229483"/>
            <a:ext cx="3177422" cy="523220"/>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Robot’s view of boxes to move.</a:t>
            </a:r>
          </a:p>
          <a:p>
            <a:r>
              <a:rPr lang="en-US" sz="1400" dirty="0">
                <a:solidFill>
                  <a:schemeClr val="tx1"/>
                </a:solidFill>
                <a:latin typeface="Comic Sans MS" pitchFamily="66" charset="0"/>
              </a:rPr>
              <a:t>http://www.universalrobotics.com/ </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1126112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67400" y="5374213"/>
            <a:ext cx="2286000" cy="569387"/>
          </a:xfrm>
          <a:prstGeom prst="rect">
            <a:avLst/>
          </a:prstGeom>
          <a:noFill/>
          <a:ln>
            <a:solidFill>
              <a:schemeClr val="tx1"/>
            </a:solidFill>
          </a:ln>
        </p:spPr>
        <p:txBody>
          <a:bodyPr wrap="square" lIns="182880" tIns="91440" bIns="91440" rtlCol="0">
            <a:spAutoFit/>
          </a:bodyPr>
          <a:lstStyle/>
          <a:p>
            <a:r>
              <a:rPr lang="en-US" b="1" dirty="0" smtClean="0">
                <a:latin typeface="+mj-lt"/>
              </a:rPr>
              <a:t>J</a:t>
            </a:r>
            <a:r>
              <a:rPr lang="en-US" dirty="0" smtClean="0">
                <a:latin typeface="+mj-lt"/>
              </a:rPr>
              <a:t> = LUT(</a:t>
            </a:r>
            <a:r>
              <a:rPr lang="en-US" b="1" dirty="0" smtClean="0">
                <a:latin typeface="+mj-lt"/>
              </a:rPr>
              <a:t>I</a:t>
            </a:r>
            <a:r>
              <a:rPr lang="en-US" dirty="0" smtClean="0">
                <a:latin typeface="+mj-lt"/>
              </a:rPr>
              <a:t>+1)</a:t>
            </a:r>
            <a:endParaRPr lang="en-US" b="1" dirty="0">
              <a:latin typeface="+mj-lt"/>
            </a:endParaRPr>
          </a:p>
        </p:txBody>
      </p:sp>
      <p:sp>
        <p:nvSpPr>
          <p:cNvPr id="24581" name="Rectangle 9"/>
          <p:cNvSpPr>
            <a:spLocks noChangeArrowheads="1"/>
          </p:cNvSpPr>
          <p:nvPr/>
        </p:nvSpPr>
        <p:spPr bwMode="auto">
          <a:xfrm>
            <a:off x="457200" y="3810000"/>
            <a:ext cx="3124200" cy="2133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2" name="Rectangle 2"/>
          <p:cNvSpPr>
            <a:spLocks noGrp="1" noChangeArrowheads="1"/>
          </p:cNvSpPr>
          <p:nvPr>
            <p:ph type="title"/>
          </p:nvPr>
        </p:nvSpPr>
        <p:spPr>
          <a:xfrm>
            <a:off x="419100" y="1066800"/>
            <a:ext cx="8305800" cy="646896"/>
          </a:xfrm>
        </p:spPr>
        <p:txBody>
          <a:bodyPr>
            <a:spAutoFit/>
          </a:bodyPr>
          <a:lstStyle/>
          <a:p>
            <a:pPr algn="ctr"/>
            <a:r>
              <a:rPr lang="en-US" sz="3600" dirty="0" smtClean="0"/>
              <a:t>Point Operations using Lookup Tables</a:t>
            </a:r>
          </a:p>
        </p:txBody>
      </p:sp>
      <p:sp>
        <p:nvSpPr>
          <p:cNvPr id="24584" name="Text Box 5"/>
          <p:cNvSpPr txBox="1">
            <a:spLocks noChangeArrowheads="1"/>
          </p:cNvSpPr>
          <p:nvPr/>
        </p:nvSpPr>
        <p:spPr bwMode="auto">
          <a:xfrm>
            <a:off x="457200" y="2133600"/>
            <a:ext cx="3200400" cy="1200329"/>
          </a:xfrm>
          <a:prstGeom prst="rect">
            <a:avLst/>
          </a:prstGeom>
          <a:solidFill>
            <a:srgbClr val="EAEAEA"/>
          </a:solidFill>
          <a:ln>
            <a:noFill/>
          </a:ln>
          <a:effectLst>
            <a:outerShdw blurRad="635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buSzPct val="150000"/>
            </a:pPr>
            <a:r>
              <a:rPr lang="en-US" sz="2400" dirty="0">
                <a:solidFill>
                  <a:schemeClr val="tx1"/>
                </a:solidFill>
              </a:rPr>
              <a:t>A </a:t>
            </a:r>
            <a:r>
              <a:rPr lang="en-US" sz="2400" dirty="0" smtClean="0">
                <a:solidFill>
                  <a:schemeClr val="tx1"/>
                </a:solidFill>
              </a:rPr>
              <a:t>lookup </a:t>
            </a:r>
            <a:r>
              <a:rPr lang="en-US" sz="2400" dirty="0">
                <a:solidFill>
                  <a:schemeClr val="tx1"/>
                </a:solidFill>
              </a:rPr>
              <a:t>table (</a:t>
            </a:r>
            <a:r>
              <a:rPr lang="en-US" sz="2400" dirty="0">
                <a:solidFill>
                  <a:schemeClr val="tx1"/>
                </a:solidFill>
                <a:latin typeface="Times New Roman" pitchFamily="18" charset="0"/>
              </a:rPr>
              <a:t>LUT</a:t>
            </a:r>
            <a:r>
              <a:rPr lang="en-US" sz="2400" dirty="0">
                <a:solidFill>
                  <a:schemeClr val="tx1"/>
                </a:solidFill>
              </a:rPr>
              <a:t>)</a:t>
            </a:r>
            <a:r>
              <a:rPr lang="en-US" sz="2400" dirty="0">
                <a:solidFill>
                  <a:schemeClr val="tx1"/>
                </a:solidFill>
                <a:latin typeface="Times New Roman" pitchFamily="18" charset="0"/>
              </a:rPr>
              <a:t> </a:t>
            </a:r>
            <a:r>
              <a:rPr lang="en-US" sz="2400" dirty="0" smtClean="0">
                <a:solidFill>
                  <a:schemeClr val="tx1"/>
                </a:solidFill>
              </a:rPr>
              <a:t>can implement </a:t>
            </a:r>
            <a:r>
              <a:rPr lang="en-US" sz="2400" dirty="0">
                <a:solidFill>
                  <a:schemeClr val="tx1"/>
                </a:solidFill>
              </a:rPr>
              <a:t>a functional mapping. </a:t>
            </a:r>
          </a:p>
        </p:txBody>
      </p:sp>
      <p:graphicFrame>
        <p:nvGraphicFramePr>
          <p:cNvPr id="24585" name="Object 6"/>
          <p:cNvGraphicFramePr>
            <a:graphicFrameLocks noChangeAspect="1"/>
          </p:cNvGraphicFramePr>
          <p:nvPr/>
        </p:nvGraphicFramePr>
        <p:xfrm>
          <a:off x="533400" y="3962400"/>
          <a:ext cx="2182813" cy="889000"/>
        </p:xfrm>
        <a:graphic>
          <a:graphicData uri="http://schemas.openxmlformats.org/presentationml/2006/ole">
            <mc:AlternateContent xmlns:mc="http://schemas.openxmlformats.org/markup-compatibility/2006">
              <mc:Choice xmlns:v="urn:schemas-microsoft-com:vml" Requires="v">
                <p:oleObj spid="_x0000_s24775" name="Equation" r:id="rId3" imgW="1091726" imgH="444307" progId="Equation.3">
                  <p:embed/>
                </p:oleObj>
              </mc:Choice>
              <mc:Fallback>
                <p:oleObj name="Equation" r:id="rId3" imgW="1091726" imgH="444307"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962400"/>
                        <a:ext cx="2182813"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6" name="Object 7"/>
          <p:cNvGraphicFramePr>
            <a:graphicFrameLocks noChangeAspect="1"/>
          </p:cNvGraphicFramePr>
          <p:nvPr/>
        </p:nvGraphicFramePr>
        <p:xfrm>
          <a:off x="533400" y="4953000"/>
          <a:ext cx="2968625" cy="863600"/>
        </p:xfrm>
        <a:graphic>
          <a:graphicData uri="http://schemas.openxmlformats.org/presentationml/2006/ole">
            <mc:AlternateContent xmlns:mc="http://schemas.openxmlformats.org/markup-compatibility/2006">
              <mc:Choice xmlns:v="urn:schemas-microsoft-com:vml" Requires="v">
                <p:oleObj spid="_x0000_s24776" name="Equation" r:id="rId5" imgW="1485900" imgH="431800" progId="Equation.3">
                  <p:embed/>
                </p:oleObj>
              </mc:Choice>
              <mc:Fallback>
                <p:oleObj name="Equation" r:id="rId5" imgW="1485900" imgH="4318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4953000"/>
                        <a:ext cx="29686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7" name="Text Box 3"/>
          <p:cNvSpPr txBox="1">
            <a:spLocks noChangeArrowheads="1"/>
          </p:cNvSpPr>
          <p:nvPr/>
        </p:nvSpPr>
        <p:spPr bwMode="auto">
          <a:xfrm>
            <a:off x="5867400" y="1981200"/>
            <a:ext cx="2667000" cy="2019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FEFEF"/>
                </a:solidFill>
              </a14:hiddenFill>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txBody>
          <a:bodyPr lIns="137160" tIns="91440" rIns="137160" bIns="91440">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buSzPct val="150000"/>
            </a:pPr>
            <a:r>
              <a:rPr lang="en-US" sz="2400" dirty="0">
                <a:solidFill>
                  <a:schemeClr val="tx1"/>
                </a:solidFill>
              </a:rPr>
              <a:t>… then the </a:t>
            </a:r>
            <a:r>
              <a:rPr lang="en-US" sz="2400" dirty="0">
                <a:solidFill>
                  <a:schemeClr val="tx1"/>
                </a:solidFill>
                <a:latin typeface="Times New Roman" pitchFamily="18" charset="0"/>
              </a:rPr>
              <a:t>LUT</a:t>
            </a:r>
            <a:r>
              <a:rPr lang="en-US" sz="2400" dirty="0">
                <a:solidFill>
                  <a:schemeClr val="tx1"/>
                </a:solidFill>
              </a:rPr>
              <a:t> that implements </a:t>
            </a:r>
            <a:r>
              <a:rPr lang="en-US" sz="2400" i="1" dirty="0">
                <a:solidFill>
                  <a:schemeClr val="tx1"/>
                </a:solidFill>
                <a:latin typeface="Times New Roman" pitchFamily="18" charset="0"/>
              </a:rPr>
              <a:t>f</a:t>
            </a:r>
            <a:r>
              <a:rPr lang="en-US" sz="2400" dirty="0">
                <a:solidFill>
                  <a:schemeClr val="tx1"/>
                </a:solidFill>
              </a:rPr>
              <a:t> is a </a:t>
            </a:r>
            <a:r>
              <a:rPr lang="en-US" sz="2400" dirty="0">
                <a:solidFill>
                  <a:schemeClr val="tx1"/>
                </a:solidFill>
                <a:latin typeface="Times New Roman" pitchFamily="18" charset="0"/>
              </a:rPr>
              <a:t>256</a:t>
            </a:r>
            <a:r>
              <a:rPr lang="en-US" sz="2000" dirty="0">
                <a:solidFill>
                  <a:schemeClr val="tx1"/>
                </a:solidFill>
              </a:rPr>
              <a:t>x</a:t>
            </a:r>
            <a:r>
              <a:rPr lang="en-US" sz="2400" dirty="0">
                <a:solidFill>
                  <a:schemeClr val="tx1"/>
                </a:solidFill>
                <a:latin typeface="Times New Roman" pitchFamily="18" charset="0"/>
              </a:rPr>
              <a:t>1 </a:t>
            </a:r>
            <a:r>
              <a:rPr lang="en-US" sz="2400" dirty="0">
                <a:solidFill>
                  <a:schemeClr val="tx1"/>
                </a:solidFill>
              </a:rPr>
              <a:t>array</a:t>
            </a:r>
          </a:p>
          <a:p>
            <a:pPr>
              <a:buSzPct val="150000"/>
            </a:pPr>
            <a:r>
              <a:rPr lang="en-US" sz="2400" dirty="0" smtClean="0">
                <a:solidFill>
                  <a:schemeClr val="tx1"/>
                </a:solidFill>
              </a:rPr>
              <a:t>whose (</a:t>
            </a:r>
            <a:r>
              <a:rPr lang="en-US" sz="2400" i="1" dirty="0" smtClean="0">
                <a:solidFill>
                  <a:schemeClr val="tx1"/>
                </a:solidFill>
                <a:latin typeface="Times New Roman" pitchFamily="18" charset="0"/>
              </a:rPr>
              <a:t>g </a:t>
            </a:r>
            <a:r>
              <a:rPr lang="en-US" sz="2400" dirty="0">
                <a:solidFill>
                  <a:schemeClr val="tx1"/>
                </a:solidFill>
                <a:latin typeface="Times New Roman" pitchFamily="18" charset="0"/>
              </a:rPr>
              <a:t>+1</a:t>
            </a:r>
            <a:r>
              <a:rPr lang="en-US" sz="2400" dirty="0">
                <a:solidFill>
                  <a:schemeClr val="tx1"/>
                </a:solidFill>
              </a:rPr>
              <a:t>)</a:t>
            </a:r>
            <a:r>
              <a:rPr lang="en-US" sz="2400" baseline="30000" dirty="0" err="1">
                <a:solidFill>
                  <a:schemeClr val="tx1"/>
                </a:solidFill>
              </a:rPr>
              <a:t>th</a:t>
            </a:r>
            <a:r>
              <a:rPr lang="en-US" sz="2400" dirty="0">
                <a:solidFill>
                  <a:schemeClr val="tx1"/>
                </a:solidFill>
              </a:rPr>
              <a:t> value is </a:t>
            </a:r>
            <a:r>
              <a:rPr lang="en-US" sz="2400" i="1" dirty="0">
                <a:solidFill>
                  <a:schemeClr val="tx1"/>
                </a:solidFill>
                <a:latin typeface="Times New Roman" pitchFamily="18" charset="0"/>
              </a:rPr>
              <a:t>k </a:t>
            </a:r>
            <a:r>
              <a:rPr lang="en-US" sz="2400" dirty="0">
                <a:solidFill>
                  <a:schemeClr val="tx1"/>
                </a:solidFill>
              </a:rPr>
              <a:t>= </a:t>
            </a:r>
            <a:r>
              <a:rPr lang="en-US" sz="2400" i="1" dirty="0">
                <a:solidFill>
                  <a:schemeClr val="tx1"/>
                </a:solidFill>
                <a:latin typeface="Times New Roman" pitchFamily="18" charset="0"/>
              </a:rPr>
              <a:t>f </a:t>
            </a:r>
            <a:r>
              <a:rPr lang="en-US" sz="2400" dirty="0">
                <a:solidFill>
                  <a:schemeClr val="tx1"/>
                </a:solidFill>
              </a:rPr>
              <a:t>(</a:t>
            </a:r>
            <a:r>
              <a:rPr lang="en-US" sz="2400" i="1" dirty="0">
                <a:solidFill>
                  <a:schemeClr val="tx1"/>
                </a:solidFill>
                <a:latin typeface="Times New Roman" pitchFamily="18" charset="0"/>
              </a:rPr>
              <a:t>g</a:t>
            </a:r>
            <a:r>
              <a:rPr lang="en-US" sz="2400" dirty="0">
                <a:solidFill>
                  <a:schemeClr val="tx1"/>
                </a:solidFill>
              </a:rPr>
              <a:t>).</a:t>
            </a:r>
          </a:p>
        </p:txBody>
      </p:sp>
      <p:sp>
        <p:nvSpPr>
          <p:cNvPr id="24588" name="Text Box 8"/>
          <p:cNvSpPr txBox="1">
            <a:spLocks noChangeArrowheads="1"/>
          </p:cNvSpPr>
          <p:nvPr/>
        </p:nvSpPr>
        <p:spPr bwMode="auto">
          <a:xfrm>
            <a:off x="3733800" y="5112603"/>
            <a:ext cx="2133600" cy="830997"/>
          </a:xfrm>
          <a:prstGeom prst="rect">
            <a:avLst/>
          </a:prstGeom>
          <a:noFill/>
          <a:ln>
            <a:noFill/>
          </a:ln>
          <a:effectLst/>
          <a:extLst>
            <a:ext uri="{909E8E84-426E-40DD-AFC4-6F175D3DCCD1}">
              <a14:hiddenFill xmlns:a14="http://schemas.microsoft.com/office/drawing/2010/main">
                <a:solidFill>
                  <a:srgbClr val="EFEFE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buSzPct val="150000"/>
            </a:pPr>
            <a:r>
              <a:rPr lang="en-US" sz="2400" dirty="0">
                <a:solidFill>
                  <a:srgbClr val="FF0000"/>
                </a:solidFill>
              </a:rPr>
              <a:t>To remap </a:t>
            </a:r>
            <a:r>
              <a:rPr lang="en-US" sz="2400" dirty="0" smtClean="0">
                <a:solidFill>
                  <a:srgbClr val="FF0000"/>
                </a:solidFill>
              </a:rPr>
              <a:t>an image</a:t>
            </a:r>
            <a:r>
              <a:rPr lang="en-US" sz="2400" dirty="0">
                <a:solidFill>
                  <a:srgbClr val="FF0000"/>
                </a:solidFill>
              </a:rPr>
              <a:t>, </a:t>
            </a:r>
            <a:r>
              <a:rPr lang="en-US" sz="2400" b="1" dirty="0">
                <a:solidFill>
                  <a:srgbClr val="FF0000"/>
                </a:solidFill>
                <a:latin typeface="Times New Roman" pitchFamily="18" charset="0"/>
              </a:rPr>
              <a:t>I</a:t>
            </a:r>
            <a:r>
              <a:rPr lang="en-US" sz="2400" dirty="0">
                <a:solidFill>
                  <a:srgbClr val="FF0000"/>
                </a:solidFill>
              </a:rPr>
              <a:t>, to </a:t>
            </a:r>
            <a:r>
              <a:rPr lang="en-US" sz="2400" b="1" dirty="0">
                <a:solidFill>
                  <a:srgbClr val="FF0000"/>
                </a:solidFill>
                <a:latin typeface="Times New Roman" pitchFamily="18" charset="0"/>
              </a:rPr>
              <a:t>J</a:t>
            </a:r>
            <a:r>
              <a:rPr lang="en-US" sz="2400" i="1" dirty="0">
                <a:solidFill>
                  <a:srgbClr val="FF0000"/>
                </a:solidFill>
                <a:latin typeface="Times New Roman" pitchFamily="18" charset="0"/>
              </a:rPr>
              <a:t> </a:t>
            </a:r>
            <a:r>
              <a:rPr lang="en-US" sz="2400" dirty="0">
                <a:solidFill>
                  <a:srgbClr val="FF0000"/>
                </a:solidFill>
              </a:rPr>
              <a:t>:</a:t>
            </a:r>
            <a:r>
              <a:rPr lang="en-US" sz="2400" i="1" dirty="0">
                <a:solidFill>
                  <a:schemeClr val="tx1"/>
                </a:solidFill>
                <a:latin typeface="Times New Roman" pitchFamily="18" charset="0"/>
              </a:rPr>
              <a:t> </a:t>
            </a:r>
          </a:p>
        </p:txBody>
      </p:sp>
      <p:sp>
        <p:nvSpPr>
          <p:cNvPr id="24589" name="Line 10"/>
          <p:cNvSpPr>
            <a:spLocks noChangeShapeType="1"/>
          </p:cNvSpPr>
          <p:nvPr/>
        </p:nvSpPr>
        <p:spPr bwMode="auto">
          <a:xfrm rot="2700000" flipV="1">
            <a:off x="4800600" y="2209800"/>
            <a:ext cx="1588" cy="2286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11</a:t>
            </a:fld>
            <a:endParaRPr lang="en-US"/>
          </a:p>
        </p:txBody>
      </p:sp>
      <p:grpSp>
        <p:nvGrpSpPr>
          <p:cNvPr id="8" name="Group 7"/>
          <p:cNvGrpSpPr/>
          <p:nvPr/>
        </p:nvGrpSpPr>
        <p:grpSpPr>
          <a:xfrm>
            <a:off x="6705600" y="4198203"/>
            <a:ext cx="1676400" cy="1288197"/>
            <a:chOff x="6705600" y="4198203"/>
            <a:chExt cx="1676400" cy="1288197"/>
          </a:xfrm>
        </p:grpSpPr>
        <p:sp>
          <p:nvSpPr>
            <p:cNvPr id="6" name="Down Arrow 5"/>
            <p:cNvSpPr/>
            <p:nvPr/>
          </p:nvSpPr>
          <p:spPr bwMode="auto">
            <a:xfrm>
              <a:off x="6705600" y="5027771"/>
              <a:ext cx="366960" cy="458629"/>
            </a:xfrm>
            <a:prstGeom prst="downArrow">
              <a:avLst>
                <a:gd name="adj1" fmla="val 39617"/>
                <a:gd name="adj2" fmla="val 50000"/>
              </a:avLst>
            </a:prstGeom>
            <a:solidFill>
              <a:srgbClr val="FFFFCC"/>
            </a:solidFill>
            <a:ln>
              <a:noFill/>
            </a:ln>
            <a:effectLst>
              <a:outerShdw blurRad="63500" dist="63500"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endParaRPr lang="en-US" sz="1800">
                <a:solidFill>
                  <a:schemeClr val="tx1"/>
                </a:solidFill>
                <a:latin typeface="Comic Sans MS" pitchFamily="66" charset="0"/>
              </a:endParaRPr>
            </a:p>
          </p:txBody>
        </p:sp>
        <p:sp>
          <p:nvSpPr>
            <p:cNvPr id="14" name="Text Box 15"/>
            <p:cNvSpPr txBox="1">
              <a:spLocks noChangeArrowheads="1"/>
            </p:cNvSpPr>
            <p:nvPr/>
          </p:nvSpPr>
          <p:spPr bwMode="auto">
            <a:xfrm>
              <a:off x="6705600" y="4198203"/>
              <a:ext cx="1676400" cy="830997"/>
            </a:xfrm>
            <a:prstGeom prst="rect">
              <a:avLst/>
            </a:prstGeom>
            <a:solidFill>
              <a:srgbClr val="FFFFCC"/>
            </a:solidFill>
            <a:ln>
              <a:noFill/>
            </a:ln>
            <a:effectLst>
              <a:outerShdw blurRad="63500" dist="63500"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smtClean="0">
                  <a:solidFill>
                    <a:schemeClr val="tx1"/>
                  </a:solidFill>
                  <a:latin typeface="Comic Sans MS" pitchFamily="66" charset="0"/>
                </a:rPr>
                <a:t>LUT is 256x1. But I may be RxC </a:t>
              </a:r>
              <a:r>
                <a:rPr lang="en-US" sz="1600" dirty="0">
                  <a:solidFill>
                    <a:schemeClr val="tx1"/>
                  </a:solidFill>
                  <a:latin typeface="Comic Sans MS" pitchFamily="66" charset="0"/>
                </a:rPr>
                <a:t>or  </a:t>
              </a:r>
              <a:r>
                <a:rPr lang="en-US" sz="1600" dirty="0" smtClean="0">
                  <a:solidFill>
                    <a:schemeClr val="tx1"/>
                  </a:solidFill>
                  <a:latin typeface="Comic Sans MS" pitchFamily="66" charset="0"/>
                </a:rPr>
                <a:t>RxCx3.</a:t>
              </a:r>
              <a:endParaRPr lang="en-US" sz="1600" dirty="0">
                <a:solidFill>
                  <a:schemeClr val="tx1"/>
                </a:solidFill>
                <a:latin typeface="Comic Sans MS" pitchFamily="66" charset="0"/>
              </a:endParaRPr>
            </a:p>
          </p:txBody>
        </p:sp>
        <p:sp>
          <p:nvSpPr>
            <p:cNvPr id="7" name="Rectangle 6"/>
            <p:cNvSpPr/>
            <p:nvPr/>
          </p:nvSpPr>
          <p:spPr bwMode="auto">
            <a:xfrm>
              <a:off x="6815141" y="4981570"/>
              <a:ext cx="152400" cy="352430"/>
            </a:xfrm>
            <a:prstGeom prst="rect">
              <a:avLst/>
            </a:prstGeom>
            <a:solidFill>
              <a:srgbClr val="FFFFCC"/>
            </a:solidFill>
            <a:ln>
              <a:noFill/>
            </a:ln>
            <a:effectLst/>
            <a:extLst/>
          </p:spPr>
          <p:txBody>
            <a:bodyPr vert="horz" wrap="none" lIns="91440" tIns="45720" rIns="91440" bIns="45720" numCol="1" rtlCol="0" anchor="t" anchorCtr="0" compatLnSpc="1">
              <a:prstTxWarp prst="textNoShape">
                <a:avLst/>
              </a:prstTxWarp>
              <a:no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2500" b="0" i="0" u="none" strike="noStrike" cap="none" normalizeH="0" baseline="0" dirty="0" smtClean="0">
                <a:ln>
                  <a:noFill/>
                </a:ln>
                <a:solidFill>
                  <a:schemeClr val="tx2"/>
                </a:solidFill>
                <a:effectLst/>
                <a:latin typeface="Arial" pitchFamily="34" charset="0"/>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a:xfrm>
            <a:off x="685800" y="1066800"/>
            <a:ext cx="7772400" cy="641350"/>
          </a:xfrm>
          <a:noFill/>
        </p:spPr>
        <p:txBody>
          <a:bodyPr>
            <a:spAutoFit/>
          </a:bodyPr>
          <a:lstStyle/>
          <a:p>
            <a:pPr algn="ctr"/>
            <a:r>
              <a:rPr lang="en-US" sz="3600" dirty="0" smtClean="0"/>
              <a:t>Point Operations = Lookup Table Ops</a:t>
            </a:r>
          </a:p>
        </p:txBody>
      </p:sp>
      <p:sp>
        <p:nvSpPr>
          <p:cNvPr id="26630" name="Rectangle 3"/>
          <p:cNvSpPr>
            <a:spLocks noChangeArrowheads="1"/>
          </p:cNvSpPr>
          <p:nvPr/>
        </p:nvSpPr>
        <p:spPr bwMode="auto">
          <a:xfrm>
            <a:off x="1828800" y="2362200"/>
            <a:ext cx="2743200"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31" name="Text Box 4"/>
          <p:cNvSpPr txBox="1">
            <a:spLocks noChangeArrowheads="1"/>
          </p:cNvSpPr>
          <p:nvPr/>
        </p:nvSpPr>
        <p:spPr bwMode="auto">
          <a:xfrm>
            <a:off x="1676400" y="5105400"/>
            <a:ext cx="33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accent1"/>
                </a:solidFill>
                <a:latin typeface="Times New Roman" pitchFamily="18" charset="0"/>
              </a:rPr>
              <a:t>0</a:t>
            </a:r>
          </a:p>
        </p:txBody>
      </p:sp>
      <p:sp>
        <p:nvSpPr>
          <p:cNvPr id="26632" name="Text Box 5"/>
          <p:cNvSpPr txBox="1">
            <a:spLocks noChangeArrowheads="1"/>
          </p:cNvSpPr>
          <p:nvPr/>
        </p:nvSpPr>
        <p:spPr bwMode="auto">
          <a:xfrm>
            <a:off x="2863850" y="5105400"/>
            <a:ext cx="641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accent1"/>
                </a:solidFill>
                <a:latin typeface="Times New Roman" pitchFamily="18" charset="0"/>
              </a:rPr>
              <a:t>127</a:t>
            </a:r>
          </a:p>
        </p:txBody>
      </p:sp>
      <p:sp>
        <p:nvSpPr>
          <p:cNvPr id="26633" name="Text Box 6"/>
          <p:cNvSpPr txBox="1">
            <a:spLocks noChangeArrowheads="1"/>
          </p:cNvSpPr>
          <p:nvPr/>
        </p:nvSpPr>
        <p:spPr bwMode="auto">
          <a:xfrm>
            <a:off x="4191000" y="5105400"/>
            <a:ext cx="641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accent1"/>
                </a:solidFill>
                <a:latin typeface="Times New Roman" pitchFamily="18" charset="0"/>
              </a:rPr>
              <a:t>255</a:t>
            </a:r>
          </a:p>
        </p:txBody>
      </p:sp>
      <p:sp>
        <p:nvSpPr>
          <p:cNvPr id="26634" name="Text Box 7"/>
          <p:cNvSpPr txBox="1">
            <a:spLocks noChangeArrowheads="1"/>
          </p:cNvSpPr>
          <p:nvPr/>
        </p:nvSpPr>
        <p:spPr bwMode="auto">
          <a:xfrm rot="-5400000">
            <a:off x="1431925" y="4816475"/>
            <a:ext cx="336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accent1"/>
                </a:solidFill>
                <a:latin typeface="Times New Roman" pitchFamily="18" charset="0"/>
              </a:rPr>
              <a:t>0</a:t>
            </a:r>
          </a:p>
        </p:txBody>
      </p:sp>
      <p:sp>
        <p:nvSpPr>
          <p:cNvPr id="26635" name="Text Box 8"/>
          <p:cNvSpPr txBox="1">
            <a:spLocks noChangeArrowheads="1"/>
          </p:cNvSpPr>
          <p:nvPr/>
        </p:nvSpPr>
        <p:spPr bwMode="auto">
          <a:xfrm rot="-5400000">
            <a:off x="1279525" y="3489325"/>
            <a:ext cx="641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accent1"/>
                </a:solidFill>
                <a:latin typeface="Times New Roman" pitchFamily="18" charset="0"/>
              </a:rPr>
              <a:t>127</a:t>
            </a:r>
          </a:p>
        </p:txBody>
      </p:sp>
      <p:sp>
        <p:nvSpPr>
          <p:cNvPr id="26636" name="Text Box 9"/>
          <p:cNvSpPr txBox="1">
            <a:spLocks noChangeArrowheads="1"/>
          </p:cNvSpPr>
          <p:nvPr/>
        </p:nvSpPr>
        <p:spPr bwMode="auto">
          <a:xfrm rot="-5400000">
            <a:off x="1279525" y="2149475"/>
            <a:ext cx="641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accent1"/>
                </a:solidFill>
                <a:latin typeface="Times New Roman" pitchFamily="18" charset="0"/>
              </a:rPr>
              <a:t>255</a:t>
            </a:r>
          </a:p>
        </p:txBody>
      </p:sp>
      <p:sp>
        <p:nvSpPr>
          <p:cNvPr id="26637" name="Text Box 10"/>
          <p:cNvSpPr txBox="1">
            <a:spLocks noChangeArrowheads="1"/>
          </p:cNvSpPr>
          <p:nvPr/>
        </p:nvSpPr>
        <p:spPr bwMode="auto">
          <a:xfrm>
            <a:off x="2498725" y="5451475"/>
            <a:ext cx="15446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tx1"/>
                </a:solidFill>
                <a:latin typeface="Times New Roman" pitchFamily="18" charset="0"/>
              </a:rPr>
              <a:t>input value</a:t>
            </a:r>
          </a:p>
        </p:txBody>
      </p:sp>
      <p:sp>
        <p:nvSpPr>
          <p:cNvPr id="26638" name="Text Box 11"/>
          <p:cNvSpPr txBox="1">
            <a:spLocks noChangeArrowheads="1"/>
          </p:cNvSpPr>
          <p:nvPr/>
        </p:nvSpPr>
        <p:spPr bwMode="auto">
          <a:xfrm rot="-5400000">
            <a:off x="294481" y="3515519"/>
            <a:ext cx="16970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tx1"/>
                </a:solidFill>
                <a:latin typeface="Times New Roman" pitchFamily="18" charset="0"/>
              </a:rPr>
              <a:t>output value</a:t>
            </a:r>
          </a:p>
        </p:txBody>
      </p:sp>
      <p:sp>
        <p:nvSpPr>
          <p:cNvPr id="26639" name="Line 13"/>
          <p:cNvSpPr>
            <a:spLocks noChangeShapeType="1"/>
          </p:cNvSpPr>
          <p:nvPr/>
        </p:nvSpPr>
        <p:spPr bwMode="auto">
          <a:xfrm flipV="1">
            <a:off x="1828800" y="2362200"/>
            <a:ext cx="2743200" cy="2743200"/>
          </a:xfrm>
          <a:prstGeom prst="line">
            <a:avLst/>
          </a:prstGeom>
          <a:noFill/>
          <a:ln w="63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0" name="Freeform 15"/>
          <p:cNvSpPr>
            <a:spLocks/>
          </p:cNvSpPr>
          <p:nvPr/>
        </p:nvSpPr>
        <p:spPr bwMode="auto">
          <a:xfrm>
            <a:off x="1828800" y="2362200"/>
            <a:ext cx="2743200" cy="2743200"/>
          </a:xfrm>
          <a:custGeom>
            <a:avLst/>
            <a:gdLst>
              <a:gd name="T0" fmla="*/ 0 w 1728"/>
              <a:gd name="T1" fmla="*/ 2743200 h 1728"/>
              <a:gd name="T2" fmla="*/ 1066800 w 1728"/>
              <a:gd name="T3" fmla="*/ 2133600 h 1728"/>
              <a:gd name="T4" fmla="*/ 1981200 w 1728"/>
              <a:gd name="T5" fmla="*/ 457200 h 1728"/>
              <a:gd name="T6" fmla="*/ 2743200 w 1728"/>
              <a:gd name="T7" fmla="*/ 0 h 17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8" h="1728">
                <a:moveTo>
                  <a:pt x="0" y="1728"/>
                </a:moveTo>
                <a:cubicBezTo>
                  <a:pt x="232" y="1656"/>
                  <a:pt x="464" y="1584"/>
                  <a:pt x="672" y="1344"/>
                </a:cubicBezTo>
                <a:cubicBezTo>
                  <a:pt x="880" y="1104"/>
                  <a:pt x="1072" y="512"/>
                  <a:pt x="1248" y="288"/>
                </a:cubicBezTo>
                <a:cubicBezTo>
                  <a:pt x="1424" y="64"/>
                  <a:pt x="1616" y="0"/>
                  <a:pt x="1728" y="0"/>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1" name="Line 17"/>
          <p:cNvSpPr>
            <a:spLocks noChangeShapeType="1"/>
          </p:cNvSpPr>
          <p:nvPr/>
        </p:nvSpPr>
        <p:spPr bwMode="auto">
          <a:xfrm flipV="1">
            <a:off x="2955925" y="4424363"/>
            <a:ext cx="0" cy="685800"/>
          </a:xfrm>
          <a:prstGeom prst="line">
            <a:avLst/>
          </a:prstGeom>
          <a:noFill/>
          <a:ln w="9525">
            <a:solidFill>
              <a:srgbClr val="00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2" name="Line 18"/>
          <p:cNvSpPr>
            <a:spLocks noChangeShapeType="1"/>
          </p:cNvSpPr>
          <p:nvPr/>
        </p:nvSpPr>
        <p:spPr bwMode="auto">
          <a:xfrm flipV="1">
            <a:off x="3429000" y="3530600"/>
            <a:ext cx="0" cy="1574800"/>
          </a:xfrm>
          <a:prstGeom prst="line">
            <a:avLst/>
          </a:prstGeom>
          <a:noFill/>
          <a:ln w="9525">
            <a:solidFill>
              <a:srgbClr val="00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3" name="Line 19"/>
          <p:cNvSpPr>
            <a:spLocks noChangeShapeType="1"/>
          </p:cNvSpPr>
          <p:nvPr/>
        </p:nvSpPr>
        <p:spPr bwMode="auto">
          <a:xfrm flipH="1">
            <a:off x="1828800" y="3529013"/>
            <a:ext cx="1600200" cy="0"/>
          </a:xfrm>
          <a:prstGeom prst="line">
            <a:avLst/>
          </a:prstGeom>
          <a:noFill/>
          <a:ln w="9525">
            <a:solidFill>
              <a:srgbClr val="00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4" name="Line 20"/>
          <p:cNvSpPr>
            <a:spLocks noChangeShapeType="1"/>
          </p:cNvSpPr>
          <p:nvPr/>
        </p:nvSpPr>
        <p:spPr bwMode="auto">
          <a:xfrm flipH="1">
            <a:off x="1828800" y="4419600"/>
            <a:ext cx="1123950" cy="0"/>
          </a:xfrm>
          <a:prstGeom prst="line">
            <a:avLst/>
          </a:prstGeom>
          <a:noFill/>
          <a:ln w="9525">
            <a:solidFill>
              <a:srgbClr val="00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645" name="Group 34"/>
          <p:cNvGrpSpPr>
            <a:grpSpLocks/>
          </p:cNvGrpSpPr>
          <p:nvPr/>
        </p:nvGrpSpPr>
        <p:grpSpPr bwMode="auto">
          <a:xfrm>
            <a:off x="5791200" y="1981200"/>
            <a:ext cx="2057400" cy="3581400"/>
            <a:chOff x="3168" y="1488"/>
            <a:chExt cx="1296" cy="2256"/>
          </a:xfrm>
        </p:grpSpPr>
        <p:sp>
          <p:nvSpPr>
            <p:cNvPr id="26650" name="Text Box 21"/>
            <p:cNvSpPr txBox="1">
              <a:spLocks noChangeArrowheads="1"/>
            </p:cNvSpPr>
            <p:nvPr/>
          </p:nvSpPr>
          <p:spPr bwMode="auto">
            <a:xfrm>
              <a:off x="3216" y="1535"/>
              <a:ext cx="57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tx1"/>
                  </a:solidFill>
                </a:rPr>
                <a:t>index</a:t>
              </a:r>
            </a:p>
          </p:txBody>
        </p:sp>
        <p:sp>
          <p:nvSpPr>
            <p:cNvPr id="26651" name="Text Box 22"/>
            <p:cNvSpPr txBox="1">
              <a:spLocks noChangeArrowheads="1"/>
            </p:cNvSpPr>
            <p:nvPr/>
          </p:nvSpPr>
          <p:spPr bwMode="auto">
            <a:xfrm>
              <a:off x="3840" y="1536"/>
              <a:ext cx="57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tx1"/>
                  </a:solidFill>
                </a:rPr>
                <a:t>value</a:t>
              </a:r>
            </a:p>
          </p:txBody>
        </p:sp>
        <p:sp>
          <p:nvSpPr>
            <p:cNvPr id="26652" name="Text Box 23"/>
            <p:cNvSpPr txBox="1">
              <a:spLocks noChangeArrowheads="1"/>
            </p:cNvSpPr>
            <p:nvPr/>
          </p:nvSpPr>
          <p:spPr bwMode="auto">
            <a:xfrm>
              <a:off x="3302" y="1824"/>
              <a:ext cx="404" cy="18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tx1"/>
                  </a:solidFill>
                  <a:latin typeface="Times New Roman" pitchFamily="18" charset="0"/>
                </a:rPr>
                <a:t>...</a:t>
              </a:r>
            </a:p>
            <a:p>
              <a:pPr algn="ctr"/>
              <a:r>
                <a:rPr lang="en-US" sz="2400">
                  <a:solidFill>
                    <a:schemeClr val="tx1"/>
                  </a:solidFill>
                  <a:latin typeface="Times New Roman" pitchFamily="18" charset="0"/>
                </a:rPr>
                <a:t>101</a:t>
              </a:r>
            </a:p>
            <a:p>
              <a:pPr algn="ctr"/>
              <a:r>
                <a:rPr lang="en-US" sz="2400">
                  <a:solidFill>
                    <a:schemeClr val="tx1"/>
                  </a:solidFill>
                  <a:latin typeface="Times New Roman" pitchFamily="18" charset="0"/>
                </a:rPr>
                <a:t>102</a:t>
              </a:r>
            </a:p>
            <a:p>
              <a:pPr algn="ctr"/>
              <a:r>
                <a:rPr lang="en-US" sz="2400">
                  <a:solidFill>
                    <a:schemeClr val="tx1"/>
                  </a:solidFill>
                  <a:latin typeface="Times New Roman" pitchFamily="18" charset="0"/>
                </a:rPr>
                <a:t>103</a:t>
              </a:r>
            </a:p>
            <a:p>
              <a:pPr algn="ctr"/>
              <a:r>
                <a:rPr lang="en-US" sz="2400">
                  <a:solidFill>
                    <a:schemeClr val="tx1"/>
                  </a:solidFill>
                  <a:latin typeface="Times New Roman" pitchFamily="18" charset="0"/>
                </a:rPr>
                <a:t>104</a:t>
              </a:r>
            </a:p>
            <a:p>
              <a:pPr algn="ctr"/>
              <a:r>
                <a:rPr lang="en-US" sz="2400">
                  <a:solidFill>
                    <a:schemeClr val="tx1"/>
                  </a:solidFill>
                  <a:latin typeface="Times New Roman" pitchFamily="18" charset="0"/>
                </a:rPr>
                <a:t>105</a:t>
              </a:r>
            </a:p>
            <a:p>
              <a:pPr algn="ctr"/>
              <a:r>
                <a:rPr lang="en-US" sz="2400">
                  <a:solidFill>
                    <a:schemeClr val="tx1"/>
                  </a:solidFill>
                  <a:latin typeface="Times New Roman" pitchFamily="18" charset="0"/>
                </a:rPr>
                <a:t>106</a:t>
              </a:r>
            </a:p>
            <a:p>
              <a:pPr algn="ctr"/>
              <a:r>
                <a:rPr lang="en-US" sz="2400">
                  <a:solidFill>
                    <a:schemeClr val="tx1"/>
                  </a:solidFill>
                  <a:latin typeface="Times New Roman" pitchFamily="18" charset="0"/>
                </a:rPr>
                <a:t>...</a:t>
              </a:r>
            </a:p>
          </p:txBody>
        </p:sp>
        <p:sp>
          <p:nvSpPr>
            <p:cNvPr id="26653" name="Text Box 24"/>
            <p:cNvSpPr txBox="1">
              <a:spLocks noChangeArrowheads="1"/>
            </p:cNvSpPr>
            <p:nvPr/>
          </p:nvSpPr>
          <p:spPr bwMode="auto">
            <a:xfrm>
              <a:off x="3974" y="1824"/>
              <a:ext cx="308" cy="18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tx1"/>
                  </a:solidFill>
                  <a:latin typeface="Times New Roman" pitchFamily="18" charset="0"/>
                </a:rPr>
                <a:t>...</a:t>
              </a:r>
            </a:p>
            <a:p>
              <a:pPr algn="ctr"/>
              <a:r>
                <a:rPr lang="en-US" sz="2400">
                  <a:solidFill>
                    <a:schemeClr val="tx1"/>
                  </a:solidFill>
                  <a:latin typeface="Times New Roman" pitchFamily="18" charset="0"/>
                </a:rPr>
                <a:t>64</a:t>
              </a:r>
            </a:p>
            <a:p>
              <a:pPr algn="ctr"/>
              <a:r>
                <a:rPr lang="en-US" sz="2400">
                  <a:solidFill>
                    <a:schemeClr val="tx1"/>
                  </a:solidFill>
                  <a:latin typeface="Times New Roman" pitchFamily="18" charset="0"/>
                </a:rPr>
                <a:t>68</a:t>
              </a:r>
            </a:p>
            <a:p>
              <a:pPr algn="ctr"/>
              <a:r>
                <a:rPr lang="en-US" sz="2400">
                  <a:solidFill>
                    <a:schemeClr val="tx1"/>
                  </a:solidFill>
                  <a:latin typeface="Times New Roman" pitchFamily="18" charset="0"/>
                </a:rPr>
                <a:t>69</a:t>
              </a:r>
            </a:p>
            <a:p>
              <a:pPr algn="ctr"/>
              <a:r>
                <a:rPr lang="en-US" sz="2400">
                  <a:solidFill>
                    <a:schemeClr val="tx1"/>
                  </a:solidFill>
                  <a:latin typeface="Times New Roman" pitchFamily="18" charset="0"/>
                </a:rPr>
                <a:t>70</a:t>
              </a:r>
            </a:p>
            <a:p>
              <a:pPr algn="ctr"/>
              <a:r>
                <a:rPr lang="en-US" sz="2400">
                  <a:solidFill>
                    <a:schemeClr val="tx1"/>
                  </a:solidFill>
                  <a:latin typeface="Times New Roman" pitchFamily="18" charset="0"/>
                </a:rPr>
                <a:t>70</a:t>
              </a:r>
            </a:p>
            <a:p>
              <a:pPr algn="ctr"/>
              <a:r>
                <a:rPr lang="en-US" sz="2400">
                  <a:solidFill>
                    <a:schemeClr val="tx1"/>
                  </a:solidFill>
                  <a:latin typeface="Times New Roman" pitchFamily="18" charset="0"/>
                </a:rPr>
                <a:t>71</a:t>
              </a:r>
            </a:p>
            <a:p>
              <a:pPr algn="ctr"/>
              <a:r>
                <a:rPr lang="en-US" sz="2400">
                  <a:solidFill>
                    <a:schemeClr val="tx1"/>
                  </a:solidFill>
                  <a:latin typeface="Times New Roman" pitchFamily="18" charset="0"/>
                </a:rPr>
                <a:t>...</a:t>
              </a:r>
            </a:p>
          </p:txBody>
        </p:sp>
        <p:sp>
          <p:nvSpPr>
            <p:cNvPr id="26654" name="Rectangle 25"/>
            <p:cNvSpPr>
              <a:spLocks noChangeArrowheads="1"/>
            </p:cNvSpPr>
            <p:nvPr/>
          </p:nvSpPr>
          <p:spPr bwMode="auto">
            <a:xfrm>
              <a:off x="3168" y="1488"/>
              <a:ext cx="1296" cy="2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5" name="Line 26"/>
            <p:cNvSpPr>
              <a:spLocks noChangeShapeType="1"/>
            </p:cNvSpPr>
            <p:nvPr/>
          </p:nvSpPr>
          <p:spPr bwMode="auto">
            <a:xfrm>
              <a:off x="3817" y="1488"/>
              <a:ext cx="0" cy="2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6" name="Rectangle 27"/>
            <p:cNvSpPr>
              <a:spLocks noChangeArrowheads="1"/>
            </p:cNvSpPr>
            <p:nvPr/>
          </p:nvSpPr>
          <p:spPr bwMode="auto">
            <a:xfrm>
              <a:off x="3168" y="2064"/>
              <a:ext cx="1296"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7" name="Rectangle 28"/>
            <p:cNvSpPr>
              <a:spLocks noChangeArrowheads="1"/>
            </p:cNvSpPr>
            <p:nvPr/>
          </p:nvSpPr>
          <p:spPr bwMode="auto">
            <a:xfrm>
              <a:off x="3168" y="2304"/>
              <a:ext cx="1296"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8" name="Rectangle 29"/>
            <p:cNvSpPr>
              <a:spLocks noChangeArrowheads="1"/>
            </p:cNvSpPr>
            <p:nvPr/>
          </p:nvSpPr>
          <p:spPr bwMode="auto">
            <a:xfrm>
              <a:off x="3168" y="2544"/>
              <a:ext cx="1296"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9" name="Rectangle 30"/>
            <p:cNvSpPr>
              <a:spLocks noChangeArrowheads="1"/>
            </p:cNvSpPr>
            <p:nvPr/>
          </p:nvSpPr>
          <p:spPr bwMode="auto">
            <a:xfrm>
              <a:off x="3168" y="2784"/>
              <a:ext cx="1296"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0" name="Rectangle 31"/>
            <p:cNvSpPr>
              <a:spLocks noChangeArrowheads="1"/>
            </p:cNvSpPr>
            <p:nvPr/>
          </p:nvSpPr>
          <p:spPr bwMode="auto">
            <a:xfrm>
              <a:off x="3168" y="3024"/>
              <a:ext cx="1296"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1" name="Rectangle 32"/>
            <p:cNvSpPr>
              <a:spLocks noChangeArrowheads="1"/>
            </p:cNvSpPr>
            <p:nvPr/>
          </p:nvSpPr>
          <p:spPr bwMode="auto">
            <a:xfrm>
              <a:off x="3168" y="3264"/>
              <a:ext cx="1296"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2" name="Rectangle 33"/>
            <p:cNvSpPr>
              <a:spLocks noChangeArrowheads="1"/>
            </p:cNvSpPr>
            <p:nvPr/>
          </p:nvSpPr>
          <p:spPr bwMode="auto">
            <a:xfrm>
              <a:off x="3168" y="1824"/>
              <a:ext cx="1296"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646" name="Text Box 35"/>
          <p:cNvSpPr txBox="1">
            <a:spLocks noChangeArrowheads="1"/>
          </p:cNvSpPr>
          <p:nvPr/>
        </p:nvSpPr>
        <p:spPr bwMode="auto">
          <a:xfrm>
            <a:off x="5032375" y="2057400"/>
            <a:ext cx="7588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i="1">
                <a:solidFill>
                  <a:schemeClr val="tx1"/>
                </a:solidFill>
                <a:latin typeface="Times New Roman" pitchFamily="18" charset="0"/>
              </a:rPr>
              <a:t>E.g</a:t>
            </a:r>
            <a:r>
              <a:rPr lang="en-US" sz="2400">
                <a:solidFill>
                  <a:schemeClr val="tx1"/>
                </a:solidFill>
                <a:latin typeface="Times New Roman" pitchFamily="18" charset="0"/>
              </a:rPr>
              <a:t>.:</a:t>
            </a:r>
          </a:p>
        </p:txBody>
      </p:sp>
      <p:sp>
        <p:nvSpPr>
          <p:cNvPr id="26647" name="Rectangle 36"/>
          <p:cNvSpPr>
            <a:spLocks noChangeArrowheads="1"/>
          </p:cNvSpPr>
          <p:nvPr/>
        </p:nvSpPr>
        <p:spPr bwMode="auto">
          <a:xfrm>
            <a:off x="5029200" y="1981200"/>
            <a:ext cx="7620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8" name="Text Box 37"/>
          <p:cNvSpPr txBox="1">
            <a:spLocks noChangeArrowheads="1"/>
          </p:cNvSpPr>
          <p:nvPr/>
        </p:nvSpPr>
        <p:spPr bwMode="auto">
          <a:xfrm>
            <a:off x="5919788" y="5562600"/>
            <a:ext cx="8096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tx1"/>
                </a:solidFill>
                <a:latin typeface="Times New Roman" pitchFamily="18" charset="0"/>
              </a:rPr>
              <a:t>input</a:t>
            </a:r>
          </a:p>
        </p:txBody>
      </p:sp>
      <p:sp>
        <p:nvSpPr>
          <p:cNvPr id="26649" name="Text Box 38"/>
          <p:cNvSpPr txBox="1">
            <a:spLocks noChangeArrowheads="1"/>
          </p:cNvSpPr>
          <p:nvPr/>
        </p:nvSpPr>
        <p:spPr bwMode="auto">
          <a:xfrm>
            <a:off x="6858000" y="5562600"/>
            <a:ext cx="9620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tx1"/>
                </a:solidFill>
                <a:latin typeface="Times New Roman" pitchFamily="18" charset="0"/>
              </a:rPr>
              <a:t>output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685800" y="1028700"/>
            <a:ext cx="7772400" cy="723900"/>
          </a:xfrm>
        </p:spPr>
        <p:txBody>
          <a:bodyPr/>
          <a:lstStyle/>
          <a:p>
            <a:pPr algn="ctr"/>
            <a:r>
              <a:rPr lang="en-US" dirty="0" smtClean="0"/>
              <a:t>How to Generate a Lookup Table</a:t>
            </a:r>
          </a:p>
        </p:txBody>
      </p:sp>
      <p:sp>
        <p:nvSpPr>
          <p:cNvPr id="28678" name="Rectangle 11"/>
          <p:cNvSpPr>
            <a:spLocks noChangeArrowheads="1"/>
          </p:cNvSpPr>
          <p:nvPr/>
        </p:nvSpPr>
        <p:spPr bwMode="auto">
          <a:xfrm>
            <a:off x="914400" y="2057400"/>
            <a:ext cx="3733800" cy="22098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8679" name="Object 3"/>
          <p:cNvGraphicFramePr>
            <a:graphicFrameLocks noChangeAspect="1"/>
          </p:cNvGraphicFramePr>
          <p:nvPr/>
        </p:nvGraphicFramePr>
        <p:xfrm>
          <a:off x="1524000" y="2667000"/>
          <a:ext cx="2578100" cy="1466850"/>
        </p:xfrm>
        <a:graphic>
          <a:graphicData uri="http://schemas.openxmlformats.org/presentationml/2006/ole">
            <mc:AlternateContent xmlns:mc="http://schemas.openxmlformats.org/markup-compatibility/2006">
              <mc:Choice xmlns:v="urn:schemas-microsoft-com:vml" Requires="v">
                <p:oleObj spid="_x0000_s28765" name="Equation" r:id="rId3" imgW="1473200" imgH="838200" progId="Equation.3">
                  <p:embed/>
                </p:oleObj>
              </mc:Choice>
              <mc:Fallback>
                <p:oleObj name="Equation" r:id="rId3" imgW="1473200" imgH="838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667000"/>
                        <a:ext cx="2578100" cy="146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0" name="Text Box 5"/>
          <p:cNvSpPr txBox="1">
            <a:spLocks noChangeArrowheads="1"/>
          </p:cNvSpPr>
          <p:nvPr/>
        </p:nvSpPr>
        <p:spPr bwMode="auto">
          <a:xfrm>
            <a:off x="947844" y="2131983"/>
            <a:ext cx="291938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a:solidFill>
                  <a:schemeClr val="tx1"/>
                </a:solidFill>
              </a:rPr>
              <a:t>For </a:t>
            </a:r>
            <a:r>
              <a:rPr lang="en-US" sz="2000" dirty="0" smtClean="0">
                <a:solidFill>
                  <a:schemeClr val="tx1"/>
                </a:solidFill>
              </a:rPr>
              <a:t>example, a </a:t>
            </a:r>
            <a:r>
              <a:rPr lang="en-US" sz="2000" i="1" dirty="0" smtClean="0">
                <a:solidFill>
                  <a:schemeClr val="tx1"/>
                </a:solidFill>
              </a:rPr>
              <a:t>sigmoid</a:t>
            </a:r>
            <a:r>
              <a:rPr lang="en-US" sz="2000" dirty="0" smtClean="0">
                <a:solidFill>
                  <a:schemeClr val="tx1"/>
                </a:solidFill>
              </a:rPr>
              <a:t>:</a:t>
            </a:r>
            <a:endParaRPr lang="en-US" sz="2000" dirty="0">
              <a:solidFill>
                <a:schemeClr val="tx1"/>
              </a:solidFill>
            </a:endParaRPr>
          </a:p>
        </p:txBody>
      </p:sp>
      <p:sp>
        <p:nvSpPr>
          <p:cNvPr id="28681" name="Rectangle 13"/>
          <p:cNvSpPr>
            <a:spLocks noChangeArrowheads="1"/>
          </p:cNvSpPr>
          <p:nvPr/>
        </p:nvSpPr>
        <p:spPr bwMode="auto">
          <a:xfrm>
            <a:off x="914400" y="4495800"/>
            <a:ext cx="4800600" cy="1524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8682" name="Text Box 4"/>
          <p:cNvSpPr txBox="1">
            <a:spLocks noChangeArrowheads="1"/>
          </p:cNvSpPr>
          <p:nvPr/>
        </p:nvSpPr>
        <p:spPr bwMode="auto">
          <a:xfrm>
            <a:off x="990600" y="4953000"/>
            <a:ext cx="45847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latin typeface="Courier New" pitchFamily="49" charset="0"/>
              </a:rPr>
              <a:t>a = 2;</a:t>
            </a:r>
          </a:p>
          <a:p>
            <a:r>
              <a:rPr lang="en-US" sz="1600" dirty="0">
                <a:solidFill>
                  <a:schemeClr val="tx1"/>
                </a:solidFill>
                <a:latin typeface="Courier New" pitchFamily="49" charset="0"/>
              </a:rPr>
              <a:t>x = 0:255;</a:t>
            </a:r>
          </a:p>
          <a:p>
            <a:r>
              <a:rPr lang="en-US" sz="1600" dirty="0">
                <a:solidFill>
                  <a:schemeClr val="tx1"/>
                </a:solidFill>
                <a:latin typeface="Courier New" pitchFamily="49" charset="0"/>
              </a:rPr>
              <a:t>LUT = 255</a:t>
            </a:r>
            <a:r>
              <a:rPr lang="en-US" sz="800" dirty="0">
                <a:solidFill>
                  <a:schemeClr val="tx1"/>
                </a:solidFill>
                <a:latin typeface="Courier New" pitchFamily="49" charset="0"/>
              </a:rPr>
              <a:t> </a:t>
            </a:r>
            <a:r>
              <a:rPr lang="en-US" sz="1600" dirty="0">
                <a:solidFill>
                  <a:schemeClr val="tx1"/>
                </a:solidFill>
                <a:latin typeface="Courier New" pitchFamily="49" charset="0"/>
              </a:rPr>
              <a:t>./</a:t>
            </a:r>
            <a:r>
              <a:rPr lang="en-US" sz="800" dirty="0">
                <a:solidFill>
                  <a:schemeClr val="tx1"/>
                </a:solidFill>
                <a:latin typeface="Courier New" pitchFamily="49" charset="0"/>
              </a:rPr>
              <a:t> </a:t>
            </a:r>
            <a:r>
              <a:rPr lang="en-US" sz="1600" dirty="0">
                <a:solidFill>
                  <a:schemeClr val="tx1"/>
                </a:solidFill>
                <a:latin typeface="Courier New" pitchFamily="49" charset="0"/>
              </a:rPr>
              <a:t>(1+exp(-a*(x-127)/32));</a:t>
            </a:r>
          </a:p>
        </p:txBody>
      </p:sp>
      <p:sp>
        <p:nvSpPr>
          <p:cNvPr id="28683" name="Text Box 6"/>
          <p:cNvSpPr txBox="1">
            <a:spLocks noChangeArrowheads="1"/>
          </p:cNvSpPr>
          <p:nvPr/>
        </p:nvSpPr>
        <p:spPr bwMode="auto">
          <a:xfrm>
            <a:off x="990600" y="4572000"/>
            <a:ext cx="16351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000">
                <a:solidFill>
                  <a:schemeClr val="tx1"/>
                </a:solidFill>
              </a:rPr>
              <a:t>Or in Matlab:</a:t>
            </a:r>
          </a:p>
        </p:txBody>
      </p:sp>
      <p:sp>
        <p:nvSpPr>
          <p:cNvPr id="28684" name="Text Box 15"/>
          <p:cNvSpPr txBox="1">
            <a:spLocks noChangeArrowheads="1"/>
          </p:cNvSpPr>
          <p:nvPr/>
        </p:nvSpPr>
        <p:spPr bwMode="auto">
          <a:xfrm>
            <a:off x="6400800" y="5181600"/>
            <a:ext cx="2012950" cy="822325"/>
          </a:xfrm>
          <a:prstGeom prst="rect">
            <a:avLst/>
          </a:prstGeom>
          <a:solidFill>
            <a:srgbClr val="FFFFCC"/>
          </a:solidFill>
          <a:ln>
            <a:noFill/>
          </a:ln>
          <a:effectLst>
            <a:outerShdw blurRad="63500" dist="63500" dir="8100000" algn="ctr" rotWithShape="0">
              <a:schemeClr val="tx1">
                <a:alpha val="50000"/>
              </a:scheme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a:solidFill>
                  <a:schemeClr val="tx1"/>
                </a:solidFill>
                <a:latin typeface="Comic Sans MS" pitchFamily="66" charset="0"/>
              </a:rPr>
              <a:t>This is just one example.</a:t>
            </a:r>
          </a:p>
        </p:txBody>
      </p:sp>
      <p:pic>
        <p:nvPicPr>
          <p:cNvPr id="28685" name="Picture 17" descr="LU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057400"/>
            <a:ext cx="2863850" cy="2863850"/>
          </a:xfrm>
          <a:prstGeom prst="rect">
            <a:avLst/>
          </a:prstGeom>
          <a:noFill/>
          <a:ln w="9525">
            <a:solidFill>
              <a:schemeClr val="tx1"/>
            </a:solidFill>
            <a:miter lim="800000"/>
            <a:headEnd/>
            <a:tailEnd/>
          </a:ln>
          <a:effectLst>
            <a:outerShdw blurRad="63500" dist="63500" dir="81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Text Box 5"/>
          <p:cNvSpPr txBox="1">
            <a:spLocks noChangeArrowheads="1"/>
          </p:cNvSpPr>
          <p:nvPr/>
        </p:nvSpPr>
        <p:spPr bwMode="auto">
          <a:xfrm>
            <a:off x="1104900" y="1981200"/>
            <a:ext cx="7010400" cy="1938338"/>
          </a:xfrm>
          <a:prstGeom prst="rect">
            <a:avLst/>
          </a:prstGeom>
          <a:solidFill>
            <a:srgbClr val="E6ECFF"/>
          </a:solidFill>
          <a:ln>
            <a:noFill/>
          </a:ln>
          <a:effectLst>
            <a:outerShdw blurRad="63500" dist="63500" dir="2700000" algn="ctr" rotWithShape="0">
              <a:srgbClr val="000000">
                <a:alpha val="43137"/>
              </a:srgb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457200" indent="-457200">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a:solidFill>
                  <a:schemeClr val="tx1"/>
                </a:solidFill>
                <a:latin typeface="+mn-lt"/>
              </a:rPr>
              <a:t>If </a:t>
            </a:r>
            <a:r>
              <a:rPr lang="en-US" sz="2400" b="1" dirty="0">
                <a:solidFill>
                  <a:schemeClr val="tx1"/>
                </a:solidFill>
                <a:latin typeface="+mn-lt"/>
              </a:rPr>
              <a:t>I</a:t>
            </a:r>
            <a:r>
              <a:rPr lang="en-US" sz="2400" dirty="0">
                <a:solidFill>
                  <a:schemeClr val="tx1"/>
                </a:solidFill>
                <a:latin typeface="+mn-lt"/>
              </a:rPr>
              <a:t> is</a:t>
            </a:r>
            <a:r>
              <a:rPr lang="en-US" sz="2400" dirty="0">
                <a:solidFill>
                  <a:srgbClr val="FF0000"/>
                </a:solidFill>
                <a:latin typeface="+mn-lt"/>
              </a:rPr>
              <a:t> </a:t>
            </a:r>
            <a:r>
              <a:rPr lang="en-US" sz="2400" dirty="0">
                <a:solidFill>
                  <a:srgbClr val="FF0000"/>
                </a:solidFill>
                <a:latin typeface="+mj-lt"/>
              </a:rPr>
              <a:t>3</a:t>
            </a:r>
            <a:r>
              <a:rPr lang="en-US" sz="2400" dirty="0">
                <a:solidFill>
                  <a:srgbClr val="FF0000"/>
                </a:solidFill>
                <a:latin typeface="+mn-lt"/>
              </a:rPr>
              <a:t>-band</a:t>
            </a:r>
            <a:r>
              <a:rPr lang="en-US" sz="2400" dirty="0">
                <a:solidFill>
                  <a:schemeClr val="tx1"/>
                </a:solidFill>
                <a:latin typeface="+mn-lt"/>
              </a:rPr>
              <a:t>, then </a:t>
            </a:r>
          </a:p>
          <a:p>
            <a:pPr>
              <a:buFontTx/>
              <a:buAutoNum type="alphaLcParenR"/>
            </a:pPr>
            <a:r>
              <a:rPr lang="en-US" sz="2400" dirty="0">
                <a:solidFill>
                  <a:schemeClr val="tx1"/>
                </a:solidFill>
                <a:latin typeface="+mn-lt"/>
              </a:rPr>
              <a:t>each band is mapped separately using the same LUT </a:t>
            </a:r>
            <a:r>
              <a:rPr lang="en-US" sz="2400" i="1" dirty="0">
                <a:solidFill>
                  <a:schemeClr val="tx1"/>
                </a:solidFill>
                <a:latin typeface="+mn-lt"/>
              </a:rPr>
              <a:t> </a:t>
            </a:r>
            <a:r>
              <a:rPr lang="en-US" sz="2400" dirty="0">
                <a:solidFill>
                  <a:schemeClr val="tx1"/>
                </a:solidFill>
                <a:latin typeface="+mn-lt"/>
              </a:rPr>
              <a:t>for each band </a:t>
            </a:r>
            <a:r>
              <a:rPr lang="en-US" sz="2400" i="1" dirty="0">
                <a:solidFill>
                  <a:schemeClr val="tx1"/>
                </a:solidFill>
                <a:latin typeface="+mn-lt"/>
              </a:rPr>
              <a:t>or </a:t>
            </a:r>
          </a:p>
          <a:p>
            <a:pPr>
              <a:buFontTx/>
              <a:buAutoNum type="alphaLcParenR"/>
            </a:pPr>
            <a:r>
              <a:rPr lang="en-US" sz="2400" dirty="0">
                <a:solidFill>
                  <a:schemeClr val="tx1"/>
                </a:solidFill>
                <a:latin typeface="+mn-lt"/>
              </a:rPr>
              <a:t>each band is mapped using different LUTs </a:t>
            </a:r>
            <a:r>
              <a:rPr lang="en-US" sz="2400" dirty="0">
                <a:solidFill>
                  <a:schemeClr val="tx1"/>
                </a:solidFill>
                <a:latin typeface="+mn-lt"/>
                <a:cs typeface="Arial" charset="0"/>
              </a:rPr>
              <a:t>– one for each band.</a:t>
            </a:r>
          </a:p>
        </p:txBody>
      </p:sp>
      <p:sp>
        <p:nvSpPr>
          <p:cNvPr id="25607" name="Rectangle 9"/>
          <p:cNvSpPr>
            <a:spLocks noGrp="1" noChangeArrowheads="1"/>
          </p:cNvSpPr>
          <p:nvPr>
            <p:ph type="title"/>
          </p:nvPr>
        </p:nvSpPr>
        <p:spPr>
          <a:xfrm>
            <a:off x="419100" y="1028700"/>
            <a:ext cx="8305800" cy="723900"/>
          </a:xfrm>
          <a:noFill/>
        </p:spPr>
        <p:txBody>
          <a:bodyPr/>
          <a:lstStyle/>
          <a:p>
            <a:pPr algn="ctr"/>
            <a:r>
              <a:rPr lang="en-US" sz="3200" dirty="0" smtClean="0"/>
              <a:t>Point Ops on RGB Images using Lookup Tables</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14</a:t>
            </a:fld>
            <a:endParaRPr lang="en-US"/>
          </a:p>
        </p:txBody>
      </p:sp>
      <p:sp>
        <p:nvSpPr>
          <p:cNvPr id="6" name="TextBox 5"/>
          <p:cNvSpPr txBox="1"/>
          <p:nvPr/>
        </p:nvSpPr>
        <p:spPr>
          <a:xfrm>
            <a:off x="1104900" y="4343400"/>
            <a:ext cx="7010400" cy="1277273"/>
          </a:xfrm>
          <a:prstGeom prst="rect">
            <a:avLst/>
          </a:prstGeom>
          <a:solidFill>
            <a:schemeClr val="bg1"/>
          </a:solidFill>
          <a:ln>
            <a:solidFill>
              <a:schemeClr val="tx1"/>
            </a:solidFill>
          </a:ln>
          <a:effectLst>
            <a:outerShdw blurRad="63500" dist="63500" dir="2700000" algn="ctr" rotWithShape="0">
              <a:srgbClr val="000000">
                <a:alpha val="43137"/>
              </a:srgbClr>
            </a:outerShdw>
          </a:effectLst>
        </p:spPr>
        <p:txBody>
          <a:bodyPr wrap="square" lIns="182880" tIns="137160" bIns="137160" rtlCol="0">
            <a:spAutoFit/>
          </a:bodyPr>
          <a:lstStyle/>
          <a:p>
            <a:pPr>
              <a:spcBef>
                <a:spcPts val="600"/>
              </a:spcBef>
              <a:spcAft>
                <a:spcPts val="1200"/>
              </a:spcAft>
            </a:pPr>
            <a:r>
              <a:rPr lang="en-US" dirty="0" smtClean="0"/>
              <a:t>a)  </a:t>
            </a:r>
            <a:r>
              <a:rPr lang="en-US" b="1" dirty="0" smtClean="0">
                <a:latin typeface="+mj-lt"/>
              </a:rPr>
              <a:t>J</a:t>
            </a:r>
            <a:r>
              <a:rPr lang="en-US" dirty="0" smtClean="0">
                <a:latin typeface="+mj-lt"/>
              </a:rPr>
              <a:t> = LUT(</a:t>
            </a:r>
            <a:r>
              <a:rPr lang="en-US" b="1" dirty="0" smtClean="0">
                <a:latin typeface="+mj-lt"/>
              </a:rPr>
              <a:t>I</a:t>
            </a:r>
            <a:r>
              <a:rPr lang="en-US" dirty="0" smtClean="0">
                <a:latin typeface="+mj-lt"/>
              </a:rPr>
              <a:t>+1)</a:t>
            </a:r>
            <a:r>
              <a:rPr lang="en-US" dirty="0" smtClean="0">
                <a:latin typeface="+mn-lt"/>
              </a:rPr>
              <a:t>, </a:t>
            </a:r>
          </a:p>
          <a:p>
            <a:pPr>
              <a:spcBef>
                <a:spcPts val="600"/>
              </a:spcBef>
              <a:spcAft>
                <a:spcPts val="1200"/>
              </a:spcAft>
            </a:pPr>
            <a:r>
              <a:rPr lang="en-US" dirty="0" smtClean="0">
                <a:latin typeface="+mn-lt"/>
              </a:rPr>
              <a:t>b)  </a:t>
            </a:r>
            <a:r>
              <a:rPr lang="en-US" b="1" dirty="0" smtClean="0">
                <a:latin typeface="+mj-lt"/>
              </a:rPr>
              <a:t>J</a:t>
            </a:r>
            <a:r>
              <a:rPr lang="en-US" dirty="0" smtClean="0">
                <a:latin typeface="+mj-lt"/>
              </a:rPr>
              <a:t>(:,:,</a:t>
            </a:r>
            <a:r>
              <a:rPr lang="en-US" i="1" dirty="0" smtClean="0">
                <a:latin typeface="+mj-lt"/>
              </a:rPr>
              <a:t>b</a:t>
            </a:r>
            <a:r>
              <a:rPr lang="en-US" dirty="0" smtClean="0">
                <a:latin typeface="+mj-lt"/>
              </a:rPr>
              <a:t>) =</a:t>
            </a:r>
            <a:r>
              <a:rPr lang="en-US" dirty="0" smtClean="0">
                <a:latin typeface="+mn-lt"/>
              </a:rPr>
              <a:t> </a:t>
            </a:r>
            <a:r>
              <a:rPr lang="en-US" dirty="0" smtClean="0">
                <a:solidFill>
                  <a:srgbClr val="000000"/>
                </a:solidFill>
                <a:latin typeface="Times New Roman"/>
              </a:rPr>
              <a:t>LUT</a:t>
            </a:r>
            <a:r>
              <a:rPr lang="en-US" i="1" baseline="-25000" dirty="0" smtClean="0">
                <a:solidFill>
                  <a:srgbClr val="000000"/>
                </a:solidFill>
                <a:latin typeface="Times New Roman"/>
              </a:rPr>
              <a:t>b</a:t>
            </a:r>
            <a:r>
              <a:rPr lang="en-US" dirty="0" smtClean="0">
                <a:solidFill>
                  <a:srgbClr val="000000"/>
                </a:solidFill>
                <a:latin typeface="Times New Roman"/>
              </a:rPr>
              <a:t>(</a:t>
            </a:r>
            <a:r>
              <a:rPr lang="en-US" b="1" dirty="0" smtClean="0">
                <a:solidFill>
                  <a:srgbClr val="000000"/>
                </a:solidFill>
                <a:latin typeface="Times New Roman"/>
              </a:rPr>
              <a:t>I</a:t>
            </a:r>
            <a:r>
              <a:rPr lang="en-US" dirty="0">
                <a:solidFill>
                  <a:srgbClr val="000000"/>
                </a:solidFill>
                <a:latin typeface="Times New Roman"/>
              </a:rPr>
              <a:t>(:,:,</a:t>
            </a:r>
            <a:r>
              <a:rPr lang="en-US" i="1" dirty="0">
                <a:solidFill>
                  <a:srgbClr val="000000"/>
                </a:solidFill>
                <a:latin typeface="Times New Roman"/>
              </a:rPr>
              <a:t>b</a:t>
            </a:r>
            <a:r>
              <a:rPr lang="en-US" dirty="0" smtClean="0">
                <a:solidFill>
                  <a:srgbClr val="000000"/>
                </a:solidFill>
                <a:latin typeface="Times New Roman"/>
              </a:rPr>
              <a:t>) +</a:t>
            </a:r>
            <a:r>
              <a:rPr lang="en-US" dirty="0">
                <a:solidFill>
                  <a:srgbClr val="000000"/>
                </a:solidFill>
                <a:latin typeface="Times New Roman"/>
              </a:rPr>
              <a:t>1</a:t>
            </a:r>
            <a:r>
              <a:rPr lang="en-US" dirty="0" smtClean="0">
                <a:solidFill>
                  <a:srgbClr val="000000"/>
                </a:solidFill>
                <a:latin typeface="Times New Roman"/>
              </a:rPr>
              <a:t>)</a:t>
            </a:r>
            <a:r>
              <a:rPr lang="en-US" dirty="0" smtClean="0">
                <a:solidFill>
                  <a:srgbClr val="000000"/>
                </a:solidFill>
                <a:latin typeface="Arial"/>
              </a:rPr>
              <a:t>, for </a:t>
            </a:r>
            <a:r>
              <a:rPr lang="en-US" i="1" dirty="0" smtClean="0">
                <a:solidFill>
                  <a:srgbClr val="000000"/>
                </a:solidFill>
                <a:latin typeface="+mj-lt"/>
              </a:rPr>
              <a:t>b</a:t>
            </a:r>
            <a:r>
              <a:rPr lang="en-US" dirty="0" smtClean="0">
                <a:solidFill>
                  <a:srgbClr val="000000"/>
                </a:solidFill>
                <a:latin typeface="+mj-lt"/>
              </a:rPr>
              <a:t> = 1, 2, 3.</a:t>
            </a:r>
            <a:r>
              <a:rPr lang="en-US" dirty="0" smtClean="0">
                <a:solidFill>
                  <a:srgbClr val="000000"/>
                </a:solidFill>
                <a:latin typeface="Arial"/>
              </a:rPr>
              <a:t> </a:t>
            </a:r>
            <a:endParaRPr lang="en-US" dirty="0" smtClean="0">
              <a:latin typeface="+mn-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3" name="Picture 146" descr="Templ_LUT_examp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057400"/>
            <a:ext cx="1779588" cy="3584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4" name="Picture 145" descr="Templ_LUT_examp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57400"/>
            <a:ext cx="1779588" cy="3584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771900" y="1828800"/>
            <a:ext cx="1828800" cy="4114800"/>
            <a:chOff x="3771900" y="1828800"/>
            <a:chExt cx="1828800" cy="4114800"/>
          </a:xfrm>
        </p:grpSpPr>
        <p:sp>
          <p:nvSpPr>
            <p:cNvPr id="27665" name="Rectangle 63"/>
            <p:cNvSpPr>
              <a:spLocks noChangeArrowheads="1"/>
            </p:cNvSpPr>
            <p:nvPr/>
          </p:nvSpPr>
          <p:spPr bwMode="auto">
            <a:xfrm>
              <a:off x="3771900" y="1828800"/>
              <a:ext cx="1828800" cy="4114800"/>
            </a:xfrm>
            <a:prstGeom prst="rect">
              <a:avLst/>
            </a:prstGeom>
            <a:solidFill>
              <a:srgbClr val="FFFFFF"/>
            </a:solidFill>
            <a:ln w="9525">
              <a:solidFill>
                <a:schemeClr val="tx1"/>
              </a:solidFill>
              <a:miter lim="800000"/>
              <a:headEnd/>
              <a:tailEnd/>
            </a:ln>
            <a:effectLst>
              <a:outerShdw blurRad="63500" dist="63500" dir="2700000" algn="ctr" rotWithShape="0">
                <a:schemeClr val="tx1">
                  <a:alpha val="50000"/>
                </a:schemeClr>
              </a:outerShdw>
            </a:effectLst>
          </p:spPr>
          <p:txBody>
            <a:bodyPr wrap="none" anchor="ctr">
              <a:spAutoFit/>
            </a:bodyPr>
            <a:lstStyle/>
            <a:p>
              <a:endParaRPr lang="en-US"/>
            </a:p>
          </p:txBody>
        </p:sp>
        <p:grpSp>
          <p:nvGrpSpPr>
            <p:cNvPr id="27666" name="Group 137"/>
            <p:cNvGrpSpPr>
              <a:grpSpLocks/>
            </p:cNvGrpSpPr>
            <p:nvPr/>
          </p:nvGrpSpPr>
          <p:grpSpPr bwMode="auto">
            <a:xfrm>
              <a:off x="3849688" y="1943100"/>
              <a:ext cx="1671638" cy="3886200"/>
              <a:chOff x="2425" y="1224"/>
              <a:chExt cx="1053" cy="2448"/>
            </a:xfrm>
          </p:grpSpPr>
          <p:pic>
            <p:nvPicPr>
              <p:cNvPr id="27667" name="Picture 5" descr="templ curves RGB"/>
              <p:cNvPicPr>
                <a:picLocks noChangeAspect="1" noChangeArrowheads="1"/>
              </p:cNvPicPr>
              <p:nvPr/>
            </p:nvPicPr>
            <p:blipFill>
              <a:blip r:embed="rId5">
                <a:extLst>
                  <a:ext uri="{28A0092B-C50C-407E-A947-70E740481C1C}">
                    <a14:useLocalDpi xmlns:a14="http://schemas.microsoft.com/office/drawing/2010/main" val="0"/>
                  </a:ext>
                </a:extLst>
              </a:blip>
              <a:srcRect r="28065"/>
              <a:stretch>
                <a:fillRect/>
              </a:stretch>
            </p:blipFill>
            <p:spPr bwMode="auto">
              <a:xfrm>
                <a:off x="2425" y="1224"/>
                <a:ext cx="1053" cy="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68" name="Group 136"/>
              <p:cNvGrpSpPr>
                <a:grpSpLocks/>
              </p:cNvGrpSpPr>
              <p:nvPr/>
            </p:nvGrpSpPr>
            <p:grpSpPr bwMode="auto">
              <a:xfrm>
                <a:off x="2476" y="2732"/>
                <a:ext cx="1000" cy="940"/>
                <a:chOff x="2476" y="2732"/>
                <a:chExt cx="1000" cy="940"/>
              </a:xfrm>
            </p:grpSpPr>
            <p:sp>
              <p:nvSpPr>
                <p:cNvPr id="27669" name="Text Box 72"/>
                <p:cNvSpPr txBox="1">
                  <a:spLocks noChangeArrowheads="1"/>
                </p:cNvSpPr>
                <p:nvPr/>
              </p:nvSpPr>
              <p:spPr bwMode="auto">
                <a:xfrm rot="-5400000">
                  <a:off x="2258" y="3109"/>
                  <a:ext cx="6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rPr>
                    <a:t>cell index</a:t>
                  </a:r>
                </a:p>
              </p:txBody>
            </p:sp>
            <p:sp>
              <p:nvSpPr>
                <p:cNvPr id="27670" name="Text Box 73"/>
                <p:cNvSpPr txBox="1">
                  <a:spLocks noChangeArrowheads="1"/>
                </p:cNvSpPr>
                <p:nvPr/>
              </p:nvSpPr>
              <p:spPr bwMode="auto">
                <a:xfrm rot="-5400000">
                  <a:off x="3070" y="3109"/>
                  <a:ext cx="60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rPr>
                    <a:t>contents</a:t>
                  </a:r>
                </a:p>
              </p:txBody>
            </p:sp>
            <p:grpSp>
              <p:nvGrpSpPr>
                <p:cNvPr id="27671" name="Group 135"/>
                <p:cNvGrpSpPr>
                  <a:grpSpLocks/>
                </p:cNvGrpSpPr>
                <p:nvPr/>
              </p:nvGrpSpPr>
              <p:grpSpPr bwMode="auto">
                <a:xfrm>
                  <a:off x="2742" y="2732"/>
                  <a:ext cx="524" cy="940"/>
                  <a:chOff x="2742" y="2732"/>
                  <a:chExt cx="524" cy="940"/>
                </a:xfrm>
              </p:grpSpPr>
              <p:sp>
                <p:nvSpPr>
                  <p:cNvPr id="27672" name="Rectangle 66"/>
                  <p:cNvSpPr>
                    <a:spLocks noChangeArrowheads="1"/>
                  </p:cNvSpPr>
                  <p:nvPr/>
                </p:nvSpPr>
                <p:spPr bwMode="auto">
                  <a:xfrm>
                    <a:off x="2742" y="2762"/>
                    <a:ext cx="494" cy="87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aphicFrame>
                <p:nvGraphicFramePr>
                  <p:cNvPr id="27673" name="Object 79"/>
                  <p:cNvGraphicFramePr>
                    <a:graphicFrameLocks noChangeAspect="1"/>
                  </p:cNvGraphicFramePr>
                  <p:nvPr/>
                </p:nvGraphicFramePr>
                <p:xfrm>
                  <a:off x="2742" y="2759"/>
                  <a:ext cx="524" cy="913"/>
                </p:xfrm>
                <a:graphic>
                  <a:graphicData uri="http://schemas.openxmlformats.org/presentationml/2006/ole">
                    <mc:AlternateContent xmlns:mc="http://schemas.openxmlformats.org/markup-compatibility/2006">
                      <mc:Choice xmlns:v="urn:schemas-microsoft-com:vml" Requires="v">
                        <p:oleObj spid="_x0000_s27784" name="Document" r:id="rId6" imgW="5633720" imgH="1630680" progId="Word.Document.8">
                          <p:embed/>
                        </p:oleObj>
                      </mc:Choice>
                      <mc:Fallback>
                        <p:oleObj name="Document" r:id="rId6" imgW="5633720" imgH="1630680" progId="Word.Document.8">
                          <p:embed/>
                          <p:pic>
                            <p:nvPicPr>
                              <p:cNvPr id="0" name="Object 79"/>
                              <p:cNvPicPr>
                                <a:picLocks noChangeAspect="1" noChangeArrowheads="1"/>
                              </p:cNvPicPr>
                              <p:nvPr/>
                            </p:nvPicPr>
                            <p:blipFill>
                              <a:blip r:embed="rId7">
                                <a:extLst>
                                  <a:ext uri="{28A0092B-C50C-407E-A947-70E740481C1C}">
                                    <a14:useLocalDpi xmlns:a14="http://schemas.microsoft.com/office/drawing/2010/main" val="0"/>
                                  </a:ext>
                                </a:extLst>
                              </a:blip>
                              <a:srcRect r="85223" b="11206"/>
                              <a:stretch>
                                <a:fillRect/>
                              </a:stretch>
                            </p:blipFill>
                            <p:spPr bwMode="auto">
                              <a:xfrm>
                                <a:off x="2742" y="2759"/>
                                <a:ext cx="524" cy="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7674" name="Group 133"/>
                  <p:cNvGrpSpPr>
                    <a:grpSpLocks/>
                  </p:cNvGrpSpPr>
                  <p:nvPr/>
                </p:nvGrpSpPr>
                <p:grpSpPr bwMode="auto">
                  <a:xfrm>
                    <a:off x="2818" y="2732"/>
                    <a:ext cx="148" cy="861"/>
                    <a:chOff x="2818" y="2732"/>
                    <a:chExt cx="148" cy="861"/>
                  </a:xfrm>
                </p:grpSpPr>
                <p:grpSp>
                  <p:nvGrpSpPr>
                    <p:cNvPr id="27692" name="Group 104"/>
                    <p:cNvGrpSpPr>
                      <a:grpSpLocks/>
                    </p:cNvGrpSpPr>
                    <p:nvPr/>
                  </p:nvGrpSpPr>
                  <p:grpSpPr bwMode="auto">
                    <a:xfrm>
                      <a:off x="2818" y="2928"/>
                      <a:ext cx="148" cy="272"/>
                      <a:chOff x="2134" y="2774"/>
                      <a:chExt cx="148" cy="272"/>
                    </a:xfrm>
                  </p:grpSpPr>
                  <p:sp>
                    <p:nvSpPr>
                      <p:cNvPr id="27705" name="Text Box 105"/>
                      <p:cNvSpPr txBox="1">
                        <a:spLocks noChangeArrowheads="1"/>
                      </p:cNvSpPr>
                      <p:nvPr/>
                    </p:nvSpPr>
                    <p:spPr bwMode="auto">
                      <a:xfrm>
                        <a:off x="2134" y="277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706" name="Text Box 106"/>
                      <p:cNvSpPr txBox="1">
                        <a:spLocks noChangeArrowheads="1"/>
                      </p:cNvSpPr>
                      <p:nvPr/>
                    </p:nvSpPr>
                    <p:spPr bwMode="auto">
                      <a:xfrm>
                        <a:off x="2134" y="280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707" name="Text Box 107"/>
                      <p:cNvSpPr txBox="1">
                        <a:spLocks noChangeArrowheads="1"/>
                      </p:cNvSpPr>
                      <p:nvPr/>
                    </p:nvSpPr>
                    <p:spPr bwMode="auto">
                      <a:xfrm>
                        <a:off x="2134" y="283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grpSp>
                <p:grpSp>
                  <p:nvGrpSpPr>
                    <p:cNvPr id="27693" name="Group 108"/>
                    <p:cNvGrpSpPr>
                      <a:grpSpLocks/>
                    </p:cNvGrpSpPr>
                    <p:nvPr/>
                  </p:nvGrpSpPr>
                  <p:grpSpPr bwMode="auto">
                    <a:xfrm>
                      <a:off x="2818" y="2732"/>
                      <a:ext cx="148" cy="272"/>
                      <a:chOff x="2134" y="2774"/>
                      <a:chExt cx="148" cy="272"/>
                    </a:xfrm>
                  </p:grpSpPr>
                  <p:sp>
                    <p:nvSpPr>
                      <p:cNvPr id="27702" name="Text Box 109"/>
                      <p:cNvSpPr txBox="1">
                        <a:spLocks noChangeArrowheads="1"/>
                      </p:cNvSpPr>
                      <p:nvPr/>
                    </p:nvSpPr>
                    <p:spPr bwMode="auto">
                      <a:xfrm>
                        <a:off x="2134" y="277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703" name="Text Box 110"/>
                      <p:cNvSpPr txBox="1">
                        <a:spLocks noChangeArrowheads="1"/>
                      </p:cNvSpPr>
                      <p:nvPr/>
                    </p:nvSpPr>
                    <p:spPr bwMode="auto">
                      <a:xfrm>
                        <a:off x="2134" y="280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704" name="Text Box 111"/>
                      <p:cNvSpPr txBox="1">
                        <a:spLocks noChangeArrowheads="1"/>
                      </p:cNvSpPr>
                      <p:nvPr/>
                    </p:nvSpPr>
                    <p:spPr bwMode="auto">
                      <a:xfrm>
                        <a:off x="2134" y="283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grpSp>
                <p:grpSp>
                  <p:nvGrpSpPr>
                    <p:cNvPr id="27694" name="Group 112"/>
                    <p:cNvGrpSpPr>
                      <a:grpSpLocks/>
                    </p:cNvGrpSpPr>
                    <p:nvPr/>
                  </p:nvGrpSpPr>
                  <p:grpSpPr bwMode="auto">
                    <a:xfrm>
                      <a:off x="2818" y="3124"/>
                      <a:ext cx="148" cy="272"/>
                      <a:chOff x="2134" y="2774"/>
                      <a:chExt cx="148" cy="272"/>
                    </a:xfrm>
                  </p:grpSpPr>
                  <p:sp>
                    <p:nvSpPr>
                      <p:cNvPr id="27699" name="Text Box 113"/>
                      <p:cNvSpPr txBox="1">
                        <a:spLocks noChangeArrowheads="1"/>
                      </p:cNvSpPr>
                      <p:nvPr/>
                    </p:nvSpPr>
                    <p:spPr bwMode="auto">
                      <a:xfrm>
                        <a:off x="2134" y="277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700" name="Text Box 114"/>
                      <p:cNvSpPr txBox="1">
                        <a:spLocks noChangeArrowheads="1"/>
                      </p:cNvSpPr>
                      <p:nvPr/>
                    </p:nvSpPr>
                    <p:spPr bwMode="auto">
                      <a:xfrm>
                        <a:off x="2134" y="280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701" name="Text Box 115"/>
                      <p:cNvSpPr txBox="1">
                        <a:spLocks noChangeArrowheads="1"/>
                      </p:cNvSpPr>
                      <p:nvPr/>
                    </p:nvSpPr>
                    <p:spPr bwMode="auto">
                      <a:xfrm>
                        <a:off x="2134" y="283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grpSp>
                <p:grpSp>
                  <p:nvGrpSpPr>
                    <p:cNvPr id="27695" name="Group 116"/>
                    <p:cNvGrpSpPr>
                      <a:grpSpLocks/>
                    </p:cNvGrpSpPr>
                    <p:nvPr/>
                  </p:nvGrpSpPr>
                  <p:grpSpPr bwMode="auto">
                    <a:xfrm>
                      <a:off x="2818" y="3321"/>
                      <a:ext cx="148" cy="272"/>
                      <a:chOff x="2134" y="2774"/>
                      <a:chExt cx="148" cy="272"/>
                    </a:xfrm>
                  </p:grpSpPr>
                  <p:sp>
                    <p:nvSpPr>
                      <p:cNvPr id="27696" name="Text Box 117"/>
                      <p:cNvSpPr txBox="1">
                        <a:spLocks noChangeArrowheads="1"/>
                      </p:cNvSpPr>
                      <p:nvPr/>
                    </p:nvSpPr>
                    <p:spPr bwMode="auto">
                      <a:xfrm>
                        <a:off x="2134" y="277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97" name="Text Box 118"/>
                      <p:cNvSpPr txBox="1">
                        <a:spLocks noChangeArrowheads="1"/>
                      </p:cNvSpPr>
                      <p:nvPr/>
                    </p:nvSpPr>
                    <p:spPr bwMode="auto">
                      <a:xfrm>
                        <a:off x="2134" y="280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98" name="Text Box 119"/>
                      <p:cNvSpPr txBox="1">
                        <a:spLocks noChangeArrowheads="1"/>
                      </p:cNvSpPr>
                      <p:nvPr/>
                    </p:nvSpPr>
                    <p:spPr bwMode="auto">
                      <a:xfrm>
                        <a:off x="2134" y="283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grpSp>
              </p:grpSp>
              <p:grpSp>
                <p:nvGrpSpPr>
                  <p:cNvPr id="27675" name="Group 134"/>
                  <p:cNvGrpSpPr>
                    <a:grpSpLocks/>
                  </p:cNvGrpSpPr>
                  <p:nvPr/>
                </p:nvGrpSpPr>
                <p:grpSpPr bwMode="auto">
                  <a:xfrm>
                    <a:off x="3054" y="2732"/>
                    <a:ext cx="148" cy="861"/>
                    <a:chOff x="3054" y="2732"/>
                    <a:chExt cx="148" cy="861"/>
                  </a:xfrm>
                </p:grpSpPr>
                <p:grpSp>
                  <p:nvGrpSpPr>
                    <p:cNvPr id="27676" name="Group 100"/>
                    <p:cNvGrpSpPr>
                      <a:grpSpLocks/>
                    </p:cNvGrpSpPr>
                    <p:nvPr/>
                  </p:nvGrpSpPr>
                  <p:grpSpPr bwMode="auto">
                    <a:xfrm>
                      <a:off x="3054" y="2732"/>
                      <a:ext cx="148" cy="272"/>
                      <a:chOff x="2134" y="2774"/>
                      <a:chExt cx="148" cy="272"/>
                    </a:xfrm>
                  </p:grpSpPr>
                  <p:sp>
                    <p:nvSpPr>
                      <p:cNvPr id="27689" name="Text Box 101"/>
                      <p:cNvSpPr txBox="1">
                        <a:spLocks noChangeArrowheads="1"/>
                      </p:cNvSpPr>
                      <p:nvPr/>
                    </p:nvSpPr>
                    <p:spPr bwMode="auto">
                      <a:xfrm>
                        <a:off x="2134" y="277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90" name="Text Box 102"/>
                      <p:cNvSpPr txBox="1">
                        <a:spLocks noChangeArrowheads="1"/>
                      </p:cNvSpPr>
                      <p:nvPr/>
                    </p:nvSpPr>
                    <p:spPr bwMode="auto">
                      <a:xfrm>
                        <a:off x="2134" y="280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91" name="Text Box 103"/>
                      <p:cNvSpPr txBox="1">
                        <a:spLocks noChangeArrowheads="1"/>
                      </p:cNvSpPr>
                      <p:nvPr/>
                    </p:nvSpPr>
                    <p:spPr bwMode="auto">
                      <a:xfrm>
                        <a:off x="2134" y="283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grpSp>
                <p:grpSp>
                  <p:nvGrpSpPr>
                    <p:cNvPr id="27677" name="Group 120"/>
                    <p:cNvGrpSpPr>
                      <a:grpSpLocks/>
                    </p:cNvGrpSpPr>
                    <p:nvPr/>
                  </p:nvGrpSpPr>
                  <p:grpSpPr bwMode="auto">
                    <a:xfrm>
                      <a:off x="3054" y="2928"/>
                      <a:ext cx="148" cy="272"/>
                      <a:chOff x="2134" y="2774"/>
                      <a:chExt cx="148" cy="272"/>
                    </a:xfrm>
                  </p:grpSpPr>
                  <p:sp>
                    <p:nvSpPr>
                      <p:cNvPr id="27686" name="Text Box 121"/>
                      <p:cNvSpPr txBox="1">
                        <a:spLocks noChangeArrowheads="1"/>
                      </p:cNvSpPr>
                      <p:nvPr/>
                    </p:nvSpPr>
                    <p:spPr bwMode="auto">
                      <a:xfrm>
                        <a:off x="2134" y="277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87" name="Text Box 122"/>
                      <p:cNvSpPr txBox="1">
                        <a:spLocks noChangeArrowheads="1"/>
                      </p:cNvSpPr>
                      <p:nvPr/>
                    </p:nvSpPr>
                    <p:spPr bwMode="auto">
                      <a:xfrm>
                        <a:off x="2134" y="280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88" name="Text Box 123"/>
                      <p:cNvSpPr txBox="1">
                        <a:spLocks noChangeArrowheads="1"/>
                      </p:cNvSpPr>
                      <p:nvPr/>
                    </p:nvSpPr>
                    <p:spPr bwMode="auto">
                      <a:xfrm>
                        <a:off x="2134" y="283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grpSp>
                <p:grpSp>
                  <p:nvGrpSpPr>
                    <p:cNvPr id="27678" name="Group 124"/>
                    <p:cNvGrpSpPr>
                      <a:grpSpLocks/>
                    </p:cNvGrpSpPr>
                    <p:nvPr/>
                  </p:nvGrpSpPr>
                  <p:grpSpPr bwMode="auto">
                    <a:xfrm>
                      <a:off x="3054" y="3124"/>
                      <a:ext cx="148" cy="272"/>
                      <a:chOff x="2134" y="2774"/>
                      <a:chExt cx="148" cy="272"/>
                    </a:xfrm>
                  </p:grpSpPr>
                  <p:sp>
                    <p:nvSpPr>
                      <p:cNvPr id="27683" name="Text Box 125"/>
                      <p:cNvSpPr txBox="1">
                        <a:spLocks noChangeArrowheads="1"/>
                      </p:cNvSpPr>
                      <p:nvPr/>
                    </p:nvSpPr>
                    <p:spPr bwMode="auto">
                      <a:xfrm>
                        <a:off x="2134" y="277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84" name="Text Box 126"/>
                      <p:cNvSpPr txBox="1">
                        <a:spLocks noChangeArrowheads="1"/>
                      </p:cNvSpPr>
                      <p:nvPr/>
                    </p:nvSpPr>
                    <p:spPr bwMode="auto">
                      <a:xfrm>
                        <a:off x="2134" y="280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85" name="Text Box 127"/>
                      <p:cNvSpPr txBox="1">
                        <a:spLocks noChangeArrowheads="1"/>
                      </p:cNvSpPr>
                      <p:nvPr/>
                    </p:nvSpPr>
                    <p:spPr bwMode="auto">
                      <a:xfrm>
                        <a:off x="2134" y="283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grpSp>
                <p:grpSp>
                  <p:nvGrpSpPr>
                    <p:cNvPr id="27679" name="Group 128"/>
                    <p:cNvGrpSpPr>
                      <a:grpSpLocks/>
                    </p:cNvGrpSpPr>
                    <p:nvPr/>
                  </p:nvGrpSpPr>
                  <p:grpSpPr bwMode="auto">
                    <a:xfrm>
                      <a:off x="3054" y="3321"/>
                      <a:ext cx="148" cy="272"/>
                      <a:chOff x="2134" y="2774"/>
                      <a:chExt cx="148" cy="272"/>
                    </a:xfrm>
                  </p:grpSpPr>
                  <p:sp>
                    <p:nvSpPr>
                      <p:cNvPr id="27680" name="Text Box 129"/>
                      <p:cNvSpPr txBox="1">
                        <a:spLocks noChangeArrowheads="1"/>
                      </p:cNvSpPr>
                      <p:nvPr/>
                    </p:nvSpPr>
                    <p:spPr bwMode="auto">
                      <a:xfrm>
                        <a:off x="2134" y="277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81" name="Text Box 130"/>
                      <p:cNvSpPr txBox="1">
                        <a:spLocks noChangeArrowheads="1"/>
                      </p:cNvSpPr>
                      <p:nvPr/>
                    </p:nvSpPr>
                    <p:spPr bwMode="auto">
                      <a:xfrm>
                        <a:off x="2134" y="280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sp>
                    <p:nvSpPr>
                      <p:cNvPr id="27682" name="Text Box 131"/>
                      <p:cNvSpPr txBox="1">
                        <a:spLocks noChangeArrowheads="1"/>
                      </p:cNvSpPr>
                      <p:nvPr/>
                    </p:nvSpPr>
                    <p:spPr bwMode="auto">
                      <a:xfrm>
                        <a:off x="2134" y="2834"/>
                        <a:ext cx="14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a:t>
                        </a:r>
                      </a:p>
                    </p:txBody>
                  </p:sp>
                </p:grpSp>
              </p:grpSp>
            </p:grpSp>
          </p:grpSp>
        </p:grpSp>
      </p:grpSp>
      <p:sp>
        <p:nvSpPr>
          <p:cNvPr id="27656" name="Rectangle 2"/>
          <p:cNvSpPr>
            <a:spLocks noGrp="1" noChangeArrowheads="1"/>
          </p:cNvSpPr>
          <p:nvPr>
            <p:ph type="title"/>
          </p:nvPr>
        </p:nvSpPr>
        <p:spPr>
          <a:xfrm>
            <a:off x="419100" y="952500"/>
            <a:ext cx="8305800" cy="723900"/>
          </a:xfrm>
        </p:spPr>
        <p:txBody>
          <a:bodyPr/>
          <a:lstStyle/>
          <a:p>
            <a:pPr algn="ctr"/>
            <a:r>
              <a:rPr lang="en-US" sz="3600" dirty="0" smtClean="0"/>
              <a:t>1-Band Lookup Table for 3-Band Image</a:t>
            </a:r>
          </a:p>
        </p:txBody>
      </p:sp>
      <p:sp>
        <p:nvSpPr>
          <p:cNvPr id="27657" name="AutoShape 6"/>
          <p:cNvSpPr>
            <a:spLocks noChangeArrowheads="1"/>
          </p:cNvSpPr>
          <p:nvPr/>
        </p:nvSpPr>
        <p:spPr bwMode="auto">
          <a:xfrm>
            <a:off x="2762250" y="3695700"/>
            <a:ext cx="762000" cy="379413"/>
          </a:xfrm>
          <a:prstGeom prst="rightArrow">
            <a:avLst>
              <a:gd name="adj1" fmla="val 50000"/>
              <a:gd name="adj2" fmla="val 50209"/>
            </a:avLst>
          </a:prstGeom>
          <a:solidFill>
            <a:schemeClr val="hlink"/>
          </a:solidFill>
          <a:ln w="9525">
            <a:solidFill>
              <a:schemeClr val="tx1"/>
            </a:solidFill>
            <a:miter lim="800000"/>
            <a:headEnd/>
            <a:tailEnd/>
          </a:ln>
          <a:effectLst>
            <a:outerShdw blurRad="63500" dist="63500" dir="2700000" algn="ctr" rotWithShape="0">
              <a:schemeClr val="tx1">
                <a:alpha val="50000"/>
              </a:schemeClr>
            </a:outerShdw>
          </a:effectLst>
        </p:spPr>
        <p:txBody>
          <a:bodyPr anchor="ctr">
            <a:spAutoFit/>
          </a:bodyPr>
          <a:lstStyle/>
          <a:p>
            <a:endParaRPr lang="en-US"/>
          </a:p>
        </p:txBody>
      </p:sp>
      <p:sp>
        <p:nvSpPr>
          <p:cNvPr id="27658" name="AutoShape 7"/>
          <p:cNvSpPr>
            <a:spLocks noChangeArrowheads="1"/>
          </p:cNvSpPr>
          <p:nvPr/>
        </p:nvSpPr>
        <p:spPr bwMode="auto">
          <a:xfrm>
            <a:off x="5848350" y="3695700"/>
            <a:ext cx="762000" cy="379413"/>
          </a:xfrm>
          <a:prstGeom prst="rightArrow">
            <a:avLst>
              <a:gd name="adj1" fmla="val 50000"/>
              <a:gd name="adj2" fmla="val 50209"/>
            </a:avLst>
          </a:prstGeom>
          <a:solidFill>
            <a:schemeClr val="hlink"/>
          </a:solidFill>
          <a:ln w="9525">
            <a:solidFill>
              <a:schemeClr val="tx1"/>
            </a:solidFill>
            <a:miter lim="800000"/>
            <a:headEnd/>
            <a:tailEnd/>
          </a:ln>
          <a:effectLst>
            <a:outerShdw blurRad="63500" dist="63500" dir="2700000" algn="ctr" rotWithShape="0">
              <a:schemeClr val="tx1">
                <a:alpha val="50000"/>
              </a:schemeClr>
            </a:outerShdw>
          </a:effectLst>
        </p:spPr>
        <p:txBody>
          <a:bodyPr anchor="ctr">
            <a:spAutoFit/>
          </a:bodyPr>
          <a:lstStyle/>
          <a:p>
            <a:endParaRPr lang="en-US"/>
          </a:p>
        </p:txBody>
      </p:sp>
      <p:sp>
        <p:nvSpPr>
          <p:cNvPr id="27659" name="Text Box 70"/>
          <p:cNvSpPr txBox="1">
            <a:spLocks noChangeArrowheads="1"/>
          </p:cNvSpPr>
          <p:nvPr/>
        </p:nvSpPr>
        <p:spPr bwMode="auto">
          <a:xfrm>
            <a:off x="2819400" y="4191000"/>
            <a:ext cx="6238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rPr>
              <a:t>input</a:t>
            </a:r>
          </a:p>
        </p:txBody>
      </p:sp>
      <p:sp>
        <p:nvSpPr>
          <p:cNvPr id="27660" name="Text Box 71"/>
          <p:cNvSpPr txBox="1">
            <a:spLocks noChangeArrowheads="1"/>
          </p:cNvSpPr>
          <p:nvPr/>
        </p:nvSpPr>
        <p:spPr bwMode="auto">
          <a:xfrm>
            <a:off x="5867400" y="4191000"/>
            <a:ext cx="749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rPr>
              <a:t>output</a:t>
            </a:r>
          </a:p>
        </p:txBody>
      </p:sp>
      <p:sp>
        <p:nvSpPr>
          <p:cNvPr id="27661" name="Text Box 140"/>
          <p:cNvSpPr txBox="1">
            <a:spLocks noChangeArrowheads="1"/>
          </p:cNvSpPr>
          <p:nvPr/>
        </p:nvSpPr>
        <p:spPr bwMode="auto">
          <a:xfrm>
            <a:off x="1981200" y="4724400"/>
            <a:ext cx="1550988" cy="641350"/>
          </a:xfrm>
          <a:prstGeom prst="rect">
            <a:avLst/>
          </a:prstGeom>
          <a:solidFill>
            <a:srgbClr val="FFFFCC"/>
          </a:solidFill>
          <a:ln>
            <a:noFill/>
          </a:ln>
          <a:effectLst>
            <a:outerShdw blurRad="63500" dist="63500" dir="2700000" algn="ctr" rotWithShape="0">
              <a:schemeClr val="tx1">
                <a:alpha val="50000"/>
              </a:schemeClr>
            </a:outerShdw>
          </a:effectLst>
          <a:extLst/>
        </p:spPr>
        <p:txBody>
          <a:bodyPr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1800" dirty="0">
                <a:solidFill>
                  <a:schemeClr val="tx1"/>
                </a:solidFill>
                <a:latin typeface="Comic Sans MS" pitchFamily="66" charset="0"/>
              </a:rPr>
              <a:t>a pixel with </a:t>
            </a:r>
            <a:r>
              <a:rPr lang="en-US" sz="1800" i="1" dirty="0">
                <a:solidFill>
                  <a:schemeClr val="tx1"/>
                </a:solidFill>
                <a:latin typeface="Comic Sans MS" pitchFamily="66" charset="0"/>
              </a:rPr>
              <a:t>this</a:t>
            </a:r>
            <a:r>
              <a:rPr lang="en-US" sz="1800" dirty="0">
                <a:solidFill>
                  <a:schemeClr val="tx1"/>
                </a:solidFill>
                <a:latin typeface="Comic Sans MS" pitchFamily="66" charset="0"/>
              </a:rPr>
              <a:t> value</a:t>
            </a:r>
          </a:p>
        </p:txBody>
      </p:sp>
      <p:sp>
        <p:nvSpPr>
          <p:cNvPr id="27662" name="Text Box 141"/>
          <p:cNvSpPr txBox="1">
            <a:spLocks noChangeArrowheads="1"/>
          </p:cNvSpPr>
          <p:nvPr/>
        </p:nvSpPr>
        <p:spPr bwMode="auto">
          <a:xfrm>
            <a:off x="5943600" y="4724400"/>
            <a:ext cx="1550988" cy="641350"/>
          </a:xfrm>
          <a:prstGeom prst="rect">
            <a:avLst/>
          </a:prstGeom>
          <a:solidFill>
            <a:srgbClr val="FFFFCC"/>
          </a:solidFill>
          <a:ln>
            <a:noFill/>
          </a:ln>
          <a:effectLst>
            <a:outerShdw blurRad="63500" dist="63500" dir="2700000" algn="ctr" rotWithShape="0">
              <a:schemeClr val="tx1">
                <a:alpha val="50000"/>
              </a:schemeClr>
            </a:outerShdw>
          </a:effectLst>
          <a:extLst/>
        </p:spPr>
        <p:txBody>
          <a:bodyPr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1800">
                <a:solidFill>
                  <a:schemeClr val="tx1"/>
                </a:solidFill>
                <a:latin typeface="Comic Sans MS" pitchFamily="66" charset="0"/>
              </a:rPr>
              <a:t>is mapped to </a:t>
            </a:r>
            <a:r>
              <a:rPr lang="en-US" sz="1800" i="1">
                <a:solidFill>
                  <a:schemeClr val="tx1"/>
                </a:solidFill>
                <a:latin typeface="Comic Sans MS" pitchFamily="66" charset="0"/>
              </a:rPr>
              <a:t>this</a:t>
            </a:r>
            <a:r>
              <a:rPr lang="en-US" sz="1800">
                <a:solidFill>
                  <a:schemeClr val="tx1"/>
                </a:solidFill>
                <a:latin typeface="Comic Sans MS" pitchFamily="66" charset="0"/>
              </a:rPr>
              <a:t> value</a:t>
            </a:r>
          </a:p>
        </p:txBody>
      </p:sp>
      <p:sp>
        <p:nvSpPr>
          <p:cNvPr id="27663" name="Freeform 143"/>
          <p:cNvSpPr>
            <a:spLocks/>
          </p:cNvSpPr>
          <p:nvPr/>
        </p:nvSpPr>
        <p:spPr bwMode="auto">
          <a:xfrm>
            <a:off x="3505200" y="4495800"/>
            <a:ext cx="914400" cy="228600"/>
          </a:xfrm>
          <a:custGeom>
            <a:avLst/>
            <a:gdLst>
              <a:gd name="T0" fmla="*/ 0 w 576"/>
              <a:gd name="T1" fmla="*/ 228600 h 144"/>
              <a:gd name="T2" fmla="*/ 381000 w 576"/>
              <a:gd name="T3" fmla="*/ 0 h 144"/>
              <a:gd name="T4" fmla="*/ 914400 w 576"/>
              <a:gd name="T5" fmla="*/ 228600 h 144"/>
              <a:gd name="T6" fmla="*/ 0 60000 65536"/>
              <a:gd name="T7" fmla="*/ 0 60000 65536"/>
              <a:gd name="T8" fmla="*/ 0 60000 65536"/>
            </a:gdLst>
            <a:ahLst/>
            <a:cxnLst>
              <a:cxn ang="T6">
                <a:pos x="T0" y="T1"/>
              </a:cxn>
              <a:cxn ang="T7">
                <a:pos x="T2" y="T3"/>
              </a:cxn>
              <a:cxn ang="T8">
                <a:pos x="T4" y="T5"/>
              </a:cxn>
            </a:cxnLst>
            <a:rect l="0" t="0" r="r" b="b"/>
            <a:pathLst>
              <a:path w="576" h="144">
                <a:moveTo>
                  <a:pt x="0" y="144"/>
                </a:moveTo>
                <a:cubicBezTo>
                  <a:pt x="72" y="72"/>
                  <a:pt x="144" y="0"/>
                  <a:pt x="240" y="0"/>
                </a:cubicBezTo>
                <a:cubicBezTo>
                  <a:pt x="336" y="0"/>
                  <a:pt x="520" y="112"/>
                  <a:pt x="576" y="144"/>
                </a:cubicBezTo>
              </a:path>
            </a:pathLst>
          </a:custGeom>
          <a:noFill/>
          <a:ln w="28575" cap="flat" cmpd="sng">
            <a:solidFill>
              <a:srgbClr val="FF5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7664" name="Freeform 144"/>
          <p:cNvSpPr>
            <a:spLocks/>
          </p:cNvSpPr>
          <p:nvPr/>
        </p:nvSpPr>
        <p:spPr bwMode="auto">
          <a:xfrm flipH="1">
            <a:off x="5029200" y="4495800"/>
            <a:ext cx="914400" cy="228600"/>
          </a:xfrm>
          <a:custGeom>
            <a:avLst/>
            <a:gdLst>
              <a:gd name="T0" fmla="*/ 0 w 576"/>
              <a:gd name="T1" fmla="*/ 228600 h 144"/>
              <a:gd name="T2" fmla="*/ 381000 w 576"/>
              <a:gd name="T3" fmla="*/ 0 h 144"/>
              <a:gd name="T4" fmla="*/ 914400 w 576"/>
              <a:gd name="T5" fmla="*/ 228600 h 144"/>
              <a:gd name="T6" fmla="*/ 0 60000 65536"/>
              <a:gd name="T7" fmla="*/ 0 60000 65536"/>
              <a:gd name="T8" fmla="*/ 0 60000 65536"/>
            </a:gdLst>
            <a:ahLst/>
            <a:cxnLst>
              <a:cxn ang="T6">
                <a:pos x="T0" y="T1"/>
              </a:cxn>
              <a:cxn ang="T7">
                <a:pos x="T2" y="T3"/>
              </a:cxn>
              <a:cxn ang="T8">
                <a:pos x="T4" y="T5"/>
              </a:cxn>
            </a:cxnLst>
            <a:rect l="0" t="0" r="r" b="b"/>
            <a:pathLst>
              <a:path w="576" h="144">
                <a:moveTo>
                  <a:pt x="0" y="144"/>
                </a:moveTo>
                <a:cubicBezTo>
                  <a:pt x="72" y="72"/>
                  <a:pt x="144" y="0"/>
                  <a:pt x="240" y="0"/>
                </a:cubicBezTo>
                <a:cubicBezTo>
                  <a:pt x="336" y="0"/>
                  <a:pt x="520" y="112"/>
                  <a:pt x="576" y="144"/>
                </a:cubicBezTo>
              </a:path>
            </a:pathLst>
          </a:custGeom>
          <a:noFill/>
          <a:ln w="28575" cap="flat" cmpd="sng">
            <a:solidFill>
              <a:srgbClr val="FF5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3786" y="4052262"/>
            <a:ext cx="1299210" cy="1950720"/>
          </a:xfrm>
          <a:prstGeom prst="rect">
            <a:avLst/>
          </a:prstGeom>
          <a:effectLst>
            <a:outerShdw blurRad="50800" dist="63500" dir="2700000" algn="tl" rotWithShape="0">
              <a:prstClr val="black">
                <a:alpha val="50000"/>
              </a:prstClr>
            </a:outerShdw>
          </a:effec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493" y="2566199"/>
            <a:ext cx="1299210" cy="1950720"/>
          </a:xfrm>
          <a:prstGeom prst="rect">
            <a:avLst/>
          </a:prstGeom>
          <a:effectLst>
            <a:outerShdw blurRad="50800" dist="63500" dir="2700000" algn="tl" rotWithShape="0">
              <a:prstClr val="black">
                <a:alpha val="50000"/>
              </a:prst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1072516"/>
            <a:ext cx="1299210" cy="1950720"/>
          </a:xfrm>
          <a:prstGeom prst="rect">
            <a:avLst/>
          </a:prstGeom>
          <a:effectLst>
            <a:outerShdw blurRad="50800" dist="63500" dir="2700000" algn="tl" rotWithShape="0">
              <a:prstClr val="black">
                <a:alpha val="50000"/>
              </a:prstClr>
            </a:outerShdw>
          </a:effectLst>
        </p:spPr>
      </p:pic>
      <p:sp>
        <p:nvSpPr>
          <p:cNvPr id="25607" name="Rectangle 9"/>
          <p:cNvSpPr>
            <a:spLocks noGrp="1" noChangeArrowheads="1"/>
          </p:cNvSpPr>
          <p:nvPr>
            <p:ph type="title"/>
          </p:nvPr>
        </p:nvSpPr>
        <p:spPr>
          <a:xfrm>
            <a:off x="419100" y="914400"/>
            <a:ext cx="8305800" cy="723900"/>
          </a:xfrm>
          <a:noFill/>
        </p:spPr>
        <p:txBody>
          <a:bodyPr/>
          <a:lstStyle/>
          <a:p>
            <a:r>
              <a:rPr lang="en-US" sz="3600" dirty="0" smtClean="0"/>
              <a:t>Example 3-Band Image </a:t>
            </a:r>
            <a:r>
              <a:rPr lang="en-US" sz="3600" dirty="0" smtClean="0">
                <a:sym typeface="Symbol"/>
              </a:rPr>
              <a:t></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16</a:t>
            </a:fld>
            <a:endParaRPr lang="en-US"/>
          </a:p>
        </p:txBody>
      </p:sp>
      <p:sp>
        <p:nvSpPr>
          <p:cNvPr id="5" name="TextBox 4"/>
          <p:cNvSpPr txBox="1"/>
          <p:nvPr/>
        </p:nvSpPr>
        <p:spPr>
          <a:xfrm>
            <a:off x="381000" y="5791200"/>
            <a:ext cx="4876800" cy="461665"/>
          </a:xfrm>
          <a:prstGeom prst="rect">
            <a:avLst/>
          </a:prstGeom>
          <a:noFill/>
        </p:spPr>
        <p:txBody>
          <a:bodyPr wrap="square" rtlCol="0">
            <a:spAutoFit/>
          </a:bodyPr>
          <a:lstStyle/>
          <a:p>
            <a:r>
              <a:rPr lang="en-US" sz="1200" dirty="0" smtClean="0">
                <a:solidFill>
                  <a:schemeClr val="tx1"/>
                </a:solidFill>
                <a:latin typeface="+mj-lt"/>
                <a:cs typeface="Times New Roman" panose="02020603050405020304" pitchFamily="18" charset="0"/>
              </a:rPr>
              <a:t>Lightning at </a:t>
            </a:r>
            <a:r>
              <a:rPr lang="en-US" sz="1200" dirty="0" err="1">
                <a:solidFill>
                  <a:schemeClr val="tx1"/>
                </a:solidFill>
                <a:latin typeface="+mj-lt"/>
              </a:rPr>
              <a:t>Ramasse</a:t>
            </a:r>
            <a:r>
              <a:rPr lang="en-US" sz="1200" dirty="0">
                <a:solidFill>
                  <a:schemeClr val="tx1"/>
                </a:solidFill>
                <a:latin typeface="+mj-lt"/>
              </a:rPr>
              <a:t>, Rhone-</a:t>
            </a:r>
            <a:r>
              <a:rPr lang="en-US" sz="1200" dirty="0" err="1">
                <a:solidFill>
                  <a:schemeClr val="tx1"/>
                </a:solidFill>
                <a:latin typeface="+mj-lt"/>
              </a:rPr>
              <a:t>Alpes</a:t>
            </a:r>
            <a:r>
              <a:rPr lang="en-US" sz="1200" dirty="0">
                <a:solidFill>
                  <a:schemeClr val="tx1"/>
                </a:solidFill>
                <a:latin typeface="+mj-lt"/>
              </a:rPr>
              <a:t>, France</a:t>
            </a:r>
            <a:r>
              <a:rPr lang="en-US" sz="1200" dirty="0" smtClean="0">
                <a:solidFill>
                  <a:schemeClr val="tx1"/>
                </a:solidFill>
                <a:latin typeface="+mj-lt"/>
                <a:cs typeface="Times New Roman" panose="02020603050405020304" pitchFamily="18" charset="0"/>
              </a:rPr>
              <a:t> by Flickr user, </a:t>
            </a:r>
            <a:r>
              <a:rPr lang="en-US" sz="1200" dirty="0" err="1">
                <a:solidFill>
                  <a:schemeClr val="tx1"/>
                </a:solidFill>
                <a:latin typeface="+mj-lt"/>
              </a:rPr>
              <a:t>Regarde</a:t>
            </a:r>
            <a:r>
              <a:rPr lang="en-US" sz="1200" dirty="0">
                <a:solidFill>
                  <a:schemeClr val="tx1"/>
                </a:solidFill>
                <a:latin typeface="+mj-lt"/>
              </a:rPr>
              <a:t> </a:t>
            </a:r>
            <a:r>
              <a:rPr lang="en-US" sz="1200" dirty="0" err="1" smtClean="0">
                <a:solidFill>
                  <a:schemeClr val="tx1"/>
                </a:solidFill>
                <a:latin typeface="+mj-lt"/>
              </a:rPr>
              <a:t>là</a:t>
            </a:r>
            <a:r>
              <a:rPr lang="en-US" sz="1200" dirty="0" smtClean="0">
                <a:solidFill>
                  <a:schemeClr val="tx1"/>
                </a:solidFill>
                <a:latin typeface="+mj-lt"/>
              </a:rPr>
              <a:t>-</a:t>
            </a:r>
            <a:r>
              <a:rPr lang="en-US" sz="1200" dirty="0" err="1" smtClean="0">
                <a:solidFill>
                  <a:schemeClr val="tx1"/>
                </a:solidFill>
                <a:latin typeface="+mj-lt"/>
              </a:rPr>
              <a:t>bas</a:t>
            </a:r>
            <a:r>
              <a:rPr lang="en-US" sz="1200" dirty="0">
                <a:solidFill>
                  <a:schemeClr val="tx1"/>
                </a:solidFill>
                <a:latin typeface="+mj-lt"/>
              </a:rPr>
              <a:t>, </a:t>
            </a:r>
            <a:r>
              <a:rPr lang="en-US" sz="1200" dirty="0">
                <a:solidFill>
                  <a:schemeClr val="tx1"/>
                </a:solidFill>
                <a:latin typeface="+mj-lt"/>
                <a:hlinkClick r:id="rId5"/>
              </a:rPr>
              <a:t>https://www.flickr.com/photos/marcel_s_s/8624344496/in/pool-tbasab/</a:t>
            </a:r>
            <a:endParaRPr lang="en-US" sz="1200" dirty="0">
              <a:solidFill>
                <a:schemeClr val="tx1"/>
              </a:solidFill>
              <a:latin typeface="+mj-lt"/>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1681924"/>
            <a:ext cx="2598420" cy="3901440"/>
          </a:xfrm>
          <a:prstGeom prst="rect">
            <a:avLst/>
          </a:prstGeom>
          <a:effectLst>
            <a:outerShdw blurRad="50800" dist="63500" dir="2700000" algn="tl" rotWithShape="0">
              <a:prstClr val="black">
                <a:alpha val="50000"/>
              </a:prstClr>
            </a:outerShdw>
          </a:effectLst>
        </p:spPr>
      </p:pic>
      <p:cxnSp>
        <p:nvCxnSpPr>
          <p:cNvPr id="9" name="Straight Connector 8"/>
          <p:cNvCxnSpPr/>
          <p:nvPr/>
        </p:nvCxnSpPr>
        <p:spPr bwMode="auto">
          <a:xfrm>
            <a:off x="457200" y="5791200"/>
            <a:ext cx="259842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a:off x="3429000" y="3657600"/>
            <a:ext cx="2362200" cy="0"/>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5334000" y="1764357"/>
            <a:ext cx="372903" cy="461665"/>
          </a:xfrm>
          <a:prstGeom prst="rect">
            <a:avLst/>
          </a:prstGeom>
          <a:effectLst>
            <a:outerShdw blurRad="50800" dist="25400" dir="2700000" algn="tl" rotWithShape="0">
              <a:prstClr val="black">
                <a:alpha val="50000"/>
              </a:prstClr>
            </a:outerShdw>
          </a:effectLst>
        </p:spPr>
        <p:txBody>
          <a:bodyPr wrap="square" rtlCol="0">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R</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6172200" y="3401811"/>
            <a:ext cx="372903" cy="461665"/>
          </a:xfrm>
          <a:prstGeom prst="rect">
            <a:avLst/>
          </a:prstGeom>
          <a:effectLst>
            <a:outerShdw blurRad="50800" dist="25400" dir="2700000" algn="tl" rotWithShape="0">
              <a:prstClr val="black">
                <a:alpha val="50000"/>
              </a:prstClr>
            </a:outerShdw>
          </a:effectLst>
        </p:spPr>
        <p:txBody>
          <a:bodyPr wrap="square" rtlCol="0">
            <a:spAutoFit/>
          </a:bodyPr>
          <a:lstStyle/>
          <a:p>
            <a:r>
              <a:rPr lang="en-US" sz="2400" dirty="0">
                <a:solidFill>
                  <a:srgbClr val="006600"/>
                </a:solidFill>
                <a:latin typeface="Times New Roman" panose="02020603050405020304" pitchFamily="18" charset="0"/>
                <a:cs typeface="Times New Roman" panose="02020603050405020304" pitchFamily="18" charset="0"/>
              </a:rPr>
              <a:t>G</a:t>
            </a:r>
          </a:p>
        </p:txBody>
      </p:sp>
      <p:sp>
        <p:nvSpPr>
          <p:cNvPr id="23" name="TextBox 22"/>
          <p:cNvSpPr txBox="1"/>
          <p:nvPr/>
        </p:nvSpPr>
        <p:spPr>
          <a:xfrm>
            <a:off x="7010400" y="4950767"/>
            <a:ext cx="372903" cy="461665"/>
          </a:xfrm>
          <a:prstGeom prst="rect">
            <a:avLst/>
          </a:prstGeom>
          <a:effectLst>
            <a:outerShdw blurRad="50800" dist="25400" dir="2700000" algn="tl" rotWithShape="0">
              <a:prstClr val="black">
                <a:alpha val="50000"/>
              </a:prstClr>
            </a:outerShdw>
          </a:effectLst>
        </p:spPr>
        <p:txBody>
          <a:bodyPr wrap="square" rtlCol="0">
            <a:spAutoFit/>
          </a:bodyPr>
          <a:lstStyle/>
          <a:p>
            <a:r>
              <a:rPr lang="en-US" sz="2400" dirty="0" smtClean="0">
                <a:solidFill>
                  <a:srgbClr val="0000FF"/>
                </a:solidFill>
                <a:latin typeface="Times New Roman" panose="02020603050405020304" pitchFamily="18" charset="0"/>
                <a:cs typeface="Times New Roman" panose="02020603050405020304" pitchFamily="18" charset="0"/>
              </a:rPr>
              <a:t>B</a:t>
            </a:r>
            <a:endParaRPr lang="en-US" sz="2400" dirty="0">
              <a:solidFill>
                <a:srgbClr val="0000FF"/>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3624093" y="3821429"/>
            <a:ext cx="1972015"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R, G, B Bands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3626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2291716"/>
            <a:ext cx="3575809" cy="2681857"/>
          </a:xfrm>
          <a:prstGeom prst="rect">
            <a:avLst/>
          </a:prstGeom>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17</a:t>
            </a:fld>
            <a:endParaRPr lang="en-US"/>
          </a:p>
        </p:txBody>
      </p:sp>
      <p:sp>
        <p:nvSpPr>
          <p:cNvPr id="5" name="TextBox 4"/>
          <p:cNvSpPr txBox="1"/>
          <p:nvPr/>
        </p:nvSpPr>
        <p:spPr>
          <a:xfrm>
            <a:off x="381000" y="5791200"/>
            <a:ext cx="4876800" cy="461665"/>
          </a:xfrm>
          <a:prstGeom prst="rect">
            <a:avLst/>
          </a:prstGeom>
          <a:noFill/>
        </p:spPr>
        <p:txBody>
          <a:bodyPr wrap="square" rtlCol="0">
            <a:spAutoFit/>
          </a:bodyPr>
          <a:lstStyle/>
          <a:p>
            <a:r>
              <a:rPr lang="en-US" sz="1200" dirty="0" smtClean="0">
                <a:solidFill>
                  <a:schemeClr val="tx1"/>
                </a:solidFill>
                <a:latin typeface="+mj-lt"/>
                <a:cs typeface="Times New Roman" panose="02020603050405020304" pitchFamily="18" charset="0"/>
              </a:rPr>
              <a:t>Lightning at </a:t>
            </a:r>
            <a:r>
              <a:rPr lang="en-US" sz="1200" dirty="0" err="1">
                <a:solidFill>
                  <a:schemeClr val="tx1"/>
                </a:solidFill>
                <a:latin typeface="+mj-lt"/>
              </a:rPr>
              <a:t>Ramasse</a:t>
            </a:r>
            <a:r>
              <a:rPr lang="en-US" sz="1200" dirty="0">
                <a:solidFill>
                  <a:schemeClr val="tx1"/>
                </a:solidFill>
                <a:latin typeface="+mj-lt"/>
              </a:rPr>
              <a:t>, Rhone-</a:t>
            </a:r>
            <a:r>
              <a:rPr lang="en-US" sz="1200" dirty="0" err="1">
                <a:solidFill>
                  <a:schemeClr val="tx1"/>
                </a:solidFill>
                <a:latin typeface="+mj-lt"/>
              </a:rPr>
              <a:t>Alpes</a:t>
            </a:r>
            <a:r>
              <a:rPr lang="en-US" sz="1200" dirty="0">
                <a:solidFill>
                  <a:schemeClr val="tx1"/>
                </a:solidFill>
                <a:latin typeface="+mj-lt"/>
              </a:rPr>
              <a:t>, France</a:t>
            </a:r>
            <a:r>
              <a:rPr lang="en-US" sz="1200" dirty="0" smtClean="0">
                <a:solidFill>
                  <a:schemeClr val="tx1"/>
                </a:solidFill>
                <a:latin typeface="+mj-lt"/>
                <a:cs typeface="Times New Roman" panose="02020603050405020304" pitchFamily="18" charset="0"/>
              </a:rPr>
              <a:t> by Flickr user, </a:t>
            </a:r>
            <a:r>
              <a:rPr lang="en-US" sz="1200" dirty="0" err="1">
                <a:solidFill>
                  <a:schemeClr val="tx1"/>
                </a:solidFill>
                <a:latin typeface="+mj-lt"/>
              </a:rPr>
              <a:t>Regarde</a:t>
            </a:r>
            <a:r>
              <a:rPr lang="en-US" sz="1200" dirty="0">
                <a:solidFill>
                  <a:schemeClr val="tx1"/>
                </a:solidFill>
                <a:latin typeface="+mj-lt"/>
              </a:rPr>
              <a:t> </a:t>
            </a:r>
            <a:r>
              <a:rPr lang="en-US" sz="1200" dirty="0" err="1" smtClean="0">
                <a:solidFill>
                  <a:schemeClr val="tx1"/>
                </a:solidFill>
                <a:latin typeface="+mj-lt"/>
              </a:rPr>
              <a:t>là</a:t>
            </a:r>
            <a:r>
              <a:rPr lang="en-US" sz="1200" dirty="0" smtClean="0">
                <a:solidFill>
                  <a:schemeClr val="tx1"/>
                </a:solidFill>
                <a:latin typeface="+mj-lt"/>
              </a:rPr>
              <a:t>-</a:t>
            </a:r>
            <a:r>
              <a:rPr lang="en-US" sz="1200" dirty="0" err="1" smtClean="0">
                <a:solidFill>
                  <a:schemeClr val="tx1"/>
                </a:solidFill>
                <a:latin typeface="+mj-lt"/>
              </a:rPr>
              <a:t>bas</a:t>
            </a:r>
            <a:r>
              <a:rPr lang="en-US" sz="1200" dirty="0">
                <a:solidFill>
                  <a:schemeClr val="tx1"/>
                </a:solidFill>
                <a:latin typeface="+mj-lt"/>
              </a:rPr>
              <a:t>, </a:t>
            </a:r>
            <a:r>
              <a:rPr lang="en-US" sz="1200" dirty="0">
                <a:solidFill>
                  <a:schemeClr val="tx1"/>
                </a:solidFill>
                <a:latin typeface="+mj-lt"/>
                <a:hlinkClick r:id="rId3"/>
              </a:rPr>
              <a:t>https://www.flickr.com/photos/marcel_s_s/8624344496/in/pool-tbasab/</a:t>
            </a:r>
            <a:endParaRPr lang="en-US" sz="1200" dirty="0">
              <a:solidFill>
                <a:schemeClr val="tx1"/>
              </a:solidFill>
              <a:latin typeface="+mj-lt"/>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681924"/>
            <a:ext cx="2598420" cy="3901440"/>
          </a:xfrm>
          <a:prstGeom prst="rect">
            <a:avLst/>
          </a:prstGeom>
          <a:effectLst>
            <a:outerShdw blurRad="50800" dist="63500" dir="2700000" algn="tl" rotWithShape="0">
              <a:prstClr val="black">
                <a:alpha val="50000"/>
              </a:prstClr>
            </a:outerShdw>
          </a:effectLst>
        </p:spPr>
      </p:pic>
      <p:cxnSp>
        <p:nvCxnSpPr>
          <p:cNvPr id="9" name="Straight Connector 8"/>
          <p:cNvCxnSpPr/>
          <p:nvPr/>
        </p:nvCxnSpPr>
        <p:spPr bwMode="auto">
          <a:xfrm>
            <a:off x="457200" y="5791200"/>
            <a:ext cx="259842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a:off x="3429000" y="5181600"/>
            <a:ext cx="2362200" cy="0"/>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786" y="4052262"/>
            <a:ext cx="1299210" cy="1950720"/>
          </a:xfrm>
          <a:prstGeom prst="rect">
            <a:avLst/>
          </a:prstGeom>
          <a:effectLst>
            <a:outerShdw blurRad="50800" dist="63500" dir="2700000" algn="tl" rotWithShape="0">
              <a:prstClr val="black">
                <a:alpha val="50000"/>
              </a:prstClr>
            </a:outerShdw>
          </a:effectLst>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7493" y="2562389"/>
            <a:ext cx="1299210" cy="1950720"/>
          </a:xfrm>
          <a:prstGeom prst="rect">
            <a:avLst/>
          </a:prstGeom>
          <a:effectLst>
            <a:outerShdw blurRad="50800" dist="63500" dir="2700000" algn="tl" rotWithShape="0">
              <a:prstClr val="black">
                <a:alpha val="50000"/>
              </a:prstClr>
            </a:outerShdw>
          </a:effectLst>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1200" y="1072516"/>
            <a:ext cx="1299210" cy="1950720"/>
          </a:xfrm>
          <a:prstGeom prst="rect">
            <a:avLst/>
          </a:prstGeom>
          <a:effectLst>
            <a:outerShdw blurRad="50800" dist="63500" dir="2700000" algn="tl" rotWithShape="0">
              <a:prstClr val="black">
                <a:alpha val="50000"/>
              </a:prstClr>
            </a:outerShdw>
          </a:effectLst>
        </p:spPr>
      </p:pic>
      <p:sp>
        <p:nvSpPr>
          <p:cNvPr id="19" name="TextBox 18"/>
          <p:cNvSpPr txBox="1"/>
          <p:nvPr/>
        </p:nvSpPr>
        <p:spPr>
          <a:xfrm>
            <a:off x="5334000" y="1764357"/>
            <a:ext cx="372903" cy="461665"/>
          </a:xfrm>
          <a:prstGeom prst="rect">
            <a:avLst/>
          </a:prstGeom>
          <a:effectLst>
            <a:outerShdw blurRad="50800" dist="25400" dir="2700000" algn="tl" rotWithShape="0">
              <a:prstClr val="black">
                <a:alpha val="50000"/>
              </a:prstClr>
            </a:outerShdw>
          </a:effectLst>
        </p:spPr>
        <p:txBody>
          <a:bodyPr wrap="square" rtlCol="0">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R</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6172200" y="3401811"/>
            <a:ext cx="372903" cy="461665"/>
          </a:xfrm>
          <a:prstGeom prst="rect">
            <a:avLst/>
          </a:prstGeom>
          <a:effectLst>
            <a:outerShdw blurRad="50800" dist="25400" dir="2700000" algn="tl" rotWithShape="0">
              <a:prstClr val="black">
                <a:alpha val="50000"/>
              </a:prstClr>
            </a:outerShdw>
          </a:effectLst>
        </p:spPr>
        <p:txBody>
          <a:bodyPr wrap="square" rtlCol="0">
            <a:spAutoFit/>
          </a:bodyPr>
          <a:lstStyle/>
          <a:p>
            <a:r>
              <a:rPr lang="en-US" sz="2400" dirty="0">
                <a:solidFill>
                  <a:srgbClr val="006600"/>
                </a:solidFill>
                <a:latin typeface="Times New Roman" panose="02020603050405020304" pitchFamily="18" charset="0"/>
                <a:cs typeface="Times New Roman" panose="02020603050405020304" pitchFamily="18" charset="0"/>
              </a:rPr>
              <a:t>G</a:t>
            </a:r>
          </a:p>
        </p:txBody>
      </p:sp>
      <p:sp>
        <p:nvSpPr>
          <p:cNvPr id="23" name="TextBox 22"/>
          <p:cNvSpPr txBox="1"/>
          <p:nvPr/>
        </p:nvSpPr>
        <p:spPr>
          <a:xfrm>
            <a:off x="7010400" y="4950767"/>
            <a:ext cx="372903" cy="461665"/>
          </a:xfrm>
          <a:prstGeom prst="rect">
            <a:avLst/>
          </a:prstGeom>
          <a:effectLst>
            <a:outerShdw blurRad="50800" dist="25400" dir="2700000" algn="tl" rotWithShape="0">
              <a:prstClr val="black">
                <a:alpha val="50000"/>
              </a:prstClr>
            </a:outerShdw>
          </a:effectLst>
        </p:spPr>
        <p:txBody>
          <a:bodyPr wrap="square" rtlCol="0">
            <a:spAutoFit/>
          </a:bodyPr>
          <a:lstStyle/>
          <a:p>
            <a:r>
              <a:rPr lang="en-US" sz="2400" dirty="0" smtClean="0">
                <a:solidFill>
                  <a:srgbClr val="0000FF"/>
                </a:solidFill>
                <a:latin typeface="Times New Roman" panose="02020603050405020304" pitchFamily="18" charset="0"/>
                <a:cs typeface="Times New Roman" panose="02020603050405020304" pitchFamily="18" charset="0"/>
              </a:rPr>
              <a:t>B</a:t>
            </a:r>
            <a:endParaRPr lang="en-US" sz="2400" dirty="0">
              <a:solidFill>
                <a:srgbClr val="0000FF"/>
              </a:solidFill>
              <a:latin typeface="Times New Roman" panose="02020603050405020304" pitchFamily="18" charset="0"/>
              <a:cs typeface="Times New Roman" panose="02020603050405020304" pitchFamily="18" charset="0"/>
            </a:endParaRPr>
          </a:p>
        </p:txBody>
      </p:sp>
      <p:sp>
        <p:nvSpPr>
          <p:cNvPr id="25" name="Rectangle 9"/>
          <p:cNvSpPr>
            <a:spLocks noGrp="1" noChangeArrowheads="1"/>
          </p:cNvSpPr>
          <p:nvPr>
            <p:ph type="title"/>
          </p:nvPr>
        </p:nvSpPr>
        <p:spPr>
          <a:xfrm>
            <a:off x="419100" y="914400"/>
            <a:ext cx="8305800" cy="723900"/>
          </a:xfrm>
          <a:noFill/>
        </p:spPr>
        <p:txBody>
          <a:bodyPr/>
          <a:lstStyle/>
          <a:p>
            <a:r>
              <a:rPr lang="en-US" sz="3600" dirty="0" smtClean="0">
                <a:sym typeface="Symbol"/>
              </a:rPr>
              <a:t> </a:t>
            </a:r>
            <a:r>
              <a:rPr lang="en-US" sz="3600" dirty="0" smtClean="0"/>
              <a:t>with 3-Band LUT.</a:t>
            </a:r>
          </a:p>
        </p:txBody>
      </p:sp>
    </p:spTree>
    <p:extLst>
      <p:ext uri="{BB962C8B-B14F-4D97-AF65-F5344CB8AC3E}">
        <p14:creationId xmlns:p14="http://schemas.microsoft.com/office/powerpoint/2010/main" val="30880483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2291716"/>
            <a:ext cx="3575809" cy="2681857"/>
          </a:xfrm>
          <a:prstGeom prst="rect">
            <a:avLst/>
          </a:prstGeom>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18</a:t>
            </a:fld>
            <a:endParaRPr lang="en-US"/>
          </a:p>
        </p:txBody>
      </p:sp>
      <p:sp>
        <p:nvSpPr>
          <p:cNvPr id="5" name="TextBox 4"/>
          <p:cNvSpPr txBox="1"/>
          <p:nvPr/>
        </p:nvSpPr>
        <p:spPr>
          <a:xfrm>
            <a:off x="381000" y="5791200"/>
            <a:ext cx="4876800" cy="461665"/>
          </a:xfrm>
          <a:prstGeom prst="rect">
            <a:avLst/>
          </a:prstGeom>
          <a:noFill/>
        </p:spPr>
        <p:txBody>
          <a:bodyPr wrap="square" rtlCol="0">
            <a:spAutoFit/>
          </a:bodyPr>
          <a:lstStyle/>
          <a:p>
            <a:r>
              <a:rPr lang="en-US" sz="1200" dirty="0" smtClean="0">
                <a:solidFill>
                  <a:schemeClr val="tx1"/>
                </a:solidFill>
                <a:latin typeface="+mj-lt"/>
                <a:cs typeface="Times New Roman" panose="02020603050405020304" pitchFamily="18" charset="0"/>
              </a:rPr>
              <a:t>Lightning at </a:t>
            </a:r>
            <a:r>
              <a:rPr lang="en-US" sz="1200" dirty="0" err="1">
                <a:solidFill>
                  <a:schemeClr val="tx1"/>
                </a:solidFill>
                <a:latin typeface="+mj-lt"/>
              </a:rPr>
              <a:t>Ramasse</a:t>
            </a:r>
            <a:r>
              <a:rPr lang="en-US" sz="1200" dirty="0">
                <a:solidFill>
                  <a:schemeClr val="tx1"/>
                </a:solidFill>
                <a:latin typeface="+mj-lt"/>
              </a:rPr>
              <a:t>, Rhone-</a:t>
            </a:r>
            <a:r>
              <a:rPr lang="en-US" sz="1200" dirty="0" err="1">
                <a:solidFill>
                  <a:schemeClr val="tx1"/>
                </a:solidFill>
                <a:latin typeface="+mj-lt"/>
              </a:rPr>
              <a:t>Alpes</a:t>
            </a:r>
            <a:r>
              <a:rPr lang="en-US" sz="1200" dirty="0">
                <a:solidFill>
                  <a:schemeClr val="tx1"/>
                </a:solidFill>
                <a:latin typeface="+mj-lt"/>
              </a:rPr>
              <a:t>, France</a:t>
            </a:r>
            <a:r>
              <a:rPr lang="en-US" sz="1200" dirty="0" smtClean="0">
                <a:solidFill>
                  <a:schemeClr val="tx1"/>
                </a:solidFill>
                <a:latin typeface="+mj-lt"/>
                <a:cs typeface="Times New Roman" panose="02020603050405020304" pitchFamily="18" charset="0"/>
              </a:rPr>
              <a:t> by Flickr user, </a:t>
            </a:r>
            <a:r>
              <a:rPr lang="en-US" sz="1200" dirty="0" err="1">
                <a:solidFill>
                  <a:schemeClr val="tx1"/>
                </a:solidFill>
                <a:latin typeface="+mj-lt"/>
              </a:rPr>
              <a:t>Regarde</a:t>
            </a:r>
            <a:r>
              <a:rPr lang="en-US" sz="1200" dirty="0">
                <a:solidFill>
                  <a:schemeClr val="tx1"/>
                </a:solidFill>
                <a:latin typeface="+mj-lt"/>
              </a:rPr>
              <a:t> </a:t>
            </a:r>
            <a:r>
              <a:rPr lang="en-US" sz="1200" dirty="0" err="1" smtClean="0">
                <a:solidFill>
                  <a:schemeClr val="tx1"/>
                </a:solidFill>
                <a:latin typeface="+mj-lt"/>
              </a:rPr>
              <a:t>là</a:t>
            </a:r>
            <a:r>
              <a:rPr lang="en-US" sz="1200" dirty="0" smtClean="0">
                <a:solidFill>
                  <a:schemeClr val="tx1"/>
                </a:solidFill>
                <a:latin typeface="+mj-lt"/>
              </a:rPr>
              <a:t>-</a:t>
            </a:r>
            <a:r>
              <a:rPr lang="en-US" sz="1200" dirty="0" err="1" smtClean="0">
                <a:solidFill>
                  <a:schemeClr val="tx1"/>
                </a:solidFill>
                <a:latin typeface="+mj-lt"/>
              </a:rPr>
              <a:t>bas</a:t>
            </a:r>
            <a:r>
              <a:rPr lang="en-US" sz="1200" dirty="0">
                <a:solidFill>
                  <a:schemeClr val="tx1"/>
                </a:solidFill>
                <a:latin typeface="+mj-lt"/>
              </a:rPr>
              <a:t>, </a:t>
            </a:r>
            <a:r>
              <a:rPr lang="en-US" sz="1200" dirty="0">
                <a:solidFill>
                  <a:schemeClr val="tx1"/>
                </a:solidFill>
                <a:latin typeface="+mj-lt"/>
                <a:hlinkClick r:id="rId3"/>
              </a:rPr>
              <a:t>https://www.flickr.com/photos/marcel_s_s/8624344496/in/pool-tbasab/</a:t>
            </a:r>
            <a:endParaRPr lang="en-US" sz="1200" dirty="0">
              <a:solidFill>
                <a:schemeClr val="tx1"/>
              </a:solidFill>
              <a:latin typeface="+mj-lt"/>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681924"/>
            <a:ext cx="2598420" cy="3901440"/>
          </a:xfrm>
          <a:prstGeom prst="rect">
            <a:avLst/>
          </a:prstGeom>
          <a:effectLst>
            <a:outerShdw blurRad="50800" dist="63500" dir="2700000" algn="tl" rotWithShape="0">
              <a:prstClr val="black">
                <a:alpha val="50000"/>
              </a:prstClr>
            </a:outerShdw>
          </a:effectLst>
        </p:spPr>
      </p:pic>
      <p:cxnSp>
        <p:nvCxnSpPr>
          <p:cNvPr id="9" name="Straight Connector 8"/>
          <p:cNvCxnSpPr/>
          <p:nvPr/>
        </p:nvCxnSpPr>
        <p:spPr bwMode="auto">
          <a:xfrm>
            <a:off x="457200" y="5791200"/>
            <a:ext cx="259842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a:off x="3429000" y="5181600"/>
            <a:ext cx="2362200" cy="0"/>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786" y="4052262"/>
            <a:ext cx="1299210" cy="1950720"/>
          </a:xfrm>
          <a:prstGeom prst="rect">
            <a:avLst/>
          </a:prstGeom>
          <a:effectLst>
            <a:outerShdw blurRad="50800" dist="63500" dir="2700000" algn="tl" rotWithShape="0">
              <a:prstClr val="black">
                <a:alpha val="50000"/>
              </a:prstClr>
            </a:outerShdw>
          </a:effectLst>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7493" y="2562389"/>
            <a:ext cx="1299210" cy="1950720"/>
          </a:xfrm>
          <a:prstGeom prst="rect">
            <a:avLst/>
          </a:prstGeom>
          <a:effectLst>
            <a:outerShdw blurRad="50800" dist="63500" dir="2700000" algn="tl" rotWithShape="0">
              <a:prstClr val="black">
                <a:alpha val="50000"/>
              </a:prstClr>
            </a:outerShdw>
          </a:effectLst>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1200" y="1072516"/>
            <a:ext cx="1299210" cy="1950720"/>
          </a:xfrm>
          <a:prstGeom prst="rect">
            <a:avLst/>
          </a:prstGeom>
          <a:effectLst>
            <a:outerShdw blurRad="50800" dist="63500" dir="2700000" algn="tl" rotWithShape="0">
              <a:prstClr val="black">
                <a:alpha val="50000"/>
              </a:prstClr>
            </a:outerShdw>
          </a:effectLst>
        </p:spPr>
      </p:pic>
      <p:sp>
        <p:nvSpPr>
          <p:cNvPr id="19" name="TextBox 18"/>
          <p:cNvSpPr txBox="1"/>
          <p:nvPr/>
        </p:nvSpPr>
        <p:spPr>
          <a:xfrm>
            <a:off x="5334000" y="1764357"/>
            <a:ext cx="372903" cy="461665"/>
          </a:xfrm>
          <a:prstGeom prst="rect">
            <a:avLst/>
          </a:prstGeom>
          <a:effectLst>
            <a:outerShdw blurRad="50800" dist="25400" dir="2700000" algn="tl" rotWithShape="0">
              <a:prstClr val="black">
                <a:alpha val="50000"/>
              </a:prstClr>
            </a:outerShdw>
          </a:effectLst>
        </p:spPr>
        <p:txBody>
          <a:bodyPr wrap="square" rtlCol="0">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R</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6172200" y="3401811"/>
            <a:ext cx="372903" cy="461665"/>
          </a:xfrm>
          <a:prstGeom prst="rect">
            <a:avLst/>
          </a:prstGeom>
          <a:effectLst>
            <a:outerShdw blurRad="50800" dist="25400" dir="2700000" algn="tl" rotWithShape="0">
              <a:prstClr val="black">
                <a:alpha val="50000"/>
              </a:prstClr>
            </a:outerShdw>
          </a:effectLst>
        </p:spPr>
        <p:txBody>
          <a:bodyPr wrap="square" rtlCol="0">
            <a:spAutoFit/>
          </a:bodyPr>
          <a:lstStyle/>
          <a:p>
            <a:r>
              <a:rPr lang="en-US" sz="2400" dirty="0">
                <a:solidFill>
                  <a:srgbClr val="006600"/>
                </a:solidFill>
                <a:latin typeface="Times New Roman" panose="02020603050405020304" pitchFamily="18" charset="0"/>
                <a:cs typeface="Times New Roman" panose="02020603050405020304" pitchFamily="18" charset="0"/>
              </a:rPr>
              <a:t>G</a:t>
            </a:r>
          </a:p>
        </p:txBody>
      </p:sp>
      <p:sp>
        <p:nvSpPr>
          <p:cNvPr id="23" name="TextBox 22"/>
          <p:cNvSpPr txBox="1"/>
          <p:nvPr/>
        </p:nvSpPr>
        <p:spPr>
          <a:xfrm>
            <a:off x="7010400" y="4950767"/>
            <a:ext cx="372903" cy="461665"/>
          </a:xfrm>
          <a:prstGeom prst="rect">
            <a:avLst/>
          </a:prstGeom>
          <a:effectLst>
            <a:outerShdw blurRad="50800" dist="25400" dir="2700000" algn="tl" rotWithShape="0">
              <a:prstClr val="black">
                <a:alpha val="50000"/>
              </a:prstClr>
            </a:outerShdw>
          </a:effectLst>
        </p:spPr>
        <p:txBody>
          <a:bodyPr wrap="square" rtlCol="0">
            <a:spAutoFit/>
          </a:bodyPr>
          <a:lstStyle/>
          <a:p>
            <a:r>
              <a:rPr lang="en-US" sz="2400" dirty="0" smtClean="0">
                <a:solidFill>
                  <a:srgbClr val="0000FF"/>
                </a:solidFill>
                <a:latin typeface="Times New Roman" panose="02020603050405020304" pitchFamily="18" charset="0"/>
                <a:cs typeface="Times New Roman" panose="02020603050405020304" pitchFamily="18" charset="0"/>
              </a:rPr>
              <a:t>B</a:t>
            </a:r>
            <a:endParaRPr lang="en-US" sz="2400" dirty="0">
              <a:solidFill>
                <a:srgbClr val="0000FF"/>
              </a:solidFill>
              <a:latin typeface="Times New Roman" panose="02020603050405020304" pitchFamily="18" charset="0"/>
              <a:cs typeface="Times New Roman" panose="02020603050405020304" pitchFamily="18" charset="0"/>
            </a:endParaRPr>
          </a:p>
        </p:txBody>
      </p:sp>
      <p:sp>
        <p:nvSpPr>
          <p:cNvPr id="25" name="Rectangle 9"/>
          <p:cNvSpPr>
            <a:spLocks noGrp="1" noChangeArrowheads="1"/>
          </p:cNvSpPr>
          <p:nvPr>
            <p:ph type="title"/>
          </p:nvPr>
        </p:nvSpPr>
        <p:spPr>
          <a:xfrm>
            <a:off x="419100" y="914400"/>
            <a:ext cx="8305800" cy="723900"/>
          </a:xfrm>
          <a:noFill/>
        </p:spPr>
        <p:txBody>
          <a:bodyPr/>
          <a:lstStyle/>
          <a:p>
            <a:r>
              <a:rPr lang="en-US" sz="3600" dirty="0" smtClean="0">
                <a:sym typeface="Symbol"/>
              </a:rPr>
              <a:t> </a:t>
            </a:r>
            <a:r>
              <a:rPr lang="en-US" sz="3600" dirty="0" smtClean="0"/>
              <a:t>with 3-Band LUT.</a:t>
            </a:r>
          </a:p>
        </p:txBody>
      </p:sp>
      <p:sp>
        <p:nvSpPr>
          <p:cNvPr id="20" name="Text Box 141"/>
          <p:cNvSpPr txBox="1">
            <a:spLocks noChangeArrowheads="1"/>
          </p:cNvSpPr>
          <p:nvPr/>
        </p:nvSpPr>
        <p:spPr bwMode="auto">
          <a:xfrm>
            <a:off x="7234951" y="1266825"/>
            <a:ext cx="1489949" cy="923330"/>
          </a:xfrm>
          <a:prstGeom prst="rect">
            <a:avLst/>
          </a:prstGeom>
          <a:solidFill>
            <a:srgbClr val="FFFFCC"/>
          </a:solidFill>
          <a:ln>
            <a:noFill/>
          </a:ln>
          <a:effectLst>
            <a:outerShdw blurRad="63500" dist="63500" dir="2700000" algn="ctr" rotWithShape="0">
              <a:schemeClr val="tx1">
                <a:alpha val="50000"/>
              </a:scheme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spcBef>
                <a:spcPct val="50000"/>
              </a:spcBef>
            </a:pPr>
            <a:r>
              <a:rPr lang="en-US" sz="1800" dirty="0" smtClean="0">
                <a:solidFill>
                  <a:schemeClr val="tx1"/>
                </a:solidFill>
                <a:latin typeface="Comic Sans MS" pitchFamily="66" charset="0"/>
              </a:rPr>
              <a:t>R is mapped through a sigmoid.</a:t>
            </a:r>
            <a:endParaRPr lang="en-US" sz="1800" dirty="0">
              <a:solidFill>
                <a:schemeClr val="tx1"/>
              </a:solidFill>
              <a:latin typeface="Comic Sans MS" pitchFamily="66" charset="0"/>
            </a:endParaRPr>
          </a:p>
        </p:txBody>
      </p:sp>
      <p:sp>
        <p:nvSpPr>
          <p:cNvPr id="21" name="Text Box 141"/>
          <p:cNvSpPr txBox="1">
            <a:spLocks noChangeArrowheads="1"/>
          </p:cNvSpPr>
          <p:nvPr/>
        </p:nvSpPr>
        <p:spPr bwMode="auto">
          <a:xfrm>
            <a:off x="4377268" y="3309477"/>
            <a:ext cx="1794749" cy="646331"/>
          </a:xfrm>
          <a:prstGeom prst="rect">
            <a:avLst/>
          </a:prstGeom>
          <a:solidFill>
            <a:srgbClr val="FFFFCC"/>
          </a:solidFill>
          <a:ln>
            <a:noFill/>
          </a:ln>
          <a:effectLst>
            <a:outerShdw blurRad="63500" dist="63500" dir="2700000" algn="ctr" rotWithShape="0">
              <a:schemeClr val="tx1">
                <a:alpha val="50000"/>
              </a:scheme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spcBef>
                <a:spcPct val="50000"/>
              </a:spcBef>
            </a:pPr>
            <a:r>
              <a:rPr lang="en-US" sz="1800" dirty="0" smtClean="0">
                <a:solidFill>
                  <a:schemeClr val="tx1"/>
                </a:solidFill>
                <a:latin typeface="Comic Sans MS" pitchFamily="66" charset="0"/>
              </a:rPr>
              <a:t>G is mapped to its negative</a:t>
            </a:r>
            <a:endParaRPr lang="en-US" sz="1800" dirty="0">
              <a:solidFill>
                <a:schemeClr val="tx1"/>
              </a:solidFill>
              <a:latin typeface="Comic Sans MS" pitchFamily="66" charset="0"/>
            </a:endParaRPr>
          </a:p>
        </p:txBody>
      </p:sp>
      <p:sp>
        <p:nvSpPr>
          <p:cNvPr id="24" name="Text Box 141"/>
          <p:cNvSpPr txBox="1">
            <a:spLocks noChangeArrowheads="1"/>
          </p:cNvSpPr>
          <p:nvPr/>
        </p:nvSpPr>
        <p:spPr bwMode="auto">
          <a:xfrm>
            <a:off x="3146522" y="4719935"/>
            <a:ext cx="3863878" cy="923330"/>
          </a:xfrm>
          <a:prstGeom prst="rect">
            <a:avLst/>
          </a:prstGeom>
          <a:solidFill>
            <a:srgbClr val="FFFFCC"/>
          </a:solidFill>
          <a:ln>
            <a:noFill/>
          </a:ln>
          <a:effectLst>
            <a:outerShdw blurRad="63500" dist="63500" dir="2700000" algn="ctr" rotWithShape="0">
              <a:schemeClr val="tx1">
                <a:alpha val="50000"/>
              </a:scheme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spcBef>
                <a:spcPct val="50000"/>
              </a:spcBef>
            </a:pPr>
            <a:r>
              <a:rPr lang="en-US" sz="1800" dirty="0" smtClean="0">
                <a:solidFill>
                  <a:schemeClr val="tx1"/>
                </a:solidFill>
                <a:latin typeface="Comic Sans MS" pitchFamily="66" charset="0"/>
              </a:rPr>
              <a:t>The dark values of B are contrast stretched while the light values are negated and stretched.</a:t>
            </a:r>
            <a:endParaRPr lang="en-US" sz="1800" dirty="0">
              <a:solidFill>
                <a:schemeClr val="tx1"/>
              </a:solidFill>
              <a:latin typeface="Comic Sans MS" pitchFamily="66" charset="0"/>
            </a:endParaRPr>
          </a:p>
        </p:txBody>
      </p:sp>
    </p:spTree>
    <p:extLst>
      <p:ext uri="{BB962C8B-B14F-4D97-AF65-F5344CB8AC3E}">
        <p14:creationId xmlns:p14="http://schemas.microsoft.com/office/powerpoint/2010/main" val="1321475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2291716"/>
            <a:ext cx="3575809" cy="2681857"/>
          </a:xfrm>
          <a:prstGeom prst="rect">
            <a:avLst/>
          </a:prstGeom>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19</a:t>
            </a:fld>
            <a:endParaRPr lang="en-US"/>
          </a:p>
        </p:txBody>
      </p:sp>
      <p:sp>
        <p:nvSpPr>
          <p:cNvPr id="5" name="TextBox 4"/>
          <p:cNvSpPr txBox="1"/>
          <p:nvPr/>
        </p:nvSpPr>
        <p:spPr>
          <a:xfrm>
            <a:off x="381000" y="5791200"/>
            <a:ext cx="4876800" cy="461665"/>
          </a:xfrm>
          <a:prstGeom prst="rect">
            <a:avLst/>
          </a:prstGeom>
          <a:noFill/>
        </p:spPr>
        <p:txBody>
          <a:bodyPr wrap="square" rtlCol="0">
            <a:spAutoFit/>
          </a:bodyPr>
          <a:lstStyle/>
          <a:p>
            <a:r>
              <a:rPr lang="en-US" sz="1200" dirty="0" smtClean="0">
                <a:solidFill>
                  <a:schemeClr val="tx1"/>
                </a:solidFill>
                <a:latin typeface="+mj-lt"/>
                <a:cs typeface="Times New Roman" panose="02020603050405020304" pitchFamily="18" charset="0"/>
              </a:rPr>
              <a:t>Lightning at </a:t>
            </a:r>
            <a:r>
              <a:rPr lang="en-US" sz="1200" dirty="0" err="1">
                <a:solidFill>
                  <a:schemeClr val="tx1"/>
                </a:solidFill>
                <a:latin typeface="+mj-lt"/>
              </a:rPr>
              <a:t>Ramasse</a:t>
            </a:r>
            <a:r>
              <a:rPr lang="en-US" sz="1200" dirty="0">
                <a:solidFill>
                  <a:schemeClr val="tx1"/>
                </a:solidFill>
                <a:latin typeface="+mj-lt"/>
              </a:rPr>
              <a:t>, Rhone-</a:t>
            </a:r>
            <a:r>
              <a:rPr lang="en-US" sz="1200" dirty="0" err="1">
                <a:solidFill>
                  <a:schemeClr val="tx1"/>
                </a:solidFill>
                <a:latin typeface="+mj-lt"/>
              </a:rPr>
              <a:t>Alpes</a:t>
            </a:r>
            <a:r>
              <a:rPr lang="en-US" sz="1200" dirty="0">
                <a:solidFill>
                  <a:schemeClr val="tx1"/>
                </a:solidFill>
                <a:latin typeface="+mj-lt"/>
              </a:rPr>
              <a:t>, France</a:t>
            </a:r>
            <a:r>
              <a:rPr lang="en-US" sz="1200" dirty="0" smtClean="0">
                <a:solidFill>
                  <a:schemeClr val="tx1"/>
                </a:solidFill>
                <a:latin typeface="+mj-lt"/>
                <a:cs typeface="Times New Roman" panose="02020603050405020304" pitchFamily="18" charset="0"/>
              </a:rPr>
              <a:t> by Flickr user, </a:t>
            </a:r>
            <a:r>
              <a:rPr lang="en-US" sz="1200" dirty="0" err="1">
                <a:solidFill>
                  <a:schemeClr val="tx1"/>
                </a:solidFill>
                <a:latin typeface="+mj-lt"/>
              </a:rPr>
              <a:t>Regarde</a:t>
            </a:r>
            <a:r>
              <a:rPr lang="en-US" sz="1200" dirty="0">
                <a:solidFill>
                  <a:schemeClr val="tx1"/>
                </a:solidFill>
                <a:latin typeface="+mj-lt"/>
              </a:rPr>
              <a:t> </a:t>
            </a:r>
            <a:r>
              <a:rPr lang="en-US" sz="1200" dirty="0" err="1" smtClean="0">
                <a:solidFill>
                  <a:schemeClr val="tx1"/>
                </a:solidFill>
                <a:latin typeface="+mj-lt"/>
              </a:rPr>
              <a:t>là</a:t>
            </a:r>
            <a:r>
              <a:rPr lang="en-US" sz="1200" dirty="0" smtClean="0">
                <a:solidFill>
                  <a:schemeClr val="tx1"/>
                </a:solidFill>
                <a:latin typeface="+mj-lt"/>
              </a:rPr>
              <a:t>-</a:t>
            </a:r>
            <a:r>
              <a:rPr lang="en-US" sz="1200" dirty="0" err="1" smtClean="0">
                <a:solidFill>
                  <a:schemeClr val="tx1"/>
                </a:solidFill>
                <a:latin typeface="+mj-lt"/>
              </a:rPr>
              <a:t>bas</a:t>
            </a:r>
            <a:r>
              <a:rPr lang="en-US" sz="1200" dirty="0">
                <a:solidFill>
                  <a:schemeClr val="tx1"/>
                </a:solidFill>
                <a:latin typeface="+mj-lt"/>
              </a:rPr>
              <a:t>, </a:t>
            </a:r>
            <a:r>
              <a:rPr lang="en-US" sz="1200" dirty="0">
                <a:solidFill>
                  <a:schemeClr val="tx1"/>
                </a:solidFill>
                <a:latin typeface="+mj-lt"/>
                <a:hlinkClick r:id="rId3"/>
              </a:rPr>
              <a:t>https://www.flickr.com/photos/marcel_s_s/8624344496/in/pool-tbasab/</a:t>
            </a:r>
            <a:endParaRPr lang="en-US" sz="1200" dirty="0">
              <a:solidFill>
                <a:schemeClr val="tx1"/>
              </a:solidFill>
              <a:latin typeface="+mj-lt"/>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681924"/>
            <a:ext cx="2598420" cy="3901440"/>
          </a:xfrm>
          <a:prstGeom prst="rect">
            <a:avLst/>
          </a:prstGeom>
          <a:effectLst>
            <a:outerShdw blurRad="50800" dist="63500" dir="2700000" algn="tl" rotWithShape="0">
              <a:prstClr val="black">
                <a:alpha val="50000"/>
              </a:prstClr>
            </a:outerShdw>
          </a:effectLst>
        </p:spPr>
      </p:pic>
      <p:cxnSp>
        <p:nvCxnSpPr>
          <p:cNvPr id="9" name="Straight Connector 8"/>
          <p:cNvCxnSpPr/>
          <p:nvPr/>
        </p:nvCxnSpPr>
        <p:spPr bwMode="auto">
          <a:xfrm>
            <a:off x="457200" y="5791200"/>
            <a:ext cx="259842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0150" y="1680400"/>
            <a:ext cx="2600450" cy="3904488"/>
          </a:xfrm>
          <a:prstGeom prst="rect">
            <a:avLst/>
          </a:prstGeom>
          <a:effectLst>
            <a:outerShdw blurRad="50800" dist="63500" dir="2700000" algn="tl" rotWithShape="0">
              <a:prstClr val="black">
                <a:alpha val="50000"/>
              </a:prstClr>
            </a:outerShdw>
          </a:effectLst>
        </p:spPr>
      </p:pic>
      <p:cxnSp>
        <p:nvCxnSpPr>
          <p:cNvPr id="14" name="Straight Arrow Connector 13"/>
          <p:cNvCxnSpPr/>
          <p:nvPr/>
        </p:nvCxnSpPr>
        <p:spPr bwMode="auto">
          <a:xfrm>
            <a:off x="3429000" y="5181600"/>
            <a:ext cx="2362200" cy="0"/>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9"/>
          <p:cNvSpPr>
            <a:spLocks noGrp="1" noChangeArrowheads="1"/>
          </p:cNvSpPr>
          <p:nvPr>
            <p:ph type="title"/>
          </p:nvPr>
        </p:nvSpPr>
        <p:spPr>
          <a:xfrm>
            <a:off x="419100" y="914400"/>
            <a:ext cx="8305800" cy="723900"/>
          </a:xfrm>
          <a:noFill/>
        </p:spPr>
        <p:txBody>
          <a:bodyPr/>
          <a:lstStyle/>
          <a:p>
            <a:r>
              <a:rPr lang="en-US" sz="3600" dirty="0" smtClean="0">
                <a:sym typeface="Symbol"/>
              </a:rPr>
              <a:t>3-Band Image </a:t>
            </a:r>
            <a:r>
              <a:rPr lang="en-US" sz="3600" dirty="0" smtClean="0"/>
              <a:t>with 3-Band LUT.</a:t>
            </a:r>
          </a:p>
        </p:txBody>
      </p:sp>
      <p:sp>
        <p:nvSpPr>
          <p:cNvPr id="15" name="Text Box 141"/>
          <p:cNvSpPr txBox="1">
            <a:spLocks noChangeArrowheads="1"/>
          </p:cNvSpPr>
          <p:nvPr/>
        </p:nvSpPr>
        <p:spPr bwMode="auto">
          <a:xfrm>
            <a:off x="1676400" y="129571"/>
            <a:ext cx="2819400" cy="646331"/>
          </a:xfrm>
          <a:prstGeom prst="rect">
            <a:avLst/>
          </a:prstGeom>
          <a:solidFill>
            <a:srgbClr val="FFFFCC"/>
          </a:solidFill>
          <a:ln>
            <a:noFill/>
          </a:ln>
          <a:effectLst>
            <a:outerShdw blurRad="63500" dist="63500" dir="2700000" algn="ctr" rotWithShape="0">
              <a:schemeClr val="tx1">
                <a:alpha val="50000"/>
              </a:scheme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spcBef>
                <a:spcPct val="50000"/>
              </a:spcBef>
            </a:pPr>
            <a:r>
              <a:rPr lang="en-US" sz="1800" dirty="0" smtClean="0">
                <a:solidFill>
                  <a:schemeClr val="tx1"/>
                </a:solidFill>
                <a:latin typeface="Comic Sans MS" pitchFamily="66" charset="0"/>
              </a:rPr>
              <a:t>Resultant bands </a:t>
            </a:r>
            <a:r>
              <a:rPr lang="en-US" sz="1800" dirty="0" err="1" smtClean="0">
                <a:solidFill>
                  <a:schemeClr val="tx1"/>
                </a:solidFill>
                <a:latin typeface="Comic Sans MS" pitchFamily="66" charset="0"/>
              </a:rPr>
              <a:t>recom-bined</a:t>
            </a:r>
            <a:r>
              <a:rPr lang="en-US" sz="1800" dirty="0" smtClean="0">
                <a:solidFill>
                  <a:schemeClr val="tx1"/>
                </a:solidFill>
                <a:latin typeface="Comic Sans MS" pitchFamily="66" charset="0"/>
              </a:rPr>
              <a:t> into one image.</a:t>
            </a:r>
            <a:endParaRPr lang="en-US" sz="1800" dirty="0">
              <a:solidFill>
                <a:schemeClr val="tx1"/>
              </a:solidFill>
              <a:latin typeface="Comic Sans MS" pitchFamily="66" charset="0"/>
            </a:endParaRPr>
          </a:p>
        </p:txBody>
      </p:sp>
    </p:spTree>
    <p:extLst>
      <p:ext uri="{BB962C8B-B14F-4D97-AF65-F5344CB8AC3E}">
        <p14:creationId xmlns:p14="http://schemas.microsoft.com/office/powerpoint/2010/main" val="3794173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381000" y="990600"/>
            <a:ext cx="7772400" cy="762000"/>
          </a:xfrm>
          <a:noFill/>
        </p:spPr>
        <p:txBody>
          <a:bodyPr>
            <a:spAutoFit/>
          </a:bodyPr>
          <a:lstStyle/>
          <a:p>
            <a:r>
              <a:rPr lang="en-US" sz="4400" dirty="0" smtClean="0"/>
              <a:t>Point Processing of Images</a:t>
            </a:r>
          </a:p>
        </p:txBody>
      </p:sp>
      <p:sp>
        <p:nvSpPr>
          <p:cNvPr id="4102" name="Rectangle 3"/>
          <p:cNvSpPr>
            <a:spLocks noGrp="1" noChangeArrowheads="1"/>
          </p:cNvSpPr>
          <p:nvPr>
            <p:ph type="body" idx="1"/>
          </p:nvPr>
        </p:nvSpPr>
        <p:spPr>
          <a:xfrm>
            <a:off x="1257300" y="2209800"/>
            <a:ext cx="6629400" cy="2844138"/>
          </a:xfrm>
          <a:solidFill>
            <a:srgbClr val="DDDDDD"/>
          </a:solidFill>
          <a:effectLst>
            <a:outerShdw blurRad="63500" dist="63500" dir="2700000" algn="ctr" rotWithShape="0">
              <a:schemeClr val="tx1">
                <a:alpha val="50000"/>
              </a:schemeClr>
            </a:outerShdw>
          </a:effectLst>
        </p:spPr>
        <p:txBody>
          <a:bodyPr tIns="137160">
            <a:spAutoFit/>
          </a:bodyPr>
          <a:lstStyle/>
          <a:p>
            <a:r>
              <a:rPr lang="en-US" sz="3200" dirty="0" smtClean="0">
                <a:latin typeface="Times New Roman" pitchFamily="18" charset="0"/>
              </a:rPr>
              <a:t>In a digital image, a point = a pixel.</a:t>
            </a:r>
          </a:p>
          <a:p>
            <a:r>
              <a:rPr lang="en-US" sz="3200" dirty="0" smtClean="0">
                <a:latin typeface="Times New Roman" pitchFamily="18" charset="0"/>
              </a:rPr>
              <a:t>Point processing transforms a pixel’s value as function of its value alone. </a:t>
            </a:r>
          </a:p>
          <a:p>
            <a:r>
              <a:rPr lang="en-US" sz="3200" dirty="0" smtClean="0">
                <a:latin typeface="Times New Roman" pitchFamily="18" charset="0"/>
              </a:rPr>
              <a:t>It does not depend on the values of the pixel’s neighbors.</a:t>
            </a:r>
          </a:p>
        </p:txBody>
      </p:sp>
      <p:sp>
        <p:nvSpPr>
          <p:cNvPr id="2" name="Date Placeholder 1"/>
          <p:cNvSpPr>
            <a:spLocks noGrp="1"/>
          </p:cNvSpPr>
          <p:nvPr>
            <p:ph type="dt" sz="half" idx="10"/>
          </p:nvPr>
        </p:nvSpPr>
        <p:spPr/>
        <p:txBody>
          <a:bodyPr/>
          <a:lstStyle/>
          <a:p>
            <a:r>
              <a:rPr lang="en-US" smtClean="0"/>
              <a:t>21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fld id="{FE08DE76-73E9-4CC5-93E4-4A7EB9AC9684}" type="slidenum">
              <a:rPr lang="en-US" smtClean="0"/>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2291716"/>
            <a:ext cx="3575809" cy="2681857"/>
          </a:xfrm>
          <a:prstGeom prst="rect">
            <a:avLst/>
          </a:prstGeom>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20</a:t>
            </a:fld>
            <a:endParaRPr lang="en-US"/>
          </a:p>
        </p:txBody>
      </p:sp>
      <p:sp>
        <p:nvSpPr>
          <p:cNvPr id="5" name="TextBox 4"/>
          <p:cNvSpPr txBox="1"/>
          <p:nvPr/>
        </p:nvSpPr>
        <p:spPr>
          <a:xfrm>
            <a:off x="381000" y="5791200"/>
            <a:ext cx="4876800" cy="461665"/>
          </a:xfrm>
          <a:prstGeom prst="rect">
            <a:avLst/>
          </a:prstGeom>
          <a:noFill/>
        </p:spPr>
        <p:txBody>
          <a:bodyPr wrap="square" rtlCol="0">
            <a:spAutoFit/>
          </a:bodyPr>
          <a:lstStyle/>
          <a:p>
            <a:r>
              <a:rPr lang="en-US" sz="1200" dirty="0" smtClean="0">
                <a:solidFill>
                  <a:schemeClr val="tx1"/>
                </a:solidFill>
                <a:latin typeface="+mj-lt"/>
                <a:cs typeface="Times New Roman" panose="02020603050405020304" pitchFamily="18" charset="0"/>
              </a:rPr>
              <a:t>Lightning at </a:t>
            </a:r>
            <a:r>
              <a:rPr lang="en-US" sz="1200" dirty="0" err="1">
                <a:solidFill>
                  <a:schemeClr val="tx1"/>
                </a:solidFill>
                <a:latin typeface="+mj-lt"/>
              </a:rPr>
              <a:t>Ramasse</a:t>
            </a:r>
            <a:r>
              <a:rPr lang="en-US" sz="1200" dirty="0">
                <a:solidFill>
                  <a:schemeClr val="tx1"/>
                </a:solidFill>
                <a:latin typeface="+mj-lt"/>
              </a:rPr>
              <a:t>, Rhone-</a:t>
            </a:r>
            <a:r>
              <a:rPr lang="en-US" sz="1200" dirty="0" err="1">
                <a:solidFill>
                  <a:schemeClr val="tx1"/>
                </a:solidFill>
                <a:latin typeface="+mj-lt"/>
              </a:rPr>
              <a:t>Alpes</a:t>
            </a:r>
            <a:r>
              <a:rPr lang="en-US" sz="1200" dirty="0">
                <a:solidFill>
                  <a:schemeClr val="tx1"/>
                </a:solidFill>
                <a:latin typeface="+mj-lt"/>
              </a:rPr>
              <a:t>, France</a:t>
            </a:r>
            <a:r>
              <a:rPr lang="en-US" sz="1200" dirty="0" smtClean="0">
                <a:solidFill>
                  <a:schemeClr val="tx1"/>
                </a:solidFill>
                <a:latin typeface="+mj-lt"/>
                <a:cs typeface="Times New Roman" panose="02020603050405020304" pitchFamily="18" charset="0"/>
              </a:rPr>
              <a:t> by Flickr user, </a:t>
            </a:r>
            <a:r>
              <a:rPr lang="en-US" sz="1200" dirty="0" err="1">
                <a:solidFill>
                  <a:schemeClr val="tx1"/>
                </a:solidFill>
                <a:latin typeface="+mj-lt"/>
              </a:rPr>
              <a:t>Regarde</a:t>
            </a:r>
            <a:r>
              <a:rPr lang="en-US" sz="1200" dirty="0">
                <a:solidFill>
                  <a:schemeClr val="tx1"/>
                </a:solidFill>
                <a:latin typeface="+mj-lt"/>
              </a:rPr>
              <a:t> </a:t>
            </a:r>
            <a:r>
              <a:rPr lang="en-US" sz="1200" dirty="0" err="1" smtClean="0">
                <a:solidFill>
                  <a:schemeClr val="tx1"/>
                </a:solidFill>
                <a:latin typeface="+mj-lt"/>
              </a:rPr>
              <a:t>là</a:t>
            </a:r>
            <a:r>
              <a:rPr lang="en-US" sz="1200" dirty="0" smtClean="0">
                <a:solidFill>
                  <a:schemeClr val="tx1"/>
                </a:solidFill>
                <a:latin typeface="+mj-lt"/>
              </a:rPr>
              <a:t>-</a:t>
            </a:r>
            <a:r>
              <a:rPr lang="en-US" sz="1200" dirty="0" err="1" smtClean="0">
                <a:solidFill>
                  <a:schemeClr val="tx1"/>
                </a:solidFill>
                <a:latin typeface="+mj-lt"/>
              </a:rPr>
              <a:t>bas</a:t>
            </a:r>
            <a:r>
              <a:rPr lang="en-US" sz="1200" dirty="0">
                <a:solidFill>
                  <a:schemeClr val="tx1"/>
                </a:solidFill>
                <a:latin typeface="+mj-lt"/>
              </a:rPr>
              <a:t>, </a:t>
            </a:r>
            <a:r>
              <a:rPr lang="en-US" sz="1200" dirty="0">
                <a:solidFill>
                  <a:schemeClr val="tx1"/>
                </a:solidFill>
                <a:latin typeface="+mj-lt"/>
                <a:hlinkClick r:id="rId3"/>
              </a:rPr>
              <a:t>https://www.flickr.com/photos/marcel_s_s/8624344496/in/pool-tbasab/</a:t>
            </a:r>
            <a:endParaRPr lang="en-US" sz="1200" dirty="0">
              <a:solidFill>
                <a:schemeClr val="tx1"/>
              </a:solidFill>
              <a:latin typeface="+mj-lt"/>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681924"/>
            <a:ext cx="2598420" cy="3901440"/>
          </a:xfrm>
          <a:prstGeom prst="rect">
            <a:avLst/>
          </a:prstGeom>
          <a:effectLst>
            <a:outerShdw blurRad="50800" dist="63500" dir="2700000" algn="tl" rotWithShape="0">
              <a:prstClr val="black">
                <a:alpha val="50000"/>
              </a:prstClr>
            </a:outerShdw>
          </a:effectLst>
        </p:spPr>
      </p:pic>
      <p:cxnSp>
        <p:nvCxnSpPr>
          <p:cNvPr id="9" name="Straight Connector 8"/>
          <p:cNvCxnSpPr/>
          <p:nvPr/>
        </p:nvCxnSpPr>
        <p:spPr bwMode="auto">
          <a:xfrm>
            <a:off x="457200" y="5791200"/>
            <a:ext cx="259842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0150" y="1680400"/>
            <a:ext cx="2600450" cy="3904488"/>
          </a:xfrm>
          <a:prstGeom prst="rect">
            <a:avLst/>
          </a:prstGeom>
          <a:effectLst>
            <a:outerShdw blurRad="50800" dist="63500" dir="2700000" algn="tl" rotWithShape="0">
              <a:prstClr val="black">
                <a:alpha val="50000"/>
              </a:prstClr>
            </a:outerShdw>
          </a:effectLst>
        </p:spPr>
      </p:pic>
      <p:cxnSp>
        <p:nvCxnSpPr>
          <p:cNvPr id="14" name="Straight Arrow Connector 13"/>
          <p:cNvCxnSpPr/>
          <p:nvPr/>
        </p:nvCxnSpPr>
        <p:spPr bwMode="auto">
          <a:xfrm>
            <a:off x="3429000" y="5181600"/>
            <a:ext cx="2362200" cy="0"/>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9"/>
          <p:cNvSpPr>
            <a:spLocks noGrp="1" noChangeArrowheads="1"/>
          </p:cNvSpPr>
          <p:nvPr>
            <p:ph type="title"/>
          </p:nvPr>
        </p:nvSpPr>
        <p:spPr>
          <a:xfrm>
            <a:off x="419100" y="914400"/>
            <a:ext cx="8305800" cy="723900"/>
          </a:xfrm>
          <a:noFill/>
        </p:spPr>
        <p:txBody>
          <a:bodyPr/>
          <a:lstStyle/>
          <a:p>
            <a:r>
              <a:rPr lang="en-US" sz="3600" dirty="0" smtClean="0">
                <a:sym typeface="Symbol"/>
              </a:rPr>
              <a:t>3-Band Image </a:t>
            </a:r>
            <a:r>
              <a:rPr lang="en-US" sz="3600" dirty="0" smtClean="0"/>
              <a:t>with 3-Band LUT.</a:t>
            </a:r>
          </a:p>
        </p:txBody>
      </p:sp>
      <p:sp>
        <p:nvSpPr>
          <p:cNvPr id="15" name="Text Box 141"/>
          <p:cNvSpPr txBox="1">
            <a:spLocks noChangeArrowheads="1"/>
          </p:cNvSpPr>
          <p:nvPr/>
        </p:nvSpPr>
        <p:spPr bwMode="auto">
          <a:xfrm>
            <a:off x="1600200" y="129571"/>
            <a:ext cx="2971800" cy="646331"/>
          </a:xfrm>
          <a:prstGeom prst="rect">
            <a:avLst/>
          </a:prstGeom>
          <a:solidFill>
            <a:srgbClr val="FFFFCC"/>
          </a:solidFill>
          <a:ln>
            <a:noFill/>
          </a:ln>
          <a:effectLst>
            <a:outerShdw blurRad="63500" dist="63500" dir="2700000" algn="ctr" rotWithShape="0">
              <a:schemeClr val="tx1">
                <a:alpha val="50000"/>
              </a:scheme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spcBef>
                <a:spcPct val="50000"/>
              </a:spcBef>
            </a:pPr>
            <a:r>
              <a:rPr lang="en-US" sz="1800" dirty="0" smtClean="0">
                <a:solidFill>
                  <a:schemeClr val="tx1"/>
                </a:solidFill>
                <a:latin typeface="Comic Sans MS" pitchFamily="66" charset="0"/>
              </a:rPr>
              <a:t>A silly example to demon-</a:t>
            </a:r>
            <a:r>
              <a:rPr lang="en-US" sz="1800" dirty="0" err="1" smtClean="0">
                <a:solidFill>
                  <a:schemeClr val="tx1"/>
                </a:solidFill>
                <a:latin typeface="Comic Sans MS" pitchFamily="66" charset="0"/>
              </a:rPr>
              <a:t>strate</a:t>
            </a:r>
            <a:r>
              <a:rPr lang="en-US" sz="1800" dirty="0" smtClean="0">
                <a:solidFill>
                  <a:schemeClr val="tx1"/>
                </a:solidFill>
                <a:latin typeface="Comic Sans MS" pitchFamily="66" charset="0"/>
              </a:rPr>
              <a:t> some possibilities.</a:t>
            </a:r>
            <a:endParaRPr lang="en-US" sz="1800" dirty="0">
              <a:solidFill>
                <a:schemeClr val="tx1"/>
              </a:solidFill>
              <a:latin typeface="Comic Sans MS" pitchFamily="66" charset="0"/>
            </a:endParaRPr>
          </a:p>
        </p:txBody>
      </p:sp>
    </p:spTree>
    <p:extLst>
      <p:ext uri="{BB962C8B-B14F-4D97-AF65-F5344CB8AC3E}">
        <p14:creationId xmlns:p14="http://schemas.microsoft.com/office/powerpoint/2010/main" val="818733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67000"/>
            <a:ext cx="7772400" cy="1200894"/>
          </a:xfrm>
        </p:spPr>
        <p:txBody>
          <a:bodyPr>
            <a:spAutoFit/>
          </a:bodyPr>
          <a:lstStyle/>
          <a:p>
            <a:pPr algn="ctr"/>
            <a:r>
              <a:rPr lang="en-US" dirty="0" smtClean="0"/>
              <a:t>Basic Point Processing: </a:t>
            </a:r>
            <a:br>
              <a:rPr lang="en-US" dirty="0" smtClean="0"/>
            </a:br>
            <a:r>
              <a:rPr lang="en-US" dirty="0" smtClean="0"/>
              <a:t>Brightness, Contrast, and Gamma</a:t>
            </a:r>
            <a:endParaRPr lang="en-US" dirty="0"/>
          </a:p>
        </p:txBody>
      </p:sp>
      <p:sp>
        <p:nvSpPr>
          <p:cNvPr id="3" name="Date Placeholder 2"/>
          <p:cNvSpPr>
            <a:spLocks noGrp="1"/>
          </p:cNvSpPr>
          <p:nvPr>
            <p:ph type="dt" sz="half" idx="10"/>
          </p:nvPr>
        </p:nvSpPr>
        <p:spPr/>
        <p:txBody>
          <a:bodyPr/>
          <a:lstStyle/>
          <a:p>
            <a:r>
              <a:rPr lang="en-US" smtClean="0"/>
              <a:t>21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21</a:t>
            </a:fld>
            <a:endParaRPr lang="en-US"/>
          </a:p>
        </p:txBody>
      </p:sp>
    </p:spTree>
    <p:extLst>
      <p:ext uri="{BB962C8B-B14F-4D97-AF65-F5344CB8AC3E}">
        <p14:creationId xmlns:p14="http://schemas.microsoft.com/office/powerpoint/2010/main" val="3940333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0" name="Group 3"/>
          <p:cNvGrpSpPr>
            <a:grpSpLocks/>
          </p:cNvGrpSpPr>
          <p:nvPr/>
        </p:nvGrpSpPr>
        <p:grpSpPr bwMode="auto">
          <a:xfrm>
            <a:off x="3854450" y="1143000"/>
            <a:ext cx="1420813" cy="2424113"/>
            <a:chOff x="2428" y="720"/>
            <a:chExt cx="895" cy="1527"/>
          </a:xfrm>
        </p:grpSpPr>
        <p:pic>
          <p:nvPicPr>
            <p:cNvPr id="6178" name="Picture 4" descr="wallace_and_grom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9" name="Text Box 5"/>
            <p:cNvSpPr txBox="1">
              <a:spLocks noChangeArrowheads="1"/>
            </p:cNvSpPr>
            <p:nvPr/>
          </p:nvSpPr>
          <p:spPr bwMode="auto">
            <a:xfrm>
              <a:off x="2585" y="2016"/>
              <a:ext cx="58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original</a:t>
              </a:r>
            </a:p>
          </p:txBody>
        </p:sp>
      </p:grpSp>
      <p:grpSp>
        <p:nvGrpSpPr>
          <p:cNvPr id="6151" name="Group 6"/>
          <p:cNvGrpSpPr>
            <a:grpSpLocks/>
          </p:cNvGrpSpPr>
          <p:nvPr/>
        </p:nvGrpSpPr>
        <p:grpSpPr bwMode="auto">
          <a:xfrm>
            <a:off x="7386638" y="1143000"/>
            <a:ext cx="1420812" cy="2424113"/>
            <a:chOff x="4653" y="720"/>
            <a:chExt cx="895" cy="1527"/>
          </a:xfrm>
        </p:grpSpPr>
        <p:pic>
          <p:nvPicPr>
            <p:cNvPr id="6176" name="Picture 7" descr="wallace_and_gromit_gamma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7" name="Text Box 8"/>
            <p:cNvSpPr txBox="1">
              <a:spLocks noChangeArrowheads="1"/>
            </p:cNvSpPr>
            <p:nvPr/>
          </p:nvSpPr>
          <p:spPr bwMode="auto">
            <a:xfrm>
              <a:off x="4740" y="2016"/>
              <a:ext cx="72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gamma</a:t>
              </a:r>
            </a:p>
          </p:txBody>
        </p:sp>
      </p:grpSp>
      <p:grpSp>
        <p:nvGrpSpPr>
          <p:cNvPr id="6152" name="Group 9"/>
          <p:cNvGrpSpPr>
            <a:grpSpLocks/>
          </p:cNvGrpSpPr>
          <p:nvPr/>
        </p:nvGrpSpPr>
        <p:grpSpPr bwMode="auto">
          <a:xfrm>
            <a:off x="336550" y="1143000"/>
            <a:ext cx="1420813" cy="2424113"/>
            <a:chOff x="212" y="720"/>
            <a:chExt cx="895" cy="1527"/>
          </a:xfrm>
        </p:grpSpPr>
        <p:pic>
          <p:nvPicPr>
            <p:cNvPr id="6174" name="Picture 10" descr="wallace_and_gromit_gamma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5" name="Text Box 11"/>
            <p:cNvSpPr txBox="1">
              <a:spLocks noChangeArrowheads="1"/>
            </p:cNvSpPr>
            <p:nvPr/>
          </p:nvSpPr>
          <p:spPr bwMode="auto">
            <a:xfrm>
              <a:off x="317" y="2016"/>
              <a:ext cx="68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gamma</a:t>
              </a:r>
            </a:p>
          </p:txBody>
        </p:sp>
      </p:grpSp>
      <p:grpSp>
        <p:nvGrpSpPr>
          <p:cNvPr id="6153" name="Group 12"/>
          <p:cNvGrpSpPr>
            <a:grpSpLocks/>
          </p:cNvGrpSpPr>
          <p:nvPr/>
        </p:nvGrpSpPr>
        <p:grpSpPr bwMode="auto">
          <a:xfrm>
            <a:off x="5613400" y="1143000"/>
            <a:ext cx="1435100" cy="2424113"/>
            <a:chOff x="3536" y="720"/>
            <a:chExt cx="904" cy="1527"/>
          </a:xfrm>
        </p:grpSpPr>
        <p:pic>
          <p:nvPicPr>
            <p:cNvPr id="6172" name="Picture 13" descr="wallace_and_gromit_brightness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3" name="Text Box 14"/>
            <p:cNvSpPr txBox="1">
              <a:spLocks noChangeArrowheads="1"/>
            </p:cNvSpPr>
            <p:nvPr/>
          </p:nvSpPr>
          <p:spPr bwMode="auto">
            <a:xfrm>
              <a:off x="3536" y="2016"/>
              <a:ext cx="90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brightness</a:t>
              </a:r>
            </a:p>
          </p:txBody>
        </p:sp>
      </p:grpSp>
      <p:grpSp>
        <p:nvGrpSpPr>
          <p:cNvPr id="6154" name="Group 15"/>
          <p:cNvGrpSpPr>
            <a:grpSpLocks/>
          </p:cNvGrpSpPr>
          <p:nvPr/>
        </p:nvGrpSpPr>
        <p:grpSpPr bwMode="auto">
          <a:xfrm>
            <a:off x="2095500" y="1143000"/>
            <a:ext cx="1420813" cy="2424113"/>
            <a:chOff x="1320" y="720"/>
            <a:chExt cx="895" cy="1527"/>
          </a:xfrm>
        </p:grpSpPr>
        <p:pic>
          <p:nvPicPr>
            <p:cNvPr id="6170" name="Picture 16" descr="wallace_and_gromit_brightness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0"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1" name="Text Box 17"/>
            <p:cNvSpPr txBox="1">
              <a:spLocks noChangeArrowheads="1"/>
            </p:cNvSpPr>
            <p:nvPr/>
          </p:nvSpPr>
          <p:spPr bwMode="auto">
            <a:xfrm>
              <a:off x="1333" y="2016"/>
              <a:ext cx="868"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brightness</a:t>
              </a:r>
            </a:p>
          </p:txBody>
        </p:sp>
      </p:grpSp>
      <p:grpSp>
        <p:nvGrpSpPr>
          <p:cNvPr id="6155" name="Group 18"/>
          <p:cNvGrpSpPr>
            <a:grpSpLocks/>
          </p:cNvGrpSpPr>
          <p:nvPr/>
        </p:nvGrpSpPr>
        <p:grpSpPr bwMode="auto">
          <a:xfrm>
            <a:off x="3854450" y="3657600"/>
            <a:ext cx="1420813" cy="2438400"/>
            <a:chOff x="2432" y="2304"/>
            <a:chExt cx="895" cy="1536"/>
          </a:xfrm>
        </p:grpSpPr>
        <p:pic>
          <p:nvPicPr>
            <p:cNvPr id="6168" name="Picture 19" descr="wallace_and_grom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 y="2304"/>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9" name="Text Box 20"/>
            <p:cNvSpPr txBox="1">
              <a:spLocks noChangeArrowheads="1"/>
            </p:cNvSpPr>
            <p:nvPr/>
          </p:nvSpPr>
          <p:spPr bwMode="auto">
            <a:xfrm>
              <a:off x="2589" y="3609"/>
              <a:ext cx="58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original</a:t>
              </a:r>
            </a:p>
          </p:txBody>
        </p:sp>
      </p:grpSp>
      <p:grpSp>
        <p:nvGrpSpPr>
          <p:cNvPr id="6156" name="Group 21"/>
          <p:cNvGrpSpPr>
            <a:grpSpLocks/>
          </p:cNvGrpSpPr>
          <p:nvPr/>
        </p:nvGrpSpPr>
        <p:grpSpPr bwMode="auto">
          <a:xfrm>
            <a:off x="5622925" y="3657600"/>
            <a:ext cx="1417638" cy="2438400"/>
            <a:chOff x="3543" y="2304"/>
            <a:chExt cx="893" cy="1536"/>
          </a:xfrm>
        </p:grpSpPr>
        <p:sp>
          <p:nvSpPr>
            <p:cNvPr id="6166" name="Text Box 22"/>
            <p:cNvSpPr txBox="1">
              <a:spLocks noChangeArrowheads="1"/>
            </p:cNvSpPr>
            <p:nvPr/>
          </p:nvSpPr>
          <p:spPr bwMode="auto">
            <a:xfrm>
              <a:off x="3613" y="3609"/>
              <a:ext cx="75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contrast</a:t>
              </a:r>
            </a:p>
          </p:txBody>
        </p:sp>
        <p:pic>
          <p:nvPicPr>
            <p:cNvPr id="6167" name="Picture 23" descr="wallace_and_gromit_contrast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3" y="2304"/>
              <a:ext cx="89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57" name="Group 24"/>
          <p:cNvGrpSpPr>
            <a:grpSpLocks/>
          </p:cNvGrpSpPr>
          <p:nvPr/>
        </p:nvGrpSpPr>
        <p:grpSpPr bwMode="auto">
          <a:xfrm>
            <a:off x="2101850" y="3657600"/>
            <a:ext cx="1417638" cy="2438400"/>
            <a:chOff x="1323" y="2304"/>
            <a:chExt cx="893" cy="1536"/>
          </a:xfrm>
        </p:grpSpPr>
        <p:pic>
          <p:nvPicPr>
            <p:cNvPr id="6164" name="Picture 25" descr="wallace_and_gromit_contrast_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3" y="2304"/>
              <a:ext cx="89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5" name="Text Box 26"/>
            <p:cNvSpPr txBox="1">
              <a:spLocks noChangeArrowheads="1"/>
            </p:cNvSpPr>
            <p:nvPr/>
          </p:nvSpPr>
          <p:spPr bwMode="auto">
            <a:xfrm>
              <a:off x="1412" y="3609"/>
              <a:ext cx="71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contrast</a:t>
              </a:r>
            </a:p>
          </p:txBody>
        </p:sp>
      </p:grpSp>
      <p:grpSp>
        <p:nvGrpSpPr>
          <p:cNvPr id="6158" name="Group 27"/>
          <p:cNvGrpSpPr>
            <a:grpSpLocks/>
          </p:cNvGrpSpPr>
          <p:nvPr/>
        </p:nvGrpSpPr>
        <p:grpSpPr bwMode="auto">
          <a:xfrm>
            <a:off x="7310438" y="3657600"/>
            <a:ext cx="1581150" cy="2438400"/>
            <a:chOff x="4541" y="2304"/>
            <a:chExt cx="996" cy="1536"/>
          </a:xfrm>
        </p:grpSpPr>
        <p:pic>
          <p:nvPicPr>
            <p:cNvPr id="6162" name="Picture 28" descr="wallace_and_gromit_hist_eq"/>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3" y="2304"/>
              <a:ext cx="89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3" name="Text Box 29"/>
            <p:cNvSpPr txBox="1">
              <a:spLocks noChangeArrowheads="1"/>
            </p:cNvSpPr>
            <p:nvPr/>
          </p:nvSpPr>
          <p:spPr bwMode="auto">
            <a:xfrm>
              <a:off x="4541" y="3609"/>
              <a:ext cx="9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histogram EQ</a:t>
              </a:r>
            </a:p>
          </p:txBody>
        </p:sp>
      </p:grpSp>
      <p:grpSp>
        <p:nvGrpSpPr>
          <p:cNvPr id="6159" name="Group 30"/>
          <p:cNvGrpSpPr>
            <a:grpSpLocks/>
          </p:cNvGrpSpPr>
          <p:nvPr/>
        </p:nvGrpSpPr>
        <p:grpSpPr bwMode="auto">
          <a:xfrm>
            <a:off x="201613" y="3657600"/>
            <a:ext cx="1695450" cy="2438400"/>
            <a:chOff x="234" y="2304"/>
            <a:chExt cx="1068" cy="1536"/>
          </a:xfrm>
        </p:grpSpPr>
        <p:pic>
          <p:nvPicPr>
            <p:cNvPr id="6160" name="Picture 31" descr="wallace_and_gromit_hist_mo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 y="2304"/>
              <a:ext cx="89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1" name="Text Box 32"/>
            <p:cNvSpPr txBox="1">
              <a:spLocks noChangeArrowheads="1"/>
            </p:cNvSpPr>
            <p:nvPr/>
          </p:nvSpPr>
          <p:spPr bwMode="auto">
            <a:xfrm>
              <a:off x="234" y="3609"/>
              <a:ext cx="1068"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histogram mod</a:t>
              </a:r>
            </a:p>
          </p:txBody>
        </p:sp>
      </p:grpSp>
      <p:sp>
        <p:nvSpPr>
          <p:cNvPr id="2" name="Date Placeholder 1"/>
          <p:cNvSpPr>
            <a:spLocks noGrp="1"/>
          </p:cNvSpPr>
          <p:nvPr>
            <p:ph type="dt" sz="half" idx="10"/>
          </p:nvPr>
        </p:nvSpPr>
        <p:spPr/>
        <p:txBody>
          <a:bodyPr/>
          <a:lstStyle/>
          <a:p>
            <a:r>
              <a:rPr lang="en-US" smtClean="0"/>
              <a:t>21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22</a:t>
            </a:fld>
            <a:endParaRPr lang="en-US" dirty="0"/>
          </a:p>
        </p:txBody>
      </p:sp>
      <p:sp>
        <p:nvSpPr>
          <p:cNvPr id="37" name="Rectangle 2"/>
          <p:cNvSpPr txBox="1">
            <a:spLocks noChangeArrowheads="1"/>
          </p:cNvSpPr>
          <p:nvPr/>
        </p:nvSpPr>
        <p:spPr bwMode="auto">
          <a:xfrm>
            <a:off x="1219200" y="152400"/>
            <a:ext cx="3657600" cy="609600"/>
          </a:xfrm>
          <a:prstGeom prst="rect">
            <a:avLst/>
          </a:prstGeom>
          <a:solidFill>
            <a:srgbClr val="FFFFCC"/>
          </a:solidFill>
          <a:ln>
            <a:noFill/>
            <a:miter lim="800000"/>
            <a:headEnd/>
            <a:tailEnd/>
          </a:ln>
          <a:effectLst>
            <a:outerShdw blurRad="635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2000" tIns="46000" rIns="92000" bIns="4600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imes New Roman" pitchFamily="18" charset="0"/>
              </a:defRPr>
            </a:lvl2pPr>
            <a:lvl3pPr algn="l" rtl="0" eaLnBrk="0" fontAlgn="base" hangingPunct="0">
              <a:spcBef>
                <a:spcPct val="0"/>
              </a:spcBef>
              <a:spcAft>
                <a:spcPct val="0"/>
              </a:spcAft>
              <a:defRPr sz="4000">
                <a:solidFill>
                  <a:schemeClr val="tx2"/>
                </a:solidFill>
                <a:latin typeface="Times New Roman" pitchFamily="18" charset="0"/>
              </a:defRPr>
            </a:lvl3pPr>
            <a:lvl4pPr algn="l" rtl="0" eaLnBrk="0" fontAlgn="base" hangingPunct="0">
              <a:spcBef>
                <a:spcPct val="0"/>
              </a:spcBef>
              <a:spcAft>
                <a:spcPct val="0"/>
              </a:spcAft>
              <a:defRPr sz="4000">
                <a:solidFill>
                  <a:schemeClr val="tx2"/>
                </a:solidFill>
                <a:latin typeface="Times New Roman" pitchFamily="18" charset="0"/>
              </a:defRPr>
            </a:lvl4pPr>
            <a:lvl5pPr algn="l" rtl="0" eaLnBrk="0" fontAlgn="base" hangingPunct="0">
              <a:spcBef>
                <a:spcPct val="0"/>
              </a:spcBef>
              <a:spcAft>
                <a:spcPct val="0"/>
              </a:spcAft>
              <a:defRPr sz="4000">
                <a:solidFill>
                  <a:schemeClr val="tx2"/>
                </a:solidFill>
                <a:latin typeface="Times New Roman" pitchFamily="18" charset="0"/>
              </a:defRPr>
            </a:lvl5pPr>
            <a:lvl6pPr marL="457200" algn="l" rtl="0" eaLnBrk="0" fontAlgn="base" hangingPunct="0">
              <a:spcBef>
                <a:spcPct val="0"/>
              </a:spcBef>
              <a:spcAft>
                <a:spcPct val="0"/>
              </a:spcAft>
              <a:defRPr sz="4000">
                <a:solidFill>
                  <a:schemeClr val="tx2"/>
                </a:solidFill>
                <a:latin typeface="Times New Roman" pitchFamily="18" charset="0"/>
              </a:defRPr>
            </a:lvl6pPr>
            <a:lvl7pPr marL="914400" algn="l" rtl="0" eaLnBrk="0" fontAlgn="base" hangingPunct="0">
              <a:spcBef>
                <a:spcPct val="0"/>
              </a:spcBef>
              <a:spcAft>
                <a:spcPct val="0"/>
              </a:spcAft>
              <a:defRPr sz="4000">
                <a:solidFill>
                  <a:schemeClr val="tx2"/>
                </a:solidFill>
                <a:latin typeface="Times New Roman" pitchFamily="18" charset="0"/>
              </a:defRPr>
            </a:lvl7pPr>
            <a:lvl8pPr marL="1371600" algn="l" rtl="0" eaLnBrk="0" fontAlgn="base" hangingPunct="0">
              <a:spcBef>
                <a:spcPct val="0"/>
              </a:spcBef>
              <a:spcAft>
                <a:spcPct val="0"/>
              </a:spcAft>
              <a:defRPr sz="4000">
                <a:solidFill>
                  <a:schemeClr val="tx2"/>
                </a:solidFill>
                <a:latin typeface="Times New Roman" pitchFamily="18" charset="0"/>
              </a:defRPr>
            </a:lvl8pPr>
            <a:lvl9pPr marL="1828800" algn="l" rtl="0" eaLnBrk="0" fontAlgn="base" hangingPunct="0">
              <a:spcBef>
                <a:spcPct val="0"/>
              </a:spcBef>
              <a:spcAft>
                <a:spcPct val="0"/>
              </a:spcAft>
              <a:defRPr sz="4000">
                <a:solidFill>
                  <a:schemeClr val="tx2"/>
                </a:solidFill>
                <a:latin typeface="Times New Roman" pitchFamily="18" charset="0"/>
              </a:defRPr>
            </a:lvl9pPr>
          </a:lstStyle>
          <a:p>
            <a:pPr algn="ctr"/>
            <a:r>
              <a:rPr lang="en-US" kern="0" smtClean="0"/>
              <a:t>Point Processing</a:t>
            </a:r>
            <a:endParaRPr lang="en-US" kern="0" dirty="0" smtClean="0"/>
          </a:p>
        </p:txBody>
      </p:sp>
    </p:spTree>
    <p:extLst>
      <p:ext uri="{BB962C8B-B14F-4D97-AF65-F5344CB8AC3E}">
        <p14:creationId xmlns:p14="http://schemas.microsoft.com/office/powerpoint/2010/main" val="2263124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676400"/>
            <a:ext cx="4005263" cy="2687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9702" name="Picture 94" descr="G:\images\Miscellaneous\DualRes\templ300.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003675" cy="2689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3" name="Rectangle 2"/>
          <p:cNvSpPr>
            <a:spLocks noGrp="1" noChangeArrowheads="1"/>
          </p:cNvSpPr>
          <p:nvPr>
            <p:ph type="title"/>
          </p:nvPr>
        </p:nvSpPr>
        <p:spPr>
          <a:xfrm>
            <a:off x="609600" y="958850"/>
            <a:ext cx="8001000" cy="641350"/>
          </a:xfrm>
        </p:spPr>
        <p:txBody>
          <a:bodyPr>
            <a:spAutoFit/>
          </a:bodyPr>
          <a:lstStyle/>
          <a:p>
            <a:r>
              <a:rPr lang="en-US" sz="3600" smtClean="0"/>
              <a:t>Point Processes:  Original Image</a:t>
            </a:r>
          </a:p>
        </p:txBody>
      </p:sp>
      <p:sp>
        <p:nvSpPr>
          <p:cNvPr id="29704" name="TextBox 12"/>
          <p:cNvSpPr txBox="1">
            <a:spLocks noChangeArrowheads="1"/>
          </p:cNvSpPr>
          <p:nvPr/>
        </p:nvSpPr>
        <p:spPr bwMode="auto">
          <a:xfrm>
            <a:off x="858838" y="4419600"/>
            <a:ext cx="36576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nSpc>
                <a:spcPts val="2163"/>
              </a:lnSpc>
            </a:pPr>
            <a:r>
              <a:rPr lang="en-US" sz="1800" dirty="0"/>
              <a:t>Kinkaku-ji (</a:t>
            </a:r>
            <a:r>
              <a:rPr lang="ja-JP" altLang="en-US" sz="1800" dirty="0">
                <a:ea typeface="ＭＳ Ｐゴシック" charset="-128"/>
              </a:rPr>
              <a:t>金閣</a:t>
            </a:r>
            <a:r>
              <a:rPr lang="ja-JP" altLang="en-US" sz="1800" dirty="0" smtClean="0">
                <a:ea typeface="ＭＳ Ｐゴシック" charset="-128"/>
              </a:rPr>
              <a:t>寺</a:t>
            </a:r>
            <a:r>
              <a:rPr lang="en-US" altLang="ja-JP" sz="1800" dirty="0" smtClean="0">
                <a:ea typeface="ＭＳ Ｐゴシック" charset="-128"/>
              </a:rPr>
              <a:t>,</a:t>
            </a:r>
            <a:r>
              <a:rPr lang="ja-JP" altLang="en-US" sz="1800" dirty="0" smtClean="0">
                <a:ea typeface="ＭＳ Ｐゴシック" charset="-128"/>
              </a:rPr>
              <a:t> </a:t>
            </a:r>
            <a:r>
              <a:rPr lang="en-US" sz="1800" dirty="0"/>
              <a:t>Temple of the Golden Pavilion), also known as Rokuon-ji (</a:t>
            </a:r>
            <a:r>
              <a:rPr lang="ja-JP" altLang="en-US" sz="1800" dirty="0">
                <a:ea typeface="ＭＳ Ｐゴシック" charset="-128"/>
              </a:rPr>
              <a:t>鹿苑</a:t>
            </a:r>
            <a:r>
              <a:rPr lang="ja-JP" altLang="en-US" sz="1800" dirty="0" smtClean="0">
                <a:ea typeface="ＭＳ Ｐゴシック" charset="-128"/>
              </a:rPr>
              <a:t>寺</a:t>
            </a:r>
            <a:r>
              <a:rPr lang="en-US" altLang="ja-JP" sz="1800" dirty="0" smtClean="0">
                <a:ea typeface="ＭＳ Ｐゴシック" charset="-128"/>
              </a:rPr>
              <a:t>,</a:t>
            </a:r>
            <a:r>
              <a:rPr lang="ja-JP" altLang="en-US" sz="1800" dirty="0" smtClean="0">
                <a:ea typeface="ＭＳ Ｐゴシック" charset="-128"/>
              </a:rPr>
              <a:t> </a:t>
            </a:r>
            <a:r>
              <a:rPr lang="en-US" sz="1800" dirty="0"/>
              <a:t>Deer Garden Temple), is a Zen Buddhist temple in Kyoto, Japan.  </a:t>
            </a:r>
          </a:p>
          <a:p>
            <a:pPr>
              <a:lnSpc>
                <a:spcPts val="2163"/>
              </a:lnSpc>
            </a:pPr>
            <a:r>
              <a:rPr lang="en-US" sz="1200" dirty="0"/>
              <a:t>Photo by </a:t>
            </a:r>
            <a:r>
              <a:rPr lang="en-US" sz="1200" dirty="0" smtClean="0"/>
              <a:t>Alan Peters, </a:t>
            </a:r>
            <a:r>
              <a:rPr lang="en-US" sz="1200" dirty="0"/>
              <a:t>August 1993.</a:t>
            </a:r>
          </a:p>
        </p:txBody>
      </p:sp>
      <p:sp>
        <p:nvSpPr>
          <p:cNvPr id="29705" name="TextBox 13"/>
          <p:cNvSpPr txBox="1">
            <a:spLocks noChangeArrowheads="1"/>
          </p:cNvSpPr>
          <p:nvPr/>
        </p:nvSpPr>
        <p:spPr bwMode="auto">
          <a:xfrm>
            <a:off x="5634038" y="4552950"/>
            <a:ext cx="2678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a:t>Luminance Histogram</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23</a:t>
            </a:fld>
            <a:endParaRPr lang="en-US"/>
          </a:p>
        </p:txBody>
      </p:sp>
      <p:sp>
        <p:nvSpPr>
          <p:cNvPr id="5" name="TextBox 4"/>
          <p:cNvSpPr txBox="1"/>
          <p:nvPr/>
        </p:nvSpPr>
        <p:spPr>
          <a:xfrm>
            <a:off x="5446712" y="5294312"/>
            <a:ext cx="3359151" cy="830997"/>
          </a:xfrm>
          <a:prstGeom prst="rect">
            <a:avLst/>
          </a:prstGeom>
          <a:noFill/>
        </p:spPr>
        <p:txBody>
          <a:bodyPr wrap="square" rtlCol="0">
            <a:spAutoFit/>
          </a:bodyPr>
          <a:lstStyle/>
          <a:p>
            <a:r>
              <a:rPr lang="en-US" sz="1200" dirty="0" smtClean="0">
                <a:latin typeface="+mj-lt"/>
              </a:rPr>
              <a:t>For more information on this fascinating, unique place read the </a:t>
            </a:r>
            <a:r>
              <a:rPr lang="en-US" sz="1200" dirty="0">
                <a:latin typeface="+mj-lt"/>
              </a:rPr>
              <a:t>historical </a:t>
            </a:r>
            <a:r>
              <a:rPr lang="en-US" sz="1200" dirty="0" smtClean="0">
                <a:latin typeface="+mj-lt"/>
              </a:rPr>
              <a:t>novel by </a:t>
            </a:r>
            <a:r>
              <a:rPr lang="en-US" sz="1200" dirty="0" err="1" smtClean="0">
                <a:latin typeface="+mj-lt"/>
              </a:rPr>
              <a:t>Mishima,Yukio</a:t>
            </a:r>
            <a:r>
              <a:rPr lang="en-US" sz="1200" dirty="0" smtClean="0">
                <a:latin typeface="+mj-lt"/>
              </a:rPr>
              <a:t>, </a:t>
            </a:r>
            <a:r>
              <a:rPr lang="en-US" sz="1200" i="1" dirty="0" smtClean="0">
                <a:latin typeface="+mj-lt"/>
              </a:rPr>
              <a:t>The Temple of the Golden Pavilion</a:t>
            </a:r>
            <a:r>
              <a:rPr lang="en-US" sz="1200" dirty="0" smtClean="0">
                <a:latin typeface="+mj-lt"/>
              </a:rPr>
              <a:t>, translated by </a:t>
            </a:r>
            <a:r>
              <a:rPr lang="en-US" sz="1200" dirty="0">
                <a:latin typeface="+mj-lt"/>
              </a:rPr>
              <a:t>Ivan Morris, </a:t>
            </a:r>
            <a:r>
              <a:rPr lang="en-US" sz="1200" dirty="0" err="1">
                <a:latin typeface="+mj-lt"/>
              </a:rPr>
              <a:t>Shinchosha</a:t>
            </a:r>
            <a:r>
              <a:rPr lang="en-US" sz="1200" dirty="0">
                <a:latin typeface="+mj-lt"/>
              </a:rPr>
              <a:t> Publishing Co, Ltd</a:t>
            </a:r>
            <a:r>
              <a:rPr lang="en-US" sz="1200" dirty="0" smtClean="0">
                <a:latin typeface="+mj-lt"/>
              </a:rPr>
              <a:t>., 1956.</a:t>
            </a:r>
            <a:endParaRPr lang="en-US" sz="1200" dirty="0">
              <a:latin typeface="+mj-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68"/>
          <p:cNvSpPr>
            <a:spLocks noChangeArrowheads="1"/>
          </p:cNvSpPr>
          <p:nvPr/>
        </p:nvSpPr>
        <p:spPr bwMode="auto">
          <a:xfrm>
            <a:off x="685800" y="4648200"/>
            <a:ext cx="4495800" cy="14478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graphicFrame>
        <p:nvGraphicFramePr>
          <p:cNvPr id="30726" name="Object 5"/>
          <p:cNvGraphicFramePr>
            <a:graphicFrameLocks noChangeAspect="1"/>
          </p:cNvGraphicFramePr>
          <p:nvPr>
            <p:extLst>
              <p:ext uri="{D42A27DB-BD31-4B8C-83A1-F6EECF244321}">
                <p14:modId xmlns:p14="http://schemas.microsoft.com/office/powerpoint/2010/main" val="893122908"/>
              </p:ext>
            </p:extLst>
          </p:nvPr>
        </p:nvGraphicFramePr>
        <p:xfrm>
          <a:off x="869950" y="4797425"/>
          <a:ext cx="4125913" cy="674688"/>
        </p:xfrm>
        <a:graphic>
          <a:graphicData uri="http://schemas.openxmlformats.org/presentationml/2006/ole">
            <mc:AlternateContent xmlns:mc="http://schemas.openxmlformats.org/markup-compatibility/2006">
              <mc:Choice xmlns:v="urn:schemas-microsoft-com:vml" Requires="v">
                <p:oleObj spid="_x0000_s30978" name="Equation" r:id="rId3" imgW="2946240" imgH="482400" progId="Equation.DSMT4">
                  <p:embed/>
                </p:oleObj>
              </mc:Choice>
              <mc:Fallback>
                <p:oleObj name="Equation" r:id="rId3" imgW="2946240" imgH="482400" progId="Equation.DSMT4">
                  <p:embed/>
                  <p:pic>
                    <p:nvPicPr>
                      <p:cNvPr id="0" name="Object 5"/>
                      <p:cNvPicPr>
                        <a:picLocks noChangeAspect="1" noChangeArrowheads="1"/>
                      </p:cNvPicPr>
                      <p:nvPr/>
                    </p:nvPicPr>
                    <p:blipFill>
                      <a:blip r:embed="rId4"/>
                      <a:srcRect/>
                      <a:stretch>
                        <a:fillRect/>
                      </a:stretch>
                    </p:blipFill>
                    <p:spPr bwMode="auto">
                      <a:xfrm>
                        <a:off x="869950" y="4797425"/>
                        <a:ext cx="4125913"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727" name="Picture 67" descr="templ150_br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76400"/>
            <a:ext cx="4003675" cy="2690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28" name="Rectangle 2"/>
          <p:cNvSpPr>
            <a:spLocks noGrp="1" noChangeArrowheads="1"/>
          </p:cNvSpPr>
          <p:nvPr>
            <p:ph type="title"/>
          </p:nvPr>
        </p:nvSpPr>
        <p:spPr>
          <a:xfrm>
            <a:off x="609600" y="958850"/>
            <a:ext cx="8001000" cy="641350"/>
          </a:xfrm>
        </p:spPr>
        <p:txBody>
          <a:bodyPr>
            <a:spAutoFit/>
          </a:bodyPr>
          <a:lstStyle/>
          <a:p>
            <a:r>
              <a:rPr lang="en-US" sz="3600" smtClean="0"/>
              <a:t>Point Processes:  Increase Brightness</a:t>
            </a:r>
          </a:p>
        </p:txBody>
      </p:sp>
      <p:sp>
        <p:nvSpPr>
          <p:cNvPr id="30733" name="Rectangle 63"/>
          <p:cNvSpPr>
            <a:spLocks noChangeArrowheads="1"/>
          </p:cNvSpPr>
          <p:nvPr/>
        </p:nvSpPr>
        <p:spPr bwMode="auto">
          <a:xfrm>
            <a:off x="5638800" y="1676400"/>
            <a:ext cx="2743200" cy="44196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grpSp>
        <p:nvGrpSpPr>
          <p:cNvPr id="30734" name="Group 60"/>
          <p:cNvGrpSpPr>
            <a:grpSpLocks/>
          </p:cNvGrpSpPr>
          <p:nvPr/>
        </p:nvGrpSpPr>
        <p:grpSpPr bwMode="auto">
          <a:xfrm>
            <a:off x="5811838" y="3505201"/>
            <a:ext cx="2397125" cy="2514601"/>
            <a:chOff x="3600" y="2305"/>
            <a:chExt cx="1510" cy="1584"/>
          </a:xfrm>
        </p:grpSpPr>
        <p:grpSp>
          <p:nvGrpSpPr>
            <p:cNvPr id="30736" name="Group 57"/>
            <p:cNvGrpSpPr>
              <a:grpSpLocks/>
            </p:cNvGrpSpPr>
            <p:nvPr/>
          </p:nvGrpSpPr>
          <p:grpSpPr bwMode="auto">
            <a:xfrm>
              <a:off x="3600" y="2305"/>
              <a:ext cx="1510" cy="1439"/>
              <a:chOff x="3888" y="2065"/>
              <a:chExt cx="1510" cy="1439"/>
            </a:xfrm>
          </p:grpSpPr>
          <p:grpSp>
            <p:nvGrpSpPr>
              <p:cNvPr id="30738" name="Group 53"/>
              <p:cNvGrpSpPr>
                <a:grpSpLocks/>
              </p:cNvGrpSpPr>
              <p:nvPr/>
            </p:nvGrpSpPr>
            <p:grpSpPr bwMode="auto">
              <a:xfrm>
                <a:off x="3888" y="2065"/>
                <a:ext cx="1510" cy="1439"/>
                <a:chOff x="3888" y="2065"/>
                <a:chExt cx="1510" cy="1439"/>
              </a:xfrm>
            </p:grpSpPr>
            <p:grpSp>
              <p:nvGrpSpPr>
                <p:cNvPr id="30743" name="Group 44"/>
                <p:cNvGrpSpPr>
                  <a:grpSpLocks/>
                </p:cNvGrpSpPr>
                <p:nvPr/>
              </p:nvGrpSpPr>
              <p:grpSpPr bwMode="auto">
                <a:xfrm>
                  <a:off x="3888" y="2065"/>
                  <a:ext cx="1510" cy="1439"/>
                  <a:chOff x="2112" y="1456"/>
                  <a:chExt cx="1510" cy="1439"/>
                </a:xfrm>
              </p:grpSpPr>
              <p:sp>
                <p:nvSpPr>
                  <p:cNvPr id="30745" name="Rectangle 45"/>
                  <p:cNvSpPr>
                    <a:spLocks noChangeArrowheads="1"/>
                  </p:cNvSpPr>
                  <p:nvPr/>
                </p:nvSpPr>
                <p:spPr bwMode="auto">
                  <a:xfrm>
                    <a:off x="2160" y="1488"/>
                    <a:ext cx="1440" cy="13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6" name="Text Box 46"/>
                  <p:cNvSpPr txBox="1">
                    <a:spLocks noChangeArrowheads="1"/>
                  </p:cNvSpPr>
                  <p:nvPr/>
                </p:nvSpPr>
                <p:spPr bwMode="auto">
                  <a:xfrm>
                    <a:off x="2208" y="2722"/>
                    <a:ext cx="19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0747" name="Text Box 47"/>
                  <p:cNvSpPr txBox="1">
                    <a:spLocks noChangeArrowheads="1"/>
                  </p:cNvSpPr>
                  <p:nvPr/>
                </p:nvSpPr>
                <p:spPr bwMode="auto">
                  <a:xfrm>
                    <a:off x="2759"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0748" name="Text Box 48"/>
                  <p:cNvSpPr txBox="1">
                    <a:spLocks noChangeArrowheads="1"/>
                  </p:cNvSpPr>
                  <p:nvPr/>
                </p:nvSpPr>
                <p:spPr bwMode="auto">
                  <a:xfrm>
                    <a:off x="3334"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0749" name="Text Box 49"/>
                  <p:cNvSpPr txBox="1">
                    <a:spLocks noChangeArrowheads="1"/>
                  </p:cNvSpPr>
                  <p:nvPr/>
                </p:nvSpPr>
                <p:spPr bwMode="auto">
                  <a:xfrm rot="10800000">
                    <a:off x="2112" y="2579"/>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0750" name="Text Box 50"/>
                  <p:cNvSpPr txBox="1">
                    <a:spLocks noChangeArrowheads="1"/>
                  </p:cNvSpPr>
                  <p:nvPr/>
                </p:nvSpPr>
                <p:spPr bwMode="auto">
                  <a:xfrm rot="10800000">
                    <a:off x="2112" y="2032"/>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0751" name="Text Box 51"/>
                  <p:cNvSpPr txBox="1">
                    <a:spLocks noChangeArrowheads="1"/>
                  </p:cNvSpPr>
                  <p:nvPr/>
                </p:nvSpPr>
                <p:spPr bwMode="auto">
                  <a:xfrm rot="10800000">
                    <a:off x="2112" y="1456"/>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0752" name="Rectangle 52"/>
                  <p:cNvSpPr>
                    <a:spLocks noChangeArrowheads="1"/>
                  </p:cNvSpPr>
                  <p:nvPr/>
                </p:nvSpPr>
                <p:spPr bwMode="auto">
                  <a:xfrm>
                    <a:off x="2304" y="1584"/>
                    <a:ext cx="115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744" name="Line 34"/>
                <p:cNvSpPr>
                  <a:spLocks noChangeShapeType="1"/>
                </p:cNvSpPr>
                <p:nvPr/>
              </p:nvSpPr>
              <p:spPr bwMode="auto">
                <a:xfrm flipV="1">
                  <a:off x="4080" y="2192"/>
                  <a:ext cx="1152" cy="1152"/>
                </a:xfrm>
                <a:prstGeom prst="line">
                  <a:avLst/>
                </a:prstGeom>
                <a:noFill/>
                <a:ln w="63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739" name="Group 55"/>
              <p:cNvGrpSpPr>
                <a:grpSpLocks/>
              </p:cNvGrpSpPr>
              <p:nvPr/>
            </p:nvGrpSpPr>
            <p:grpSpPr bwMode="auto">
              <a:xfrm>
                <a:off x="4080" y="2198"/>
                <a:ext cx="1152" cy="816"/>
                <a:chOff x="4080" y="2208"/>
                <a:chExt cx="1152" cy="816"/>
              </a:xfrm>
            </p:grpSpPr>
            <p:sp>
              <p:nvSpPr>
                <p:cNvPr id="30741" name="Line 31"/>
                <p:cNvSpPr>
                  <a:spLocks noChangeShapeType="1"/>
                </p:cNvSpPr>
                <p:nvPr/>
              </p:nvSpPr>
              <p:spPr bwMode="auto">
                <a:xfrm flipV="1">
                  <a:off x="4080" y="2208"/>
                  <a:ext cx="816" cy="8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42" name="Line 54"/>
                <p:cNvSpPr>
                  <a:spLocks noChangeShapeType="1"/>
                </p:cNvSpPr>
                <p:nvPr/>
              </p:nvSpPr>
              <p:spPr bwMode="auto">
                <a:xfrm>
                  <a:off x="4896" y="2208"/>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30740" name="Object 56"/>
              <p:cNvGraphicFramePr>
                <a:graphicFrameLocks noChangeAspect="1"/>
              </p:cNvGraphicFramePr>
              <p:nvPr/>
            </p:nvGraphicFramePr>
            <p:xfrm>
              <a:off x="3936" y="2976"/>
              <a:ext cx="120" cy="144"/>
            </p:xfrm>
            <a:graphic>
              <a:graphicData uri="http://schemas.openxmlformats.org/presentationml/2006/ole">
                <mc:AlternateContent xmlns:mc="http://schemas.openxmlformats.org/markup-compatibility/2006">
                  <mc:Choice xmlns:v="urn:schemas-microsoft-com:vml" Requires="v">
                    <p:oleObj spid="_x0000_s30979" name="Equation" r:id="rId6" imgW="190500" imgH="228600" progId="Equation.3">
                      <p:embed/>
                    </p:oleObj>
                  </mc:Choice>
                  <mc:Fallback>
                    <p:oleObj name="Equation" r:id="rId6" imgW="190500" imgH="228600" progId="Equation.3">
                      <p:embed/>
                      <p:pic>
                        <p:nvPicPr>
                          <p:cNvPr id="0"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 y="2976"/>
                            <a:ext cx="12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737" name="Text Box 58"/>
            <p:cNvSpPr txBox="1">
              <a:spLocks noChangeArrowheads="1"/>
            </p:cNvSpPr>
            <p:nvPr/>
          </p:nvSpPr>
          <p:spPr bwMode="auto">
            <a:xfrm>
              <a:off x="3936" y="3676"/>
              <a:ext cx="864"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dirty="0" smtClean="0">
                  <a:solidFill>
                    <a:schemeClr val="tx1"/>
                  </a:solidFill>
                  <a:latin typeface="Times New Roman" pitchFamily="18" charset="0"/>
                </a:rPr>
                <a:t>LUT Mapping</a:t>
              </a:r>
              <a:endParaRPr lang="en-US" sz="1600" dirty="0">
                <a:solidFill>
                  <a:schemeClr val="tx1"/>
                </a:solidFill>
                <a:latin typeface="Times New Roman" pitchFamily="18" charset="0"/>
              </a:endParaRPr>
            </a:p>
          </p:txBody>
        </p:sp>
      </p:grpSp>
      <p:pic>
        <p:nvPicPr>
          <p:cNvPr id="30735" name="Picture 59" descr="templ histogram bright"/>
          <p:cNvPicPr>
            <a:picLocks noChangeAspect="1" noChangeArrowheads="1"/>
          </p:cNvPicPr>
          <p:nvPr/>
        </p:nvPicPr>
        <p:blipFill>
          <a:blip r:embed="rId8">
            <a:extLst>
              <a:ext uri="{28A0092B-C50C-407E-A947-70E740481C1C}">
                <a14:useLocalDpi xmlns:a14="http://schemas.microsoft.com/office/drawing/2010/main" val="0"/>
              </a:ext>
            </a:extLst>
          </a:blip>
          <a:srcRect r="18512"/>
          <a:stretch>
            <a:fillRect/>
          </a:stretch>
        </p:blipFill>
        <p:spPr bwMode="auto">
          <a:xfrm>
            <a:off x="5999956" y="1828800"/>
            <a:ext cx="2020888"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30" name="Object 71"/>
          <p:cNvGraphicFramePr>
            <a:graphicFrameLocks noChangeAspect="1"/>
          </p:cNvGraphicFramePr>
          <p:nvPr>
            <p:extLst>
              <p:ext uri="{D42A27DB-BD31-4B8C-83A1-F6EECF244321}">
                <p14:modId xmlns:p14="http://schemas.microsoft.com/office/powerpoint/2010/main" val="2223090687"/>
              </p:ext>
            </p:extLst>
          </p:nvPr>
        </p:nvGraphicFramePr>
        <p:xfrm>
          <a:off x="1101725" y="5621338"/>
          <a:ext cx="3663950" cy="338137"/>
        </p:xfrm>
        <a:graphic>
          <a:graphicData uri="http://schemas.openxmlformats.org/presentationml/2006/ole">
            <mc:AlternateContent xmlns:mc="http://schemas.openxmlformats.org/markup-compatibility/2006">
              <mc:Choice xmlns:v="urn:schemas-microsoft-com:vml" Requires="v">
                <p:oleObj spid="_x0000_s30980" name="Equation" r:id="rId9" imgW="2616120" imgH="241200" progId="Equation.DSMT4">
                  <p:embed/>
                </p:oleObj>
              </mc:Choice>
              <mc:Fallback>
                <p:oleObj name="Equation" r:id="rId9" imgW="2616120" imgH="241200" progId="Equation.DSMT4">
                  <p:embed/>
                  <p:pic>
                    <p:nvPicPr>
                      <p:cNvPr id="0" name="Object 71"/>
                      <p:cNvPicPr>
                        <a:picLocks noChangeAspect="1" noChangeArrowheads="1"/>
                      </p:cNvPicPr>
                      <p:nvPr/>
                    </p:nvPicPr>
                    <p:blipFill>
                      <a:blip r:embed="rId10"/>
                      <a:srcRect/>
                      <a:stretch>
                        <a:fillRect/>
                      </a:stretch>
                    </p:blipFill>
                    <p:spPr bwMode="auto">
                      <a:xfrm>
                        <a:off x="1101725" y="5621338"/>
                        <a:ext cx="3663950"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 name="Straight Arrow Connector 4"/>
          <p:cNvCxnSpPr/>
          <p:nvPr/>
        </p:nvCxnSpPr>
        <p:spPr bwMode="auto">
          <a:xfrm flipV="1">
            <a:off x="7412038" y="3802063"/>
            <a:ext cx="0" cy="1379537"/>
          </a:xfrm>
          <a:prstGeom prst="straightConnector1">
            <a:avLst/>
          </a:prstGeom>
          <a:noFill/>
          <a:ln w="12700"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p:cNvSpPr txBox="1"/>
          <p:nvPr/>
        </p:nvSpPr>
        <p:spPr>
          <a:xfrm>
            <a:off x="6445250" y="5148263"/>
            <a:ext cx="1471613" cy="338137"/>
          </a:xfrm>
          <a:prstGeom prst="rect">
            <a:avLst/>
          </a:prstGeom>
          <a:noFill/>
          <a:ln>
            <a:noFill/>
          </a:ln>
        </p:spPr>
        <p:txBody>
          <a:bodyPr wrap="none">
            <a:spAutoFit/>
          </a:bodyPr>
          <a:lstStyle/>
          <a:p>
            <a:pPr>
              <a:defRPr/>
            </a:pPr>
            <a:r>
              <a:rPr lang="en-US" sz="1600" dirty="0">
                <a:solidFill>
                  <a:schemeClr val="accent5">
                    <a:lumMod val="75000"/>
                  </a:schemeClr>
                </a:solidFill>
                <a:latin typeface="+mj-lt"/>
              </a:rPr>
              <a:t>saturation point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33" descr="templ150_d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003675" cy="2690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50" name="Rectangle 2"/>
          <p:cNvSpPr>
            <a:spLocks noGrp="1" noChangeArrowheads="1"/>
          </p:cNvSpPr>
          <p:nvPr>
            <p:ph type="title"/>
          </p:nvPr>
        </p:nvSpPr>
        <p:spPr>
          <a:xfrm>
            <a:off x="609600" y="958850"/>
            <a:ext cx="7924800" cy="641350"/>
          </a:xfrm>
        </p:spPr>
        <p:txBody>
          <a:bodyPr>
            <a:spAutoFit/>
          </a:bodyPr>
          <a:lstStyle/>
          <a:p>
            <a:r>
              <a:rPr lang="en-US" sz="3600" smtClean="0"/>
              <a:t>Point Processes:  Decrease Brightness</a:t>
            </a:r>
          </a:p>
        </p:txBody>
      </p:sp>
      <p:sp>
        <p:nvSpPr>
          <p:cNvPr id="31751" name="Rectangle 5"/>
          <p:cNvSpPr>
            <a:spLocks noChangeArrowheads="1"/>
          </p:cNvSpPr>
          <p:nvPr/>
        </p:nvSpPr>
        <p:spPr bwMode="auto">
          <a:xfrm>
            <a:off x="685800" y="4648200"/>
            <a:ext cx="4495800" cy="14478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sp>
        <p:nvSpPr>
          <p:cNvPr id="31752" name="Rectangle 9"/>
          <p:cNvSpPr>
            <a:spLocks noChangeArrowheads="1"/>
          </p:cNvSpPr>
          <p:nvPr/>
        </p:nvSpPr>
        <p:spPr bwMode="auto">
          <a:xfrm>
            <a:off x="5638800" y="1676400"/>
            <a:ext cx="2743200" cy="44196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grpSp>
        <p:nvGrpSpPr>
          <p:cNvPr id="31753" name="Group 12"/>
          <p:cNvGrpSpPr>
            <a:grpSpLocks/>
          </p:cNvGrpSpPr>
          <p:nvPr/>
        </p:nvGrpSpPr>
        <p:grpSpPr bwMode="auto">
          <a:xfrm>
            <a:off x="5811838" y="3505200"/>
            <a:ext cx="2397125" cy="2284413"/>
            <a:chOff x="3888" y="2065"/>
            <a:chExt cx="1510" cy="1439"/>
          </a:xfrm>
        </p:grpSpPr>
        <p:grpSp>
          <p:nvGrpSpPr>
            <p:cNvPr id="31763" name="Group 13"/>
            <p:cNvGrpSpPr>
              <a:grpSpLocks/>
            </p:cNvGrpSpPr>
            <p:nvPr/>
          </p:nvGrpSpPr>
          <p:grpSpPr bwMode="auto">
            <a:xfrm>
              <a:off x="3888" y="2065"/>
              <a:ext cx="1510" cy="1439"/>
              <a:chOff x="2112" y="1456"/>
              <a:chExt cx="1510" cy="1439"/>
            </a:xfrm>
          </p:grpSpPr>
          <p:sp>
            <p:nvSpPr>
              <p:cNvPr id="31765" name="Rectangle 14"/>
              <p:cNvSpPr>
                <a:spLocks noChangeArrowheads="1"/>
              </p:cNvSpPr>
              <p:nvPr/>
            </p:nvSpPr>
            <p:spPr bwMode="auto">
              <a:xfrm>
                <a:off x="2160" y="1488"/>
                <a:ext cx="1440" cy="13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66" name="Text Box 15"/>
              <p:cNvSpPr txBox="1">
                <a:spLocks noChangeArrowheads="1"/>
              </p:cNvSpPr>
              <p:nvPr/>
            </p:nvSpPr>
            <p:spPr bwMode="auto">
              <a:xfrm>
                <a:off x="2208" y="2722"/>
                <a:ext cx="19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1767" name="Text Box 16"/>
              <p:cNvSpPr txBox="1">
                <a:spLocks noChangeArrowheads="1"/>
              </p:cNvSpPr>
              <p:nvPr/>
            </p:nvSpPr>
            <p:spPr bwMode="auto">
              <a:xfrm>
                <a:off x="2759"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1768" name="Text Box 17"/>
              <p:cNvSpPr txBox="1">
                <a:spLocks noChangeArrowheads="1"/>
              </p:cNvSpPr>
              <p:nvPr/>
            </p:nvSpPr>
            <p:spPr bwMode="auto">
              <a:xfrm>
                <a:off x="3334"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1769" name="Text Box 18"/>
              <p:cNvSpPr txBox="1">
                <a:spLocks noChangeArrowheads="1"/>
              </p:cNvSpPr>
              <p:nvPr/>
            </p:nvSpPr>
            <p:spPr bwMode="auto">
              <a:xfrm rot="10800000">
                <a:off x="2112" y="2579"/>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1770" name="Text Box 19"/>
              <p:cNvSpPr txBox="1">
                <a:spLocks noChangeArrowheads="1"/>
              </p:cNvSpPr>
              <p:nvPr/>
            </p:nvSpPr>
            <p:spPr bwMode="auto">
              <a:xfrm rot="10800000">
                <a:off x="2112" y="2032"/>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1771" name="Text Box 20"/>
              <p:cNvSpPr txBox="1">
                <a:spLocks noChangeArrowheads="1"/>
              </p:cNvSpPr>
              <p:nvPr/>
            </p:nvSpPr>
            <p:spPr bwMode="auto">
              <a:xfrm rot="10800000">
                <a:off x="2112" y="1456"/>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1772" name="Rectangle 21"/>
              <p:cNvSpPr>
                <a:spLocks noChangeArrowheads="1"/>
              </p:cNvSpPr>
              <p:nvPr/>
            </p:nvSpPr>
            <p:spPr bwMode="auto">
              <a:xfrm>
                <a:off x="2304" y="1584"/>
                <a:ext cx="115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764" name="Line 22"/>
            <p:cNvSpPr>
              <a:spLocks noChangeShapeType="1"/>
            </p:cNvSpPr>
            <p:nvPr/>
          </p:nvSpPr>
          <p:spPr bwMode="auto">
            <a:xfrm flipV="1">
              <a:off x="4080" y="2192"/>
              <a:ext cx="1152" cy="1152"/>
            </a:xfrm>
            <a:prstGeom prst="line">
              <a:avLst/>
            </a:prstGeom>
            <a:noFill/>
            <a:ln w="63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754" name="Line 25"/>
          <p:cNvSpPr>
            <a:spLocks noChangeShapeType="1"/>
          </p:cNvSpPr>
          <p:nvPr/>
        </p:nvSpPr>
        <p:spPr bwMode="auto">
          <a:xfrm>
            <a:off x="6115050" y="5534025"/>
            <a:ext cx="533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5" name="Text Box 27"/>
          <p:cNvSpPr txBox="1">
            <a:spLocks noChangeArrowheads="1"/>
          </p:cNvSpPr>
          <p:nvPr/>
        </p:nvSpPr>
        <p:spPr bwMode="auto">
          <a:xfrm>
            <a:off x="6360131" y="5681663"/>
            <a:ext cx="1371979"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dirty="0" smtClean="0">
                <a:solidFill>
                  <a:schemeClr val="tx1"/>
                </a:solidFill>
                <a:latin typeface="Times New Roman" pitchFamily="18" charset="0"/>
              </a:rPr>
              <a:t>LUT Mapping</a:t>
            </a:r>
            <a:endParaRPr lang="en-US" sz="1600" dirty="0">
              <a:solidFill>
                <a:schemeClr val="tx1"/>
              </a:solidFill>
              <a:latin typeface="Times New Roman" pitchFamily="18" charset="0"/>
            </a:endParaRPr>
          </a:p>
        </p:txBody>
      </p:sp>
      <p:pic>
        <p:nvPicPr>
          <p:cNvPr id="31756" name="Picture 30" descr="templ histogram dark"/>
          <p:cNvPicPr>
            <a:picLocks noChangeAspect="1" noChangeArrowheads="1"/>
          </p:cNvPicPr>
          <p:nvPr/>
        </p:nvPicPr>
        <p:blipFill>
          <a:blip r:embed="rId4">
            <a:extLst>
              <a:ext uri="{28A0092B-C50C-407E-A947-70E740481C1C}">
                <a14:useLocalDpi xmlns:a14="http://schemas.microsoft.com/office/drawing/2010/main" val="0"/>
              </a:ext>
            </a:extLst>
          </a:blip>
          <a:srcRect r="18512"/>
          <a:stretch>
            <a:fillRect/>
          </a:stretch>
        </p:blipFill>
        <p:spPr bwMode="auto">
          <a:xfrm>
            <a:off x="5995988" y="1828800"/>
            <a:ext cx="2028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7" name="Line 24"/>
          <p:cNvSpPr>
            <a:spLocks noChangeShapeType="1"/>
          </p:cNvSpPr>
          <p:nvPr/>
        </p:nvSpPr>
        <p:spPr bwMode="auto">
          <a:xfrm flipV="1">
            <a:off x="6645275" y="4238625"/>
            <a:ext cx="1295400" cy="1295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8" name="Text Box 31"/>
          <p:cNvSpPr txBox="1">
            <a:spLocks noChangeArrowheads="1"/>
          </p:cNvSpPr>
          <p:nvPr/>
        </p:nvSpPr>
        <p:spPr bwMode="auto">
          <a:xfrm>
            <a:off x="7908925" y="4038600"/>
            <a:ext cx="396875" cy="506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chemeClr val="tx1"/>
                </a:solidFill>
                <a:latin typeface="Times New Roman" pitchFamily="18" charset="0"/>
              </a:rPr>
              <a:t>255-</a:t>
            </a:r>
            <a:r>
              <a:rPr lang="en-US" sz="1400" i="1">
                <a:solidFill>
                  <a:schemeClr val="tx1"/>
                </a:solidFill>
                <a:latin typeface="Times New Roman" pitchFamily="18" charset="0"/>
              </a:rPr>
              <a:t>g</a:t>
            </a:r>
            <a:endParaRPr lang="en-US" sz="1400">
              <a:solidFill>
                <a:schemeClr val="tx1"/>
              </a:solidFill>
              <a:latin typeface="Times New Roman" pitchFamily="18" charset="0"/>
            </a:endParaRPr>
          </a:p>
        </p:txBody>
      </p:sp>
      <p:graphicFrame>
        <p:nvGraphicFramePr>
          <p:cNvPr id="31759" name="Object 32"/>
          <p:cNvGraphicFramePr>
            <a:graphicFrameLocks noChangeAspect="1"/>
          </p:cNvGraphicFramePr>
          <p:nvPr>
            <p:extLst>
              <p:ext uri="{D42A27DB-BD31-4B8C-83A1-F6EECF244321}">
                <p14:modId xmlns:p14="http://schemas.microsoft.com/office/powerpoint/2010/main" val="501987833"/>
              </p:ext>
            </p:extLst>
          </p:nvPr>
        </p:nvGraphicFramePr>
        <p:xfrm>
          <a:off x="1101725" y="5621338"/>
          <a:ext cx="3663950" cy="338137"/>
        </p:xfrm>
        <a:graphic>
          <a:graphicData uri="http://schemas.openxmlformats.org/presentationml/2006/ole">
            <mc:AlternateContent xmlns:mc="http://schemas.openxmlformats.org/markup-compatibility/2006">
              <mc:Choice xmlns:v="urn:schemas-microsoft-com:vml" Requires="v">
                <p:oleObj spid="_x0000_s31923" name="Equation" r:id="rId5" imgW="2616120" imgH="241200" progId="Equation.DSMT4">
                  <p:embed/>
                </p:oleObj>
              </mc:Choice>
              <mc:Fallback>
                <p:oleObj name="Equation" r:id="rId5" imgW="2616120" imgH="241200" progId="Equation.DSMT4">
                  <p:embed/>
                  <p:pic>
                    <p:nvPicPr>
                      <p:cNvPr id="0" name="Object 32"/>
                      <p:cNvPicPr>
                        <a:picLocks noChangeAspect="1" noChangeArrowheads="1"/>
                      </p:cNvPicPr>
                      <p:nvPr/>
                    </p:nvPicPr>
                    <p:blipFill>
                      <a:blip r:embed="rId6"/>
                      <a:srcRect/>
                      <a:stretch>
                        <a:fillRect/>
                      </a:stretch>
                    </p:blipFill>
                    <p:spPr bwMode="auto">
                      <a:xfrm>
                        <a:off x="1101725" y="5621338"/>
                        <a:ext cx="3663950"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0" name="Object 34"/>
          <p:cNvGraphicFramePr>
            <a:graphicFrameLocks noChangeAspect="1"/>
          </p:cNvGraphicFramePr>
          <p:nvPr>
            <p:extLst>
              <p:ext uri="{D42A27DB-BD31-4B8C-83A1-F6EECF244321}">
                <p14:modId xmlns:p14="http://schemas.microsoft.com/office/powerpoint/2010/main" val="413151578"/>
              </p:ext>
            </p:extLst>
          </p:nvPr>
        </p:nvGraphicFramePr>
        <p:xfrm>
          <a:off x="941388" y="4799013"/>
          <a:ext cx="3984625" cy="674687"/>
        </p:xfrm>
        <a:graphic>
          <a:graphicData uri="http://schemas.openxmlformats.org/presentationml/2006/ole">
            <mc:AlternateContent xmlns:mc="http://schemas.openxmlformats.org/markup-compatibility/2006">
              <mc:Choice xmlns:v="urn:schemas-microsoft-com:vml" Requires="v">
                <p:oleObj spid="_x0000_s31924" name="Equation" r:id="rId7" imgW="2844720" imgH="482400" progId="Equation.DSMT4">
                  <p:embed/>
                </p:oleObj>
              </mc:Choice>
              <mc:Fallback>
                <p:oleObj name="Equation" r:id="rId7" imgW="2844720" imgH="482400" progId="Equation.DSMT4">
                  <p:embed/>
                  <p:pic>
                    <p:nvPicPr>
                      <p:cNvPr id="0" name="Object 34"/>
                      <p:cNvPicPr>
                        <a:picLocks noChangeAspect="1" noChangeArrowheads="1"/>
                      </p:cNvPicPr>
                      <p:nvPr/>
                    </p:nvPicPr>
                    <p:blipFill>
                      <a:blip r:embed="rId8"/>
                      <a:srcRect/>
                      <a:stretch>
                        <a:fillRect/>
                      </a:stretch>
                    </p:blipFill>
                    <p:spPr bwMode="auto">
                      <a:xfrm>
                        <a:off x="941388" y="4799013"/>
                        <a:ext cx="3984625" cy="67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7" name="Straight Arrow Connector 26"/>
          <p:cNvCxnSpPr/>
          <p:nvPr/>
        </p:nvCxnSpPr>
        <p:spPr bwMode="auto">
          <a:xfrm>
            <a:off x="6635750" y="4038600"/>
            <a:ext cx="0" cy="1379538"/>
          </a:xfrm>
          <a:prstGeom prst="straightConnector1">
            <a:avLst/>
          </a:prstGeom>
          <a:noFill/>
          <a:ln w="12700"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6096000" y="3657600"/>
            <a:ext cx="1012825" cy="338138"/>
          </a:xfrm>
          <a:prstGeom prst="rect">
            <a:avLst/>
          </a:prstGeom>
          <a:noFill/>
          <a:ln>
            <a:noFill/>
          </a:ln>
        </p:spPr>
        <p:txBody>
          <a:bodyPr wrap="none">
            <a:spAutoFit/>
          </a:bodyPr>
          <a:lstStyle/>
          <a:p>
            <a:pPr>
              <a:defRPr/>
            </a:pPr>
            <a:r>
              <a:rPr lang="en-US" sz="1600" dirty="0">
                <a:solidFill>
                  <a:schemeClr val="accent5">
                    <a:lumMod val="75000"/>
                  </a:schemeClr>
                </a:solidFill>
                <a:latin typeface="+mj-lt"/>
              </a:rPr>
              <a:t>zero point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685800" y="4648200"/>
            <a:ext cx="4495800" cy="14478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pic>
        <p:nvPicPr>
          <p:cNvPr id="32774" name="Picture 35" descr="templ150_contrast_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003675" cy="2690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5" name="Rectangle 3"/>
          <p:cNvSpPr>
            <a:spLocks noGrp="1" noChangeArrowheads="1"/>
          </p:cNvSpPr>
          <p:nvPr>
            <p:ph type="title"/>
          </p:nvPr>
        </p:nvSpPr>
        <p:spPr>
          <a:xfrm>
            <a:off x="609600" y="958850"/>
            <a:ext cx="8001000" cy="641350"/>
          </a:xfrm>
        </p:spPr>
        <p:txBody>
          <a:bodyPr>
            <a:spAutoFit/>
          </a:bodyPr>
          <a:lstStyle/>
          <a:p>
            <a:r>
              <a:rPr lang="en-US" sz="3600" smtClean="0"/>
              <a:t>Point Processes:  Decrease Contrast</a:t>
            </a:r>
          </a:p>
        </p:txBody>
      </p:sp>
      <p:graphicFrame>
        <p:nvGraphicFramePr>
          <p:cNvPr id="32776" name="Object 7"/>
          <p:cNvGraphicFramePr>
            <a:graphicFrameLocks noChangeAspect="1"/>
          </p:cNvGraphicFramePr>
          <p:nvPr>
            <p:extLst>
              <p:ext uri="{D42A27DB-BD31-4B8C-83A1-F6EECF244321}">
                <p14:modId xmlns:p14="http://schemas.microsoft.com/office/powerpoint/2010/main" val="2688005032"/>
              </p:ext>
            </p:extLst>
          </p:nvPr>
        </p:nvGraphicFramePr>
        <p:xfrm>
          <a:off x="828675" y="4697413"/>
          <a:ext cx="2792413" cy="374650"/>
        </p:xfrm>
        <a:graphic>
          <a:graphicData uri="http://schemas.openxmlformats.org/presentationml/2006/ole">
            <mc:AlternateContent xmlns:mc="http://schemas.openxmlformats.org/markup-compatibility/2006">
              <mc:Choice xmlns:v="urn:schemas-microsoft-com:vml" Requires="v">
                <p:oleObj spid="_x0000_s32947" name="Equation" r:id="rId4" imgW="1993680" imgH="266400" progId="Equation.DSMT4">
                  <p:embed/>
                </p:oleObj>
              </mc:Choice>
              <mc:Fallback>
                <p:oleObj name="Equation" r:id="rId4" imgW="1993680" imgH="266400" progId="Equation.DSMT4">
                  <p:embed/>
                  <p:pic>
                    <p:nvPicPr>
                      <p:cNvPr id="0" name="Object 7"/>
                      <p:cNvPicPr>
                        <a:picLocks noChangeAspect="1" noChangeArrowheads="1"/>
                      </p:cNvPicPr>
                      <p:nvPr/>
                    </p:nvPicPr>
                    <p:blipFill>
                      <a:blip r:embed="rId5"/>
                      <a:srcRect/>
                      <a:stretch>
                        <a:fillRect/>
                      </a:stretch>
                    </p:blipFill>
                    <p:spPr bwMode="auto">
                      <a:xfrm>
                        <a:off x="828675" y="4697413"/>
                        <a:ext cx="279241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7" name="Rectangle 9"/>
          <p:cNvSpPr>
            <a:spLocks noChangeArrowheads="1"/>
          </p:cNvSpPr>
          <p:nvPr/>
        </p:nvSpPr>
        <p:spPr bwMode="auto">
          <a:xfrm>
            <a:off x="5638800" y="1676400"/>
            <a:ext cx="2743200" cy="44196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grpSp>
        <p:nvGrpSpPr>
          <p:cNvPr id="32778" name="Group 10"/>
          <p:cNvGrpSpPr>
            <a:grpSpLocks/>
          </p:cNvGrpSpPr>
          <p:nvPr/>
        </p:nvGrpSpPr>
        <p:grpSpPr bwMode="auto">
          <a:xfrm>
            <a:off x="5811838" y="3505200"/>
            <a:ext cx="2397125" cy="2284413"/>
            <a:chOff x="3888" y="2065"/>
            <a:chExt cx="1510" cy="1439"/>
          </a:xfrm>
        </p:grpSpPr>
        <p:grpSp>
          <p:nvGrpSpPr>
            <p:cNvPr id="32787" name="Group 11"/>
            <p:cNvGrpSpPr>
              <a:grpSpLocks/>
            </p:cNvGrpSpPr>
            <p:nvPr/>
          </p:nvGrpSpPr>
          <p:grpSpPr bwMode="auto">
            <a:xfrm>
              <a:off x="3888" y="2065"/>
              <a:ext cx="1510" cy="1439"/>
              <a:chOff x="2112" y="1456"/>
              <a:chExt cx="1510" cy="1439"/>
            </a:xfrm>
          </p:grpSpPr>
          <p:sp>
            <p:nvSpPr>
              <p:cNvPr id="32789" name="Rectangle 12"/>
              <p:cNvSpPr>
                <a:spLocks noChangeArrowheads="1"/>
              </p:cNvSpPr>
              <p:nvPr/>
            </p:nvSpPr>
            <p:spPr bwMode="auto">
              <a:xfrm>
                <a:off x="2160" y="1488"/>
                <a:ext cx="1440" cy="13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90" name="Text Box 13"/>
              <p:cNvSpPr txBox="1">
                <a:spLocks noChangeArrowheads="1"/>
              </p:cNvSpPr>
              <p:nvPr/>
            </p:nvSpPr>
            <p:spPr bwMode="auto">
              <a:xfrm>
                <a:off x="2208" y="2722"/>
                <a:ext cx="19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2791" name="Text Box 14"/>
              <p:cNvSpPr txBox="1">
                <a:spLocks noChangeArrowheads="1"/>
              </p:cNvSpPr>
              <p:nvPr/>
            </p:nvSpPr>
            <p:spPr bwMode="auto">
              <a:xfrm>
                <a:off x="2759"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2792" name="Text Box 15"/>
              <p:cNvSpPr txBox="1">
                <a:spLocks noChangeArrowheads="1"/>
              </p:cNvSpPr>
              <p:nvPr/>
            </p:nvSpPr>
            <p:spPr bwMode="auto">
              <a:xfrm>
                <a:off x="3334"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2793" name="Text Box 16"/>
              <p:cNvSpPr txBox="1">
                <a:spLocks noChangeArrowheads="1"/>
              </p:cNvSpPr>
              <p:nvPr/>
            </p:nvSpPr>
            <p:spPr bwMode="auto">
              <a:xfrm rot="10800000">
                <a:off x="2112" y="2579"/>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2794" name="Text Box 17"/>
              <p:cNvSpPr txBox="1">
                <a:spLocks noChangeArrowheads="1"/>
              </p:cNvSpPr>
              <p:nvPr/>
            </p:nvSpPr>
            <p:spPr bwMode="auto">
              <a:xfrm rot="10800000">
                <a:off x="2112" y="2032"/>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2795" name="Text Box 18"/>
              <p:cNvSpPr txBox="1">
                <a:spLocks noChangeArrowheads="1"/>
              </p:cNvSpPr>
              <p:nvPr/>
            </p:nvSpPr>
            <p:spPr bwMode="auto">
              <a:xfrm rot="10800000">
                <a:off x="2112" y="1456"/>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2796" name="Rectangle 19"/>
              <p:cNvSpPr>
                <a:spLocks noChangeArrowheads="1"/>
              </p:cNvSpPr>
              <p:nvPr/>
            </p:nvSpPr>
            <p:spPr bwMode="auto">
              <a:xfrm>
                <a:off x="2304" y="1584"/>
                <a:ext cx="115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788" name="Line 20"/>
            <p:cNvSpPr>
              <a:spLocks noChangeShapeType="1"/>
            </p:cNvSpPr>
            <p:nvPr/>
          </p:nvSpPr>
          <p:spPr bwMode="auto">
            <a:xfrm flipV="1">
              <a:off x="4080" y="2192"/>
              <a:ext cx="1152" cy="1152"/>
            </a:xfrm>
            <a:prstGeom prst="line">
              <a:avLst/>
            </a:prstGeom>
            <a:noFill/>
            <a:ln w="63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779" name="Text Box 22"/>
          <p:cNvSpPr txBox="1">
            <a:spLocks noChangeArrowheads="1"/>
          </p:cNvSpPr>
          <p:nvPr/>
        </p:nvSpPr>
        <p:spPr bwMode="auto">
          <a:xfrm>
            <a:off x="6360129" y="5681663"/>
            <a:ext cx="1371979"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dirty="0">
                <a:solidFill>
                  <a:schemeClr val="tx1"/>
                </a:solidFill>
                <a:latin typeface="Times New Roman" pitchFamily="18" charset="0"/>
              </a:rPr>
              <a:t>LUT Mapping</a:t>
            </a:r>
          </a:p>
        </p:txBody>
      </p:sp>
      <p:sp>
        <p:nvSpPr>
          <p:cNvPr id="32780" name="Line 24"/>
          <p:cNvSpPr>
            <a:spLocks noChangeShapeType="1"/>
          </p:cNvSpPr>
          <p:nvPr/>
        </p:nvSpPr>
        <p:spPr bwMode="auto">
          <a:xfrm rot="1800000" flipV="1">
            <a:off x="6481763" y="3756025"/>
            <a:ext cx="1096962" cy="17478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81" name="Line 32"/>
          <p:cNvSpPr>
            <a:spLocks noChangeShapeType="1"/>
          </p:cNvSpPr>
          <p:nvPr/>
        </p:nvSpPr>
        <p:spPr bwMode="auto">
          <a:xfrm>
            <a:off x="6130925" y="4648200"/>
            <a:ext cx="1793875"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82" name="Line 33"/>
          <p:cNvSpPr>
            <a:spLocks noChangeShapeType="1"/>
          </p:cNvSpPr>
          <p:nvPr/>
        </p:nvSpPr>
        <p:spPr bwMode="auto">
          <a:xfrm flipV="1">
            <a:off x="7010400" y="3714750"/>
            <a:ext cx="0" cy="1798638"/>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2783" name="Picture 34" descr="templ histogram contrast low"/>
          <p:cNvPicPr>
            <a:picLocks noChangeAspect="1" noChangeArrowheads="1"/>
          </p:cNvPicPr>
          <p:nvPr/>
        </p:nvPicPr>
        <p:blipFill>
          <a:blip r:embed="rId6">
            <a:extLst>
              <a:ext uri="{28A0092B-C50C-407E-A947-70E740481C1C}">
                <a14:useLocalDpi xmlns:a14="http://schemas.microsoft.com/office/drawing/2010/main" val="0"/>
              </a:ext>
            </a:extLst>
          </a:blip>
          <a:srcRect r="18512"/>
          <a:stretch>
            <a:fillRect/>
          </a:stretch>
        </p:blipFill>
        <p:spPr bwMode="auto">
          <a:xfrm>
            <a:off x="5995988" y="1828800"/>
            <a:ext cx="2028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84" name="Object 1"/>
          <p:cNvGraphicFramePr>
            <a:graphicFrameLocks noChangeAspect="1"/>
          </p:cNvGraphicFramePr>
          <p:nvPr>
            <p:extLst>
              <p:ext uri="{D42A27DB-BD31-4B8C-83A1-F6EECF244321}">
                <p14:modId xmlns:p14="http://schemas.microsoft.com/office/powerpoint/2010/main" val="3172341908"/>
              </p:ext>
            </p:extLst>
          </p:nvPr>
        </p:nvGraphicFramePr>
        <p:xfrm>
          <a:off x="838200" y="5084763"/>
          <a:ext cx="2773363" cy="995362"/>
        </p:xfrm>
        <a:graphic>
          <a:graphicData uri="http://schemas.openxmlformats.org/presentationml/2006/ole">
            <mc:AlternateContent xmlns:mc="http://schemas.openxmlformats.org/markup-compatibility/2006">
              <mc:Choice xmlns:v="urn:schemas-microsoft-com:vml" Requires="v">
                <p:oleObj spid="_x0000_s32948" name="Equation" r:id="rId7" imgW="1981080" imgH="711000" progId="Equation.DSMT4">
                  <p:embed/>
                </p:oleObj>
              </mc:Choice>
              <mc:Fallback>
                <p:oleObj name="Equation" r:id="rId7" imgW="1981080" imgH="711000" progId="Equation.DSMT4">
                  <p:embed/>
                  <p:pic>
                    <p:nvPicPr>
                      <p:cNvPr id="0" name="Object 1"/>
                      <p:cNvPicPr>
                        <a:picLocks noChangeAspect="1" noChangeArrowheads="1"/>
                      </p:cNvPicPr>
                      <p:nvPr/>
                    </p:nvPicPr>
                    <p:blipFill>
                      <a:blip r:embed="rId8"/>
                      <a:srcRect/>
                      <a:stretch>
                        <a:fillRect/>
                      </a:stretch>
                    </p:blipFill>
                    <p:spPr bwMode="auto">
                      <a:xfrm>
                        <a:off x="838200" y="5084763"/>
                        <a:ext cx="2773363"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5" name="Text Box 15"/>
          <p:cNvSpPr txBox="1">
            <a:spLocks noChangeArrowheads="1"/>
          </p:cNvSpPr>
          <p:nvPr/>
        </p:nvSpPr>
        <p:spPr bwMode="auto">
          <a:xfrm>
            <a:off x="5092700" y="4049713"/>
            <a:ext cx="1612900" cy="369887"/>
          </a:xfrm>
          <a:prstGeom prst="rect">
            <a:avLst/>
          </a:prstGeom>
          <a:solidFill>
            <a:srgbClr val="FFFFCC"/>
          </a:solidFill>
          <a:ln>
            <a:noFill/>
          </a:ln>
          <a:effectLst>
            <a:outerShdw blurRad="63500" dist="101600" dir="8100000" algn="ctr" rotWithShape="0">
              <a:schemeClr val="tx1">
                <a:alpha val="50000"/>
              </a:scheme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chemeClr val="tx1"/>
                </a:solidFill>
                <a:latin typeface="Comic Sans MS" pitchFamily="66" charset="0"/>
              </a:rPr>
              <a:t>Here, s = 127</a:t>
            </a:r>
          </a:p>
        </p:txBody>
      </p:sp>
      <p:sp>
        <p:nvSpPr>
          <p:cNvPr id="32786" name="Text Box 15"/>
          <p:cNvSpPr txBox="1">
            <a:spLocks noChangeArrowheads="1"/>
          </p:cNvSpPr>
          <p:nvPr/>
        </p:nvSpPr>
        <p:spPr bwMode="auto">
          <a:xfrm>
            <a:off x="3657600" y="4772025"/>
            <a:ext cx="1416050" cy="1077218"/>
          </a:xfrm>
          <a:prstGeom prst="rect">
            <a:avLst/>
          </a:prstGeom>
          <a:solidFill>
            <a:srgbClr val="FFFFCC"/>
          </a:solidFill>
          <a:ln>
            <a:noFill/>
          </a:ln>
          <a:effectLst>
            <a:outerShdw blurRad="63500" dist="101600" dir="8100000" algn="ctr" rotWithShape="0">
              <a:schemeClr val="tx1">
                <a:alpha val="50000"/>
              </a:schemeClr>
            </a:outerShdw>
          </a:effectLst>
          <a:extLst/>
        </p:spPr>
        <p:txBody>
          <a:bodyPr>
            <a:spAutoFit/>
          </a:bodyPr>
          <a:lstStyle>
            <a:defPPr>
              <a:defRPr lang="en-US"/>
            </a:defPPr>
            <a:lvl1pPr>
              <a:defRPr sz="18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600" dirty="0"/>
              <a:t>s is the center of the contrast function.</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ChangeArrowheads="1"/>
          </p:cNvSpPr>
          <p:nvPr/>
        </p:nvSpPr>
        <p:spPr bwMode="auto">
          <a:xfrm>
            <a:off x="685800" y="4648200"/>
            <a:ext cx="4495800" cy="14478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pic>
        <p:nvPicPr>
          <p:cNvPr id="33798" name="Picture 34" descr="templ150_contrast_hi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003675" cy="2690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799" name="Rectangle 3"/>
          <p:cNvSpPr>
            <a:spLocks noGrp="1" noChangeArrowheads="1"/>
          </p:cNvSpPr>
          <p:nvPr>
            <p:ph type="title"/>
          </p:nvPr>
        </p:nvSpPr>
        <p:spPr>
          <a:xfrm>
            <a:off x="609600" y="958850"/>
            <a:ext cx="8001000" cy="641350"/>
          </a:xfrm>
        </p:spPr>
        <p:txBody>
          <a:bodyPr>
            <a:spAutoFit/>
          </a:bodyPr>
          <a:lstStyle/>
          <a:p>
            <a:r>
              <a:rPr lang="en-US" sz="3600" smtClean="0"/>
              <a:t>Point Processes:  Increase Contrast</a:t>
            </a:r>
          </a:p>
        </p:txBody>
      </p:sp>
      <p:graphicFrame>
        <p:nvGraphicFramePr>
          <p:cNvPr id="33800" name="Object 5"/>
          <p:cNvGraphicFramePr>
            <a:graphicFrameLocks noChangeAspect="1"/>
          </p:cNvGraphicFramePr>
          <p:nvPr>
            <p:extLst>
              <p:ext uri="{D42A27DB-BD31-4B8C-83A1-F6EECF244321}">
                <p14:modId xmlns:p14="http://schemas.microsoft.com/office/powerpoint/2010/main" val="1834785420"/>
              </p:ext>
            </p:extLst>
          </p:nvPr>
        </p:nvGraphicFramePr>
        <p:xfrm>
          <a:off x="1256688" y="4970520"/>
          <a:ext cx="3315312" cy="803160"/>
        </p:xfrm>
        <a:graphic>
          <a:graphicData uri="http://schemas.openxmlformats.org/presentationml/2006/ole">
            <mc:AlternateContent xmlns:mc="http://schemas.openxmlformats.org/markup-compatibility/2006">
              <mc:Choice xmlns:v="urn:schemas-microsoft-com:vml" Requires="v">
                <p:oleObj spid="_x0000_s34052" name="Equation" r:id="rId4" imgW="2882880" imgH="698400" progId="Equation.DSMT4">
                  <p:embed/>
                </p:oleObj>
              </mc:Choice>
              <mc:Fallback>
                <p:oleObj name="Equation" r:id="rId4" imgW="2882880" imgH="698400" progId="Equation.DSMT4">
                  <p:embed/>
                  <p:pic>
                    <p:nvPicPr>
                      <p:cNvPr id="0" name="Object 5"/>
                      <p:cNvPicPr>
                        <a:picLocks noChangeAspect="1" noChangeArrowheads="1"/>
                      </p:cNvPicPr>
                      <p:nvPr/>
                    </p:nvPicPr>
                    <p:blipFill>
                      <a:blip r:embed="rId5"/>
                      <a:srcRect/>
                      <a:stretch>
                        <a:fillRect/>
                      </a:stretch>
                    </p:blipFill>
                    <p:spPr bwMode="auto">
                      <a:xfrm>
                        <a:off x="1256688" y="4970520"/>
                        <a:ext cx="3315312" cy="803160"/>
                      </a:xfrm>
                      <a:prstGeom prst="rect">
                        <a:avLst/>
                      </a:prstGeom>
                      <a:noFill/>
                      <a:ln>
                        <a:noFill/>
                      </a:ln>
                      <a:effectLst/>
                      <a:extLst/>
                    </p:spPr>
                  </p:pic>
                </p:oleObj>
              </mc:Fallback>
            </mc:AlternateContent>
          </a:graphicData>
        </a:graphic>
      </p:graphicFrame>
      <p:graphicFrame>
        <p:nvGraphicFramePr>
          <p:cNvPr id="33801" name="Object 26"/>
          <p:cNvGraphicFramePr>
            <a:graphicFrameLocks noChangeAspect="1"/>
          </p:cNvGraphicFramePr>
          <p:nvPr>
            <p:extLst>
              <p:ext uri="{D42A27DB-BD31-4B8C-83A1-F6EECF244321}">
                <p14:modId xmlns:p14="http://schemas.microsoft.com/office/powerpoint/2010/main" val="2282487310"/>
              </p:ext>
            </p:extLst>
          </p:nvPr>
        </p:nvGraphicFramePr>
        <p:xfrm>
          <a:off x="1256688" y="4668255"/>
          <a:ext cx="2161494" cy="306360"/>
        </p:xfrm>
        <a:graphic>
          <a:graphicData uri="http://schemas.openxmlformats.org/presentationml/2006/ole">
            <mc:AlternateContent xmlns:mc="http://schemas.openxmlformats.org/markup-compatibility/2006">
              <mc:Choice xmlns:v="urn:schemas-microsoft-com:vml" Requires="v">
                <p:oleObj spid="_x0000_s34053" name="Equation" r:id="rId6" imgW="1879560" imgH="266400" progId="Equation.DSMT4">
                  <p:embed/>
                </p:oleObj>
              </mc:Choice>
              <mc:Fallback>
                <p:oleObj name="Equation" r:id="rId6" imgW="1879560" imgH="266400" progId="Equation.DSMT4">
                  <p:embed/>
                  <p:pic>
                    <p:nvPicPr>
                      <p:cNvPr id="0" name="Object 26"/>
                      <p:cNvPicPr>
                        <a:picLocks noChangeAspect="1" noChangeArrowheads="1"/>
                      </p:cNvPicPr>
                      <p:nvPr/>
                    </p:nvPicPr>
                    <p:blipFill>
                      <a:blip r:embed="rId7"/>
                      <a:srcRect/>
                      <a:stretch>
                        <a:fillRect/>
                      </a:stretch>
                    </p:blipFill>
                    <p:spPr bwMode="auto">
                      <a:xfrm>
                        <a:off x="1256688" y="4668255"/>
                        <a:ext cx="2161494" cy="306360"/>
                      </a:xfrm>
                      <a:prstGeom prst="rect">
                        <a:avLst/>
                      </a:prstGeom>
                      <a:noFill/>
                      <a:ln>
                        <a:noFill/>
                      </a:ln>
                      <a:effectLst/>
                      <a:extLst/>
                    </p:spPr>
                  </p:pic>
                </p:oleObj>
              </mc:Fallback>
            </mc:AlternateContent>
          </a:graphicData>
        </a:graphic>
      </p:graphicFrame>
      <p:sp>
        <p:nvSpPr>
          <p:cNvPr id="33802" name="Rectangle 7"/>
          <p:cNvSpPr>
            <a:spLocks noChangeArrowheads="1"/>
          </p:cNvSpPr>
          <p:nvPr/>
        </p:nvSpPr>
        <p:spPr bwMode="auto">
          <a:xfrm>
            <a:off x="5638800" y="1676400"/>
            <a:ext cx="2743200" cy="44196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grpSp>
        <p:nvGrpSpPr>
          <p:cNvPr id="33803" name="Group 8"/>
          <p:cNvGrpSpPr>
            <a:grpSpLocks/>
          </p:cNvGrpSpPr>
          <p:nvPr/>
        </p:nvGrpSpPr>
        <p:grpSpPr bwMode="auto">
          <a:xfrm>
            <a:off x="5811838" y="3505200"/>
            <a:ext cx="2397125" cy="2284413"/>
            <a:chOff x="3888" y="2065"/>
            <a:chExt cx="1510" cy="1439"/>
          </a:xfrm>
        </p:grpSpPr>
        <p:grpSp>
          <p:nvGrpSpPr>
            <p:cNvPr id="33817" name="Group 9"/>
            <p:cNvGrpSpPr>
              <a:grpSpLocks/>
            </p:cNvGrpSpPr>
            <p:nvPr/>
          </p:nvGrpSpPr>
          <p:grpSpPr bwMode="auto">
            <a:xfrm>
              <a:off x="3888" y="2065"/>
              <a:ext cx="1510" cy="1439"/>
              <a:chOff x="2112" y="1456"/>
              <a:chExt cx="1510" cy="1439"/>
            </a:xfrm>
          </p:grpSpPr>
          <p:sp>
            <p:nvSpPr>
              <p:cNvPr id="33819" name="Rectangle 10"/>
              <p:cNvSpPr>
                <a:spLocks noChangeArrowheads="1"/>
              </p:cNvSpPr>
              <p:nvPr/>
            </p:nvSpPr>
            <p:spPr bwMode="auto">
              <a:xfrm>
                <a:off x="2160" y="1488"/>
                <a:ext cx="1440" cy="13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0" name="Text Box 11"/>
              <p:cNvSpPr txBox="1">
                <a:spLocks noChangeArrowheads="1"/>
              </p:cNvSpPr>
              <p:nvPr/>
            </p:nvSpPr>
            <p:spPr bwMode="auto">
              <a:xfrm>
                <a:off x="2208" y="2722"/>
                <a:ext cx="19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3821" name="Text Box 12"/>
              <p:cNvSpPr txBox="1">
                <a:spLocks noChangeArrowheads="1"/>
              </p:cNvSpPr>
              <p:nvPr/>
            </p:nvSpPr>
            <p:spPr bwMode="auto">
              <a:xfrm>
                <a:off x="2759"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3822" name="Text Box 13"/>
              <p:cNvSpPr txBox="1">
                <a:spLocks noChangeArrowheads="1"/>
              </p:cNvSpPr>
              <p:nvPr/>
            </p:nvSpPr>
            <p:spPr bwMode="auto">
              <a:xfrm>
                <a:off x="3334"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3823" name="Text Box 14"/>
              <p:cNvSpPr txBox="1">
                <a:spLocks noChangeArrowheads="1"/>
              </p:cNvSpPr>
              <p:nvPr/>
            </p:nvSpPr>
            <p:spPr bwMode="auto">
              <a:xfrm rot="10800000">
                <a:off x="2112" y="2579"/>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3824" name="Text Box 15"/>
              <p:cNvSpPr txBox="1">
                <a:spLocks noChangeArrowheads="1"/>
              </p:cNvSpPr>
              <p:nvPr/>
            </p:nvSpPr>
            <p:spPr bwMode="auto">
              <a:xfrm rot="10800000">
                <a:off x="2112" y="2032"/>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3825" name="Text Box 16"/>
              <p:cNvSpPr txBox="1">
                <a:spLocks noChangeArrowheads="1"/>
              </p:cNvSpPr>
              <p:nvPr/>
            </p:nvSpPr>
            <p:spPr bwMode="auto">
              <a:xfrm rot="10800000">
                <a:off x="2112" y="1456"/>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3826" name="Rectangle 17"/>
              <p:cNvSpPr>
                <a:spLocks noChangeArrowheads="1"/>
              </p:cNvSpPr>
              <p:nvPr/>
            </p:nvSpPr>
            <p:spPr bwMode="auto">
              <a:xfrm>
                <a:off x="2304" y="1584"/>
                <a:ext cx="115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818" name="Line 18"/>
            <p:cNvSpPr>
              <a:spLocks noChangeShapeType="1"/>
            </p:cNvSpPr>
            <p:nvPr/>
          </p:nvSpPr>
          <p:spPr bwMode="auto">
            <a:xfrm flipV="1">
              <a:off x="4080" y="2192"/>
              <a:ext cx="1152" cy="1152"/>
            </a:xfrm>
            <a:prstGeom prst="line">
              <a:avLst/>
            </a:prstGeom>
            <a:noFill/>
            <a:ln w="63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804" name="Line 19"/>
          <p:cNvSpPr>
            <a:spLocks noChangeShapeType="1"/>
          </p:cNvSpPr>
          <p:nvPr/>
        </p:nvSpPr>
        <p:spPr bwMode="auto">
          <a:xfrm>
            <a:off x="6119813" y="5534025"/>
            <a:ext cx="4460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5" name="Text Box 20"/>
          <p:cNvSpPr txBox="1">
            <a:spLocks noChangeArrowheads="1"/>
          </p:cNvSpPr>
          <p:nvPr/>
        </p:nvSpPr>
        <p:spPr bwMode="auto">
          <a:xfrm>
            <a:off x="6360129" y="5681663"/>
            <a:ext cx="1371979"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dirty="0">
                <a:solidFill>
                  <a:schemeClr val="tx1"/>
                </a:solidFill>
                <a:latin typeface="Times New Roman" pitchFamily="18" charset="0"/>
              </a:rPr>
              <a:t>LUT Mapping</a:t>
            </a:r>
          </a:p>
        </p:txBody>
      </p:sp>
      <p:pic>
        <p:nvPicPr>
          <p:cNvPr id="33806" name="Picture 24" descr="templ histogram contrast high"/>
          <p:cNvPicPr>
            <a:picLocks noChangeAspect="1" noChangeArrowheads="1"/>
          </p:cNvPicPr>
          <p:nvPr/>
        </p:nvPicPr>
        <p:blipFill>
          <a:blip r:embed="rId8">
            <a:extLst>
              <a:ext uri="{28A0092B-C50C-407E-A947-70E740481C1C}">
                <a14:useLocalDpi xmlns:a14="http://schemas.microsoft.com/office/drawing/2010/main" val="0"/>
              </a:ext>
            </a:extLst>
          </a:blip>
          <a:srcRect r="18512"/>
          <a:stretch>
            <a:fillRect/>
          </a:stretch>
        </p:blipFill>
        <p:spPr bwMode="auto">
          <a:xfrm>
            <a:off x="5995988" y="1828800"/>
            <a:ext cx="2028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7" name="Line 27"/>
          <p:cNvSpPr>
            <a:spLocks noChangeShapeType="1"/>
          </p:cNvSpPr>
          <p:nvPr/>
        </p:nvSpPr>
        <p:spPr bwMode="auto">
          <a:xfrm>
            <a:off x="6130925" y="4648200"/>
            <a:ext cx="1793875"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8" name="Line 28"/>
          <p:cNvSpPr>
            <a:spLocks noChangeShapeType="1"/>
          </p:cNvSpPr>
          <p:nvPr/>
        </p:nvSpPr>
        <p:spPr bwMode="auto">
          <a:xfrm flipV="1">
            <a:off x="7010400" y="3714750"/>
            <a:ext cx="0" cy="1798638"/>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9" name="Line 29"/>
          <p:cNvSpPr>
            <a:spLocks noChangeShapeType="1"/>
          </p:cNvSpPr>
          <p:nvPr/>
        </p:nvSpPr>
        <p:spPr bwMode="auto">
          <a:xfrm>
            <a:off x="7488238" y="3708400"/>
            <a:ext cx="454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0" name="Line 22"/>
          <p:cNvSpPr>
            <a:spLocks noChangeShapeType="1"/>
          </p:cNvSpPr>
          <p:nvPr/>
        </p:nvSpPr>
        <p:spPr bwMode="auto">
          <a:xfrm flipV="1">
            <a:off x="6562725" y="3706813"/>
            <a:ext cx="920750" cy="18319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3811" name="Object 33"/>
          <p:cNvGraphicFramePr>
            <a:graphicFrameLocks noChangeAspect="1"/>
          </p:cNvGraphicFramePr>
          <p:nvPr>
            <p:extLst>
              <p:ext uri="{D42A27DB-BD31-4B8C-83A1-F6EECF244321}">
                <p14:modId xmlns:p14="http://schemas.microsoft.com/office/powerpoint/2010/main" val="1984248154"/>
              </p:ext>
            </p:extLst>
          </p:nvPr>
        </p:nvGraphicFramePr>
        <p:xfrm>
          <a:off x="1256688" y="5782521"/>
          <a:ext cx="2555622" cy="277380"/>
        </p:xfrm>
        <a:graphic>
          <a:graphicData uri="http://schemas.openxmlformats.org/presentationml/2006/ole">
            <mc:AlternateContent xmlns:mc="http://schemas.openxmlformats.org/markup-compatibility/2006">
              <mc:Choice xmlns:v="urn:schemas-microsoft-com:vml" Requires="v">
                <p:oleObj spid="_x0000_s34054" name="Equation" r:id="rId9" imgW="2222280" imgH="241200" progId="Equation.DSMT4">
                  <p:embed/>
                </p:oleObj>
              </mc:Choice>
              <mc:Fallback>
                <p:oleObj name="Equation" r:id="rId9" imgW="2222280" imgH="241200" progId="Equation.DSMT4">
                  <p:embed/>
                  <p:pic>
                    <p:nvPicPr>
                      <p:cNvPr id="0" name="Object 33"/>
                      <p:cNvPicPr>
                        <a:picLocks noChangeAspect="1" noChangeArrowheads="1"/>
                      </p:cNvPicPr>
                      <p:nvPr/>
                    </p:nvPicPr>
                    <p:blipFill>
                      <a:blip r:embed="rId10"/>
                      <a:srcRect/>
                      <a:stretch>
                        <a:fillRect/>
                      </a:stretch>
                    </p:blipFill>
                    <p:spPr bwMode="auto">
                      <a:xfrm>
                        <a:off x="1256688" y="5782521"/>
                        <a:ext cx="2555622" cy="277380"/>
                      </a:xfrm>
                      <a:prstGeom prst="rect">
                        <a:avLst/>
                      </a:prstGeom>
                      <a:noFill/>
                      <a:ln>
                        <a:noFill/>
                      </a:ln>
                      <a:effectLst/>
                      <a:extLst/>
                    </p:spPr>
                  </p:pic>
                </p:oleObj>
              </mc:Fallback>
            </mc:AlternateContent>
          </a:graphicData>
        </a:graphic>
      </p:graphicFrame>
      <p:cxnSp>
        <p:nvCxnSpPr>
          <p:cNvPr id="32" name="Straight Arrow Connector 31"/>
          <p:cNvCxnSpPr/>
          <p:nvPr/>
        </p:nvCxnSpPr>
        <p:spPr bwMode="auto">
          <a:xfrm>
            <a:off x="6527800" y="3995738"/>
            <a:ext cx="0" cy="1517650"/>
          </a:xfrm>
          <a:prstGeom prst="straightConnector1">
            <a:avLst/>
          </a:prstGeom>
          <a:noFill/>
          <a:ln w="12700"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6073775" y="3657600"/>
            <a:ext cx="1012825" cy="338138"/>
          </a:xfrm>
          <a:prstGeom prst="rect">
            <a:avLst/>
          </a:prstGeom>
          <a:noFill/>
          <a:ln>
            <a:noFill/>
          </a:ln>
        </p:spPr>
        <p:txBody>
          <a:bodyPr wrap="none">
            <a:spAutoFit/>
          </a:bodyPr>
          <a:lstStyle/>
          <a:p>
            <a:pPr>
              <a:defRPr/>
            </a:pPr>
            <a:r>
              <a:rPr lang="en-US" sz="1600" dirty="0">
                <a:solidFill>
                  <a:schemeClr val="accent5">
                    <a:lumMod val="75000"/>
                  </a:schemeClr>
                </a:solidFill>
                <a:latin typeface="+mj-lt"/>
              </a:rPr>
              <a:t>zero point</a:t>
            </a:r>
          </a:p>
        </p:txBody>
      </p:sp>
      <p:cxnSp>
        <p:nvCxnSpPr>
          <p:cNvPr id="38" name="Straight Arrow Connector 37"/>
          <p:cNvCxnSpPr/>
          <p:nvPr/>
        </p:nvCxnSpPr>
        <p:spPr bwMode="auto">
          <a:xfrm flipV="1">
            <a:off x="7496175" y="3802063"/>
            <a:ext cx="0" cy="1379537"/>
          </a:xfrm>
          <a:prstGeom prst="straightConnector1">
            <a:avLst/>
          </a:prstGeom>
          <a:noFill/>
          <a:ln w="12700"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p:cNvSpPr txBox="1"/>
          <p:nvPr/>
        </p:nvSpPr>
        <p:spPr>
          <a:xfrm>
            <a:off x="7086600" y="5181600"/>
            <a:ext cx="939800" cy="338138"/>
          </a:xfrm>
          <a:prstGeom prst="rect">
            <a:avLst/>
          </a:prstGeom>
          <a:noFill/>
          <a:ln>
            <a:noFill/>
          </a:ln>
        </p:spPr>
        <p:txBody>
          <a:bodyPr wrap="none">
            <a:spAutoFit/>
          </a:bodyPr>
          <a:lstStyle/>
          <a:p>
            <a:pPr>
              <a:defRPr/>
            </a:pPr>
            <a:r>
              <a:rPr lang="en-US" sz="1600" dirty="0">
                <a:solidFill>
                  <a:schemeClr val="accent5">
                    <a:lumMod val="75000"/>
                  </a:schemeClr>
                </a:solidFill>
                <a:latin typeface="+mj-lt"/>
              </a:rPr>
              <a:t>sat. point</a:t>
            </a:r>
          </a:p>
        </p:txBody>
      </p:sp>
      <p:sp>
        <p:nvSpPr>
          <p:cNvPr id="33816" name="Text Box 15"/>
          <p:cNvSpPr txBox="1">
            <a:spLocks noChangeArrowheads="1"/>
          </p:cNvSpPr>
          <p:nvPr/>
        </p:nvSpPr>
        <p:spPr bwMode="auto">
          <a:xfrm>
            <a:off x="5092700" y="4049713"/>
            <a:ext cx="1612900" cy="369887"/>
          </a:xfrm>
          <a:prstGeom prst="rect">
            <a:avLst/>
          </a:prstGeom>
          <a:solidFill>
            <a:srgbClr val="FFFFCC"/>
          </a:solidFill>
          <a:ln>
            <a:noFill/>
          </a:ln>
          <a:effectLst>
            <a:outerShdw blurRad="63500" dist="101600" dir="8100000" algn="ctr" rotWithShape="0">
              <a:schemeClr val="tx1">
                <a:alpha val="50000"/>
              </a:schemeClr>
            </a:outerShdw>
          </a:effectLst>
          <a:extLst/>
        </p:spPr>
        <p:txBody>
          <a:bodyPr>
            <a:spAutoFit/>
          </a:bodyPr>
          <a:lstStyle>
            <a:defPPr>
              <a:defRPr lang="en-US"/>
            </a:defPPr>
            <a:lvl1pPr>
              <a:defRPr sz="18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Here, s = 127</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ChangeArrowheads="1"/>
          </p:cNvSpPr>
          <p:nvPr/>
        </p:nvSpPr>
        <p:spPr bwMode="auto">
          <a:xfrm>
            <a:off x="685800" y="4648200"/>
            <a:ext cx="4495800" cy="14478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pic>
        <p:nvPicPr>
          <p:cNvPr id="34822" name="Picture 32" descr="templ150_contrast_stre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003675" cy="2690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4823" name="Rectangle 3"/>
          <p:cNvSpPr>
            <a:spLocks noGrp="1" noChangeArrowheads="1"/>
          </p:cNvSpPr>
          <p:nvPr>
            <p:ph type="title"/>
          </p:nvPr>
        </p:nvSpPr>
        <p:spPr>
          <a:xfrm>
            <a:off x="609600" y="958850"/>
            <a:ext cx="8001000" cy="641350"/>
          </a:xfrm>
        </p:spPr>
        <p:txBody>
          <a:bodyPr>
            <a:spAutoFit/>
          </a:bodyPr>
          <a:lstStyle/>
          <a:p>
            <a:r>
              <a:rPr lang="en-US" sz="3600" smtClean="0"/>
              <a:t>Point Processes:  Contrast Stretch</a:t>
            </a:r>
          </a:p>
        </p:txBody>
      </p:sp>
      <p:graphicFrame>
        <p:nvGraphicFramePr>
          <p:cNvPr id="34824" name="Object 6"/>
          <p:cNvGraphicFramePr>
            <a:graphicFrameLocks noChangeAspect="1"/>
          </p:cNvGraphicFramePr>
          <p:nvPr>
            <p:extLst>
              <p:ext uri="{D42A27DB-BD31-4B8C-83A1-F6EECF244321}">
                <p14:modId xmlns:p14="http://schemas.microsoft.com/office/powerpoint/2010/main" val="1687719091"/>
              </p:ext>
            </p:extLst>
          </p:nvPr>
        </p:nvGraphicFramePr>
        <p:xfrm>
          <a:off x="1239612" y="4707630"/>
          <a:ext cx="3388176" cy="1328940"/>
        </p:xfrm>
        <a:graphic>
          <a:graphicData uri="http://schemas.openxmlformats.org/presentationml/2006/ole">
            <mc:AlternateContent xmlns:mc="http://schemas.openxmlformats.org/markup-compatibility/2006">
              <mc:Choice xmlns:v="urn:schemas-microsoft-com:vml" Requires="v">
                <p:oleObj spid="_x0000_s34928" name="Equation" r:id="rId4" imgW="2946240" imgH="1155600" progId="Equation.DSMT4">
                  <p:embed/>
                </p:oleObj>
              </mc:Choice>
              <mc:Fallback>
                <p:oleObj name="Equation" r:id="rId4" imgW="2946240" imgH="1155600" progId="Equation.DSMT4">
                  <p:embed/>
                  <p:pic>
                    <p:nvPicPr>
                      <p:cNvPr id="0" name="Object 6"/>
                      <p:cNvPicPr>
                        <a:picLocks noChangeAspect="1" noChangeArrowheads="1"/>
                      </p:cNvPicPr>
                      <p:nvPr/>
                    </p:nvPicPr>
                    <p:blipFill>
                      <a:blip r:embed="rId5"/>
                      <a:srcRect/>
                      <a:stretch>
                        <a:fillRect/>
                      </a:stretch>
                    </p:blipFill>
                    <p:spPr bwMode="auto">
                      <a:xfrm>
                        <a:off x="1239612" y="4707630"/>
                        <a:ext cx="3388176" cy="1328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5" name="Rectangle 7"/>
          <p:cNvSpPr>
            <a:spLocks noChangeArrowheads="1"/>
          </p:cNvSpPr>
          <p:nvPr/>
        </p:nvSpPr>
        <p:spPr bwMode="auto">
          <a:xfrm>
            <a:off x="5638800" y="1676400"/>
            <a:ext cx="2743200" cy="44196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grpSp>
        <p:nvGrpSpPr>
          <p:cNvPr id="34826" name="Group 8"/>
          <p:cNvGrpSpPr>
            <a:grpSpLocks/>
          </p:cNvGrpSpPr>
          <p:nvPr/>
        </p:nvGrpSpPr>
        <p:grpSpPr bwMode="auto">
          <a:xfrm>
            <a:off x="5811838" y="3505200"/>
            <a:ext cx="2397125" cy="2284413"/>
            <a:chOff x="3888" y="2065"/>
            <a:chExt cx="1510" cy="1439"/>
          </a:xfrm>
        </p:grpSpPr>
        <p:grpSp>
          <p:nvGrpSpPr>
            <p:cNvPr id="34842" name="Group 9"/>
            <p:cNvGrpSpPr>
              <a:grpSpLocks/>
            </p:cNvGrpSpPr>
            <p:nvPr/>
          </p:nvGrpSpPr>
          <p:grpSpPr bwMode="auto">
            <a:xfrm>
              <a:off x="3888" y="2065"/>
              <a:ext cx="1510" cy="1439"/>
              <a:chOff x="2112" y="1456"/>
              <a:chExt cx="1510" cy="1439"/>
            </a:xfrm>
          </p:grpSpPr>
          <p:sp>
            <p:nvSpPr>
              <p:cNvPr id="34844" name="Rectangle 10"/>
              <p:cNvSpPr>
                <a:spLocks noChangeArrowheads="1"/>
              </p:cNvSpPr>
              <p:nvPr/>
            </p:nvSpPr>
            <p:spPr bwMode="auto">
              <a:xfrm>
                <a:off x="2160" y="1488"/>
                <a:ext cx="1440" cy="13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5" name="Text Box 11"/>
              <p:cNvSpPr txBox="1">
                <a:spLocks noChangeArrowheads="1"/>
              </p:cNvSpPr>
              <p:nvPr/>
            </p:nvSpPr>
            <p:spPr bwMode="auto">
              <a:xfrm>
                <a:off x="2208" y="2722"/>
                <a:ext cx="19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4846" name="Text Box 12"/>
              <p:cNvSpPr txBox="1">
                <a:spLocks noChangeArrowheads="1"/>
              </p:cNvSpPr>
              <p:nvPr/>
            </p:nvSpPr>
            <p:spPr bwMode="auto">
              <a:xfrm>
                <a:off x="2759"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4847" name="Text Box 13"/>
              <p:cNvSpPr txBox="1">
                <a:spLocks noChangeArrowheads="1"/>
              </p:cNvSpPr>
              <p:nvPr/>
            </p:nvSpPr>
            <p:spPr bwMode="auto">
              <a:xfrm>
                <a:off x="3334"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4848" name="Text Box 14"/>
              <p:cNvSpPr txBox="1">
                <a:spLocks noChangeArrowheads="1"/>
              </p:cNvSpPr>
              <p:nvPr/>
            </p:nvSpPr>
            <p:spPr bwMode="auto">
              <a:xfrm rot="10800000">
                <a:off x="2112" y="2579"/>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4849" name="Text Box 15"/>
              <p:cNvSpPr txBox="1">
                <a:spLocks noChangeArrowheads="1"/>
              </p:cNvSpPr>
              <p:nvPr/>
            </p:nvSpPr>
            <p:spPr bwMode="auto">
              <a:xfrm rot="10800000">
                <a:off x="2112" y="2032"/>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4850" name="Text Box 16"/>
              <p:cNvSpPr txBox="1">
                <a:spLocks noChangeArrowheads="1"/>
              </p:cNvSpPr>
              <p:nvPr/>
            </p:nvSpPr>
            <p:spPr bwMode="auto">
              <a:xfrm rot="10800000">
                <a:off x="2112" y="1456"/>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4851" name="Rectangle 17"/>
              <p:cNvSpPr>
                <a:spLocks noChangeArrowheads="1"/>
              </p:cNvSpPr>
              <p:nvPr/>
            </p:nvSpPr>
            <p:spPr bwMode="auto">
              <a:xfrm>
                <a:off x="2304" y="1584"/>
                <a:ext cx="115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843" name="Line 18"/>
            <p:cNvSpPr>
              <a:spLocks noChangeShapeType="1"/>
            </p:cNvSpPr>
            <p:nvPr/>
          </p:nvSpPr>
          <p:spPr bwMode="auto">
            <a:xfrm flipV="1">
              <a:off x="4080" y="2192"/>
              <a:ext cx="1152" cy="1152"/>
            </a:xfrm>
            <a:prstGeom prst="line">
              <a:avLst/>
            </a:prstGeom>
            <a:noFill/>
            <a:ln w="63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827" name="Text Box 19"/>
          <p:cNvSpPr txBox="1">
            <a:spLocks noChangeArrowheads="1"/>
          </p:cNvSpPr>
          <p:nvPr/>
        </p:nvSpPr>
        <p:spPr bwMode="auto">
          <a:xfrm>
            <a:off x="6360129" y="5757446"/>
            <a:ext cx="1371979"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dirty="0" smtClean="0">
                <a:solidFill>
                  <a:schemeClr val="tx1"/>
                </a:solidFill>
                <a:latin typeface="Times New Roman" pitchFamily="18" charset="0"/>
              </a:rPr>
              <a:t>LUT </a:t>
            </a:r>
            <a:r>
              <a:rPr lang="en-US" sz="1600" dirty="0">
                <a:solidFill>
                  <a:schemeClr val="tx1"/>
                </a:solidFill>
                <a:latin typeface="Times New Roman" pitchFamily="18" charset="0"/>
              </a:rPr>
              <a:t>Mapping</a:t>
            </a:r>
          </a:p>
        </p:txBody>
      </p:sp>
      <p:sp>
        <p:nvSpPr>
          <p:cNvPr id="34828" name="Line 20"/>
          <p:cNvSpPr>
            <a:spLocks noChangeShapeType="1"/>
          </p:cNvSpPr>
          <p:nvPr/>
        </p:nvSpPr>
        <p:spPr bwMode="auto">
          <a:xfrm rot="1800000" flipH="1" flipV="1">
            <a:off x="7129463" y="3571875"/>
            <a:ext cx="26987" cy="2100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4829" name="Picture 28" descr="templ histogram contrast stretch"/>
          <p:cNvPicPr>
            <a:picLocks noChangeAspect="1" noChangeArrowheads="1"/>
          </p:cNvPicPr>
          <p:nvPr/>
        </p:nvPicPr>
        <p:blipFill>
          <a:blip r:embed="rId6">
            <a:extLst>
              <a:ext uri="{28A0092B-C50C-407E-A947-70E740481C1C}">
                <a14:useLocalDpi xmlns:a14="http://schemas.microsoft.com/office/drawing/2010/main" val="0"/>
              </a:ext>
            </a:extLst>
          </a:blip>
          <a:srcRect r="18512"/>
          <a:stretch>
            <a:fillRect/>
          </a:stretch>
        </p:blipFill>
        <p:spPr bwMode="auto">
          <a:xfrm>
            <a:off x="5999163" y="1828800"/>
            <a:ext cx="202247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0" name="Line 29"/>
          <p:cNvSpPr>
            <a:spLocks noChangeShapeType="1"/>
          </p:cNvSpPr>
          <p:nvPr/>
        </p:nvSpPr>
        <p:spPr bwMode="auto">
          <a:xfrm>
            <a:off x="6115050" y="4638675"/>
            <a:ext cx="1825625"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1" name="Text Box 24"/>
          <p:cNvSpPr txBox="1">
            <a:spLocks noChangeArrowheads="1"/>
          </p:cNvSpPr>
          <p:nvPr/>
        </p:nvSpPr>
        <p:spPr bwMode="auto">
          <a:xfrm>
            <a:off x="6324600" y="5486400"/>
            <a:ext cx="388938"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a:solidFill>
                  <a:schemeClr val="tx1"/>
                </a:solidFill>
                <a:latin typeface="Times New Roman" pitchFamily="18" charset="0"/>
              </a:rPr>
              <a:t>m</a:t>
            </a:r>
            <a:r>
              <a:rPr lang="en-US" sz="1600" baseline="-25000">
                <a:solidFill>
                  <a:schemeClr val="tx1"/>
                </a:solidFill>
                <a:latin typeface="Times New Roman" pitchFamily="18" charset="0"/>
              </a:rPr>
              <a:t>I</a:t>
            </a:r>
            <a:endParaRPr lang="en-US" sz="1600">
              <a:solidFill>
                <a:schemeClr val="tx1"/>
              </a:solidFill>
              <a:latin typeface="Times New Roman" pitchFamily="18" charset="0"/>
            </a:endParaRPr>
          </a:p>
        </p:txBody>
      </p:sp>
      <p:sp>
        <p:nvSpPr>
          <p:cNvPr id="34832" name="Text Box 25"/>
          <p:cNvSpPr txBox="1">
            <a:spLocks noChangeArrowheads="1"/>
          </p:cNvSpPr>
          <p:nvPr/>
        </p:nvSpPr>
        <p:spPr bwMode="auto">
          <a:xfrm>
            <a:off x="7467600" y="5486400"/>
            <a:ext cx="411163"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a:solidFill>
                  <a:schemeClr val="tx1"/>
                </a:solidFill>
                <a:latin typeface="Times New Roman" pitchFamily="18" charset="0"/>
              </a:rPr>
              <a:t>M</a:t>
            </a:r>
            <a:r>
              <a:rPr lang="en-US" sz="1600" baseline="-25000">
                <a:solidFill>
                  <a:schemeClr val="tx1"/>
                </a:solidFill>
                <a:latin typeface="Times New Roman" pitchFamily="18" charset="0"/>
              </a:rPr>
              <a:t>I</a:t>
            </a:r>
            <a:endParaRPr lang="en-US" sz="1600">
              <a:solidFill>
                <a:schemeClr val="tx1"/>
              </a:solidFill>
              <a:latin typeface="Times New Roman" pitchFamily="18" charset="0"/>
            </a:endParaRPr>
          </a:p>
        </p:txBody>
      </p:sp>
      <p:sp>
        <p:nvSpPr>
          <p:cNvPr id="34833" name="Text Box 30"/>
          <p:cNvSpPr txBox="1">
            <a:spLocks noChangeArrowheads="1"/>
          </p:cNvSpPr>
          <p:nvPr/>
        </p:nvSpPr>
        <p:spPr bwMode="auto">
          <a:xfrm>
            <a:off x="5695950" y="5346700"/>
            <a:ext cx="228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a:solidFill>
                  <a:schemeClr val="tx1"/>
                </a:solidFill>
                <a:latin typeface="Times New Roman" pitchFamily="18" charset="0"/>
              </a:rPr>
              <a:t>m</a:t>
            </a:r>
            <a:r>
              <a:rPr lang="en-US" sz="1600" baseline="-25000">
                <a:solidFill>
                  <a:schemeClr val="tx1"/>
                </a:solidFill>
                <a:latin typeface="Times New Roman" pitchFamily="18" charset="0"/>
              </a:rPr>
              <a:t>J</a:t>
            </a:r>
            <a:endParaRPr lang="en-US" sz="1600">
              <a:solidFill>
                <a:schemeClr val="tx1"/>
              </a:solidFill>
              <a:latin typeface="Times New Roman" pitchFamily="18" charset="0"/>
            </a:endParaRPr>
          </a:p>
        </p:txBody>
      </p:sp>
      <p:sp>
        <p:nvSpPr>
          <p:cNvPr id="34834" name="Text Box 31"/>
          <p:cNvSpPr txBox="1">
            <a:spLocks noChangeArrowheads="1"/>
          </p:cNvSpPr>
          <p:nvPr/>
        </p:nvSpPr>
        <p:spPr bwMode="auto">
          <a:xfrm>
            <a:off x="5575300" y="3530600"/>
            <a:ext cx="4191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a:solidFill>
                  <a:schemeClr val="tx1"/>
                </a:solidFill>
                <a:latin typeface="Times New Roman" pitchFamily="18" charset="0"/>
              </a:rPr>
              <a:t>M</a:t>
            </a:r>
            <a:r>
              <a:rPr lang="en-US" sz="1600" baseline="-25000">
                <a:solidFill>
                  <a:schemeClr val="tx1"/>
                </a:solidFill>
                <a:latin typeface="Times New Roman" pitchFamily="18" charset="0"/>
              </a:rPr>
              <a:t>J</a:t>
            </a:r>
            <a:endParaRPr lang="en-US" sz="1600">
              <a:solidFill>
                <a:schemeClr val="tx1"/>
              </a:solidFill>
              <a:latin typeface="Times New Roman" pitchFamily="18" charset="0"/>
            </a:endParaRPr>
          </a:p>
        </p:txBody>
      </p:sp>
      <p:sp>
        <p:nvSpPr>
          <p:cNvPr id="34835" name="Line 22"/>
          <p:cNvSpPr>
            <a:spLocks noChangeShapeType="1"/>
          </p:cNvSpPr>
          <p:nvPr/>
        </p:nvSpPr>
        <p:spPr bwMode="auto">
          <a:xfrm flipV="1">
            <a:off x="7045325" y="3711575"/>
            <a:ext cx="0" cy="1825625"/>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3" name="Straight Arrow Connector 32"/>
          <p:cNvCxnSpPr/>
          <p:nvPr/>
        </p:nvCxnSpPr>
        <p:spPr bwMode="auto">
          <a:xfrm>
            <a:off x="6629400" y="3962400"/>
            <a:ext cx="0" cy="1517650"/>
          </a:xfrm>
          <a:prstGeom prst="straightConnector1">
            <a:avLst/>
          </a:prstGeom>
          <a:noFill/>
          <a:ln w="12700"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p:cNvSpPr txBox="1"/>
          <p:nvPr/>
        </p:nvSpPr>
        <p:spPr>
          <a:xfrm>
            <a:off x="6096000" y="3624263"/>
            <a:ext cx="1012825" cy="338137"/>
          </a:xfrm>
          <a:prstGeom prst="rect">
            <a:avLst/>
          </a:prstGeom>
          <a:noFill/>
          <a:ln>
            <a:noFill/>
          </a:ln>
        </p:spPr>
        <p:txBody>
          <a:bodyPr wrap="none">
            <a:spAutoFit/>
          </a:bodyPr>
          <a:lstStyle/>
          <a:p>
            <a:pPr>
              <a:defRPr/>
            </a:pPr>
            <a:r>
              <a:rPr lang="en-US" sz="1600" dirty="0">
                <a:solidFill>
                  <a:schemeClr val="accent5">
                    <a:lumMod val="75000"/>
                  </a:schemeClr>
                </a:solidFill>
                <a:latin typeface="+mj-lt"/>
              </a:rPr>
              <a:t>zero point</a:t>
            </a:r>
          </a:p>
        </p:txBody>
      </p:sp>
      <p:sp>
        <p:nvSpPr>
          <p:cNvPr id="36" name="TextBox 35"/>
          <p:cNvSpPr txBox="1"/>
          <p:nvPr/>
        </p:nvSpPr>
        <p:spPr>
          <a:xfrm>
            <a:off x="7158038" y="5254625"/>
            <a:ext cx="842962" cy="307975"/>
          </a:xfrm>
          <a:prstGeom prst="rect">
            <a:avLst/>
          </a:prstGeom>
          <a:noFill/>
          <a:ln>
            <a:noFill/>
          </a:ln>
        </p:spPr>
        <p:txBody>
          <a:bodyPr wrap="none">
            <a:spAutoFit/>
          </a:bodyPr>
          <a:lstStyle/>
          <a:p>
            <a:pPr>
              <a:defRPr/>
            </a:pPr>
            <a:r>
              <a:rPr lang="en-US" sz="1400" dirty="0">
                <a:solidFill>
                  <a:schemeClr val="accent5">
                    <a:lumMod val="75000"/>
                  </a:schemeClr>
                </a:solidFill>
                <a:latin typeface="+mj-lt"/>
              </a:rPr>
              <a:t>sat. point</a:t>
            </a:r>
          </a:p>
        </p:txBody>
      </p:sp>
      <p:cxnSp>
        <p:nvCxnSpPr>
          <p:cNvPr id="37" name="Straight Arrow Connector 36"/>
          <p:cNvCxnSpPr/>
          <p:nvPr/>
        </p:nvCxnSpPr>
        <p:spPr bwMode="auto">
          <a:xfrm flipV="1">
            <a:off x="7672388" y="3738563"/>
            <a:ext cx="0" cy="1516062"/>
          </a:xfrm>
          <a:prstGeom prst="straightConnector1">
            <a:avLst/>
          </a:prstGeom>
          <a:noFill/>
          <a:ln w="12700"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40" name="AutoShape 11"/>
          <p:cNvSpPr>
            <a:spLocks noChangeArrowheads="1"/>
          </p:cNvSpPr>
          <p:nvPr/>
        </p:nvSpPr>
        <p:spPr bwMode="auto">
          <a:xfrm rot="12314228">
            <a:off x="7158038" y="4686300"/>
            <a:ext cx="671512" cy="214313"/>
          </a:xfrm>
          <a:prstGeom prst="rightArrow">
            <a:avLst>
              <a:gd name="adj1" fmla="val 50000"/>
              <a:gd name="adj2" fmla="val 83439"/>
            </a:avLst>
          </a:prstGeom>
          <a:solidFill>
            <a:srgbClr val="FFFFCC"/>
          </a:solidFill>
          <a:ln>
            <a:noFill/>
          </a:ln>
          <a:effectLst>
            <a:outerShdw blurRad="38100" dist="38100" dir="8100000" algn="tr" rotWithShape="0">
              <a:srgbClr val="000000">
                <a:alpha val="39999"/>
              </a:srgbClr>
            </a:outerShdw>
          </a:effectLst>
          <a:extLst/>
        </p:spPr>
        <p:txBody>
          <a:bodyPr anchor="ctr">
            <a:spAutoFit/>
          </a:bodyPr>
          <a:lstStyle/>
          <a:p>
            <a:endParaRPr lang="en-US"/>
          </a:p>
        </p:txBody>
      </p:sp>
      <p:sp>
        <p:nvSpPr>
          <p:cNvPr id="38" name="TextBox 37"/>
          <p:cNvSpPr txBox="1"/>
          <p:nvPr/>
        </p:nvSpPr>
        <p:spPr>
          <a:xfrm>
            <a:off x="7473950" y="4829175"/>
            <a:ext cx="1073150" cy="261938"/>
          </a:xfrm>
          <a:prstGeom prst="rect">
            <a:avLst/>
          </a:prstGeom>
          <a:solidFill>
            <a:srgbClr val="FFFFCC"/>
          </a:solidFill>
          <a:ln>
            <a:noFill/>
          </a:ln>
          <a:effectLst>
            <a:outerShdw blurRad="38100" dist="38100" dir="8100000" algn="tr" rotWithShape="0">
              <a:prstClr val="black">
                <a:alpha val="40000"/>
              </a:prstClr>
            </a:outerShdw>
          </a:effectLst>
        </p:spPr>
        <p:txBody>
          <a:bodyPr wrap="none" tIns="0" anchor="ctr" anchorCtr="1">
            <a:spAutoFit/>
          </a:bodyPr>
          <a:lstStyle/>
          <a:p>
            <a:pPr>
              <a:defRPr/>
            </a:pPr>
            <a:r>
              <a:rPr lang="en-US" sz="1400" dirty="0">
                <a:solidFill>
                  <a:schemeClr val="tx1"/>
                </a:solidFill>
                <a:latin typeface="+mj-lt"/>
              </a:rPr>
              <a:t>center point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33" name="Picture 9" descr="HistoCompare"/>
          <p:cNvPicPr>
            <a:picLocks noChangeAspect="1" noChangeArrowheads="1"/>
          </p:cNvPicPr>
          <p:nvPr/>
        </p:nvPicPr>
        <p:blipFill>
          <a:blip r:embed="rId2"/>
          <a:srcRect t="5000" b="3999"/>
          <a:stretch>
            <a:fillRect/>
          </a:stretch>
        </p:blipFill>
        <p:spPr bwMode="auto">
          <a:xfrm>
            <a:off x="3200400" y="1828800"/>
            <a:ext cx="5286375" cy="4160838"/>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a:extLst/>
        </p:spPr>
      </p:pic>
      <p:sp>
        <p:nvSpPr>
          <p:cNvPr id="35846" name="Rectangle 2"/>
          <p:cNvSpPr>
            <a:spLocks noGrp="1" noChangeArrowheads="1"/>
          </p:cNvSpPr>
          <p:nvPr>
            <p:ph type="title"/>
          </p:nvPr>
        </p:nvSpPr>
        <p:spPr>
          <a:xfrm>
            <a:off x="381000" y="958850"/>
            <a:ext cx="8305800" cy="641350"/>
          </a:xfrm>
          <a:noFill/>
        </p:spPr>
        <p:txBody>
          <a:bodyPr>
            <a:spAutoFit/>
          </a:bodyPr>
          <a:lstStyle/>
          <a:p>
            <a:r>
              <a:rPr lang="en-US" sz="3600" smtClean="0"/>
              <a:t>Information Loss from Contrast Adjustment</a:t>
            </a:r>
          </a:p>
        </p:txBody>
      </p:sp>
      <p:pic>
        <p:nvPicPr>
          <p:cNvPr id="35847" name="Picture 10" descr="templ0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38" y="1905000"/>
            <a:ext cx="2049462" cy="13731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71842" dir="8100000" algn="ctr" rotWithShape="0">
                    <a:schemeClr val="bg2">
                      <a:alpha val="50000"/>
                    </a:schemeClr>
                  </a:outerShdw>
                </a:effectLst>
              </a14:hiddenEffects>
            </a:ext>
          </a:extLst>
        </p:spPr>
      </p:pic>
      <p:pic>
        <p:nvPicPr>
          <p:cNvPr id="35848" name="Picture 12" descr="templ075_lo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38" y="3352800"/>
            <a:ext cx="2049462" cy="13731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71842" dir="8100000" algn="ctr" rotWithShape="0">
                    <a:schemeClr val="bg2">
                      <a:alpha val="50000"/>
                    </a:schemeClr>
                  </a:outerShdw>
                </a:effectLst>
              </a14:hiddenEffects>
            </a:ext>
          </a:extLst>
        </p:spPr>
      </p:pic>
      <p:pic>
        <p:nvPicPr>
          <p:cNvPr id="35849" name="Picture 13" descr="templ075_h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8" y="4800600"/>
            <a:ext cx="2049462" cy="13731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71842" dir="8100000" algn="ctr" rotWithShape="0">
                    <a:schemeClr val="bg2">
                      <a:alpha val="50000"/>
                    </a:schemeClr>
                  </a:outerShdw>
                </a:effectLst>
              </a14:hiddenEffects>
            </a:ext>
          </a:extLst>
        </p:spPr>
      </p:pic>
      <p:sp>
        <p:nvSpPr>
          <p:cNvPr id="35850" name="AutoShape 16"/>
          <p:cNvSpPr>
            <a:spLocks noChangeArrowheads="1"/>
          </p:cNvSpPr>
          <p:nvPr/>
        </p:nvSpPr>
        <p:spPr bwMode="auto">
          <a:xfrm rot="8100000">
            <a:off x="2743200" y="5029200"/>
            <a:ext cx="685800" cy="228600"/>
          </a:xfrm>
          <a:prstGeom prst="leftArrow">
            <a:avLst>
              <a:gd name="adj1" fmla="val 50000"/>
              <a:gd name="adj2" fmla="val 75000"/>
            </a:avLst>
          </a:prstGeom>
          <a:solidFill>
            <a:srgbClr val="FFFFCC"/>
          </a:solidFill>
          <a:ln w="9525">
            <a:solidFill>
              <a:schemeClr val="tx1"/>
            </a:solidFill>
            <a:miter lim="800000"/>
            <a:headEnd/>
            <a:tailEnd/>
          </a:ln>
          <a:effectLst>
            <a:outerShdw blurRad="50800" dist="76200" dir="5400000" algn="ctr" rotWithShape="0">
              <a:schemeClr val="tx1">
                <a:alpha val="50000"/>
              </a:schemeClr>
            </a:outerShdw>
          </a:effectLst>
        </p:spPr>
        <p:txBody>
          <a:bodyPr wrap="none" anchor="ctr">
            <a:spAutoFit/>
          </a:bodyPr>
          <a:lstStyle/>
          <a:p>
            <a:endParaRPr lang="en-US"/>
          </a:p>
        </p:txBody>
      </p:sp>
      <p:sp>
        <p:nvSpPr>
          <p:cNvPr id="35851" name="AutoShape 17"/>
          <p:cNvSpPr>
            <a:spLocks noChangeArrowheads="1"/>
          </p:cNvSpPr>
          <p:nvPr/>
        </p:nvSpPr>
        <p:spPr bwMode="auto">
          <a:xfrm rot="8100000">
            <a:off x="2743200" y="3429000"/>
            <a:ext cx="685800" cy="228600"/>
          </a:xfrm>
          <a:prstGeom prst="leftArrow">
            <a:avLst>
              <a:gd name="adj1" fmla="val 50000"/>
              <a:gd name="adj2" fmla="val 75000"/>
            </a:avLst>
          </a:prstGeom>
          <a:solidFill>
            <a:srgbClr val="FFFFCC"/>
          </a:solidFill>
          <a:ln w="9525">
            <a:solidFill>
              <a:schemeClr val="tx1"/>
            </a:solidFill>
            <a:miter lim="800000"/>
            <a:headEnd/>
            <a:tailEnd/>
          </a:ln>
          <a:effectLst>
            <a:outerShdw blurRad="50800" dist="76200" dir="5400000" algn="ctr" rotWithShape="0">
              <a:schemeClr val="tx1">
                <a:alpha val="50000"/>
              </a:schemeClr>
            </a:outerShdw>
          </a:effectLst>
        </p:spPr>
        <p:txBody>
          <a:bodyPr wrap="none" anchor="ctr">
            <a:spAutoFit/>
          </a:bodyPr>
          <a:lstStyle/>
          <a:p>
            <a:endParaRPr lang="en-US"/>
          </a:p>
        </p:txBody>
      </p:sp>
      <p:sp>
        <p:nvSpPr>
          <p:cNvPr id="35852" name="AutoShape 18"/>
          <p:cNvSpPr>
            <a:spLocks noChangeArrowheads="1"/>
          </p:cNvSpPr>
          <p:nvPr/>
        </p:nvSpPr>
        <p:spPr bwMode="auto">
          <a:xfrm rot="10800000">
            <a:off x="2819400" y="2286000"/>
            <a:ext cx="685800" cy="228600"/>
          </a:xfrm>
          <a:prstGeom prst="leftArrow">
            <a:avLst>
              <a:gd name="adj1" fmla="val 50000"/>
              <a:gd name="adj2" fmla="val 75000"/>
            </a:avLst>
          </a:prstGeom>
          <a:solidFill>
            <a:srgbClr val="FFFFCC"/>
          </a:solidFill>
          <a:ln w="9525">
            <a:solidFill>
              <a:schemeClr val="tx1"/>
            </a:solidFill>
            <a:miter lim="800000"/>
            <a:headEnd/>
            <a:tailEnd/>
          </a:ln>
          <a:effectLst>
            <a:outerShdw blurRad="50800" dist="76200" dir="5400000" algn="ctr" rotWithShape="0">
              <a:schemeClr val="tx1">
                <a:alpha val="50000"/>
              </a:schemeClr>
            </a:outerShdw>
          </a:effectLst>
        </p:spPr>
        <p:txBody>
          <a:bodyPr wrap="none" anchor="ctr">
            <a:spAutoFit/>
          </a:bodyPr>
          <a:lstStyle/>
          <a:p>
            <a:endParaRPr lang="en-US"/>
          </a:p>
        </p:txBody>
      </p:sp>
      <p:sp>
        <p:nvSpPr>
          <p:cNvPr id="35853" name="Text Box 19"/>
          <p:cNvSpPr txBox="1">
            <a:spLocks noChangeArrowheads="1"/>
          </p:cNvSpPr>
          <p:nvPr/>
        </p:nvSpPr>
        <p:spPr bwMode="auto">
          <a:xfrm>
            <a:off x="685800" y="1905000"/>
            <a:ext cx="674688" cy="457200"/>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orig</a:t>
            </a:r>
          </a:p>
        </p:txBody>
      </p:sp>
      <p:sp>
        <p:nvSpPr>
          <p:cNvPr id="35854" name="Text Box 20"/>
          <p:cNvSpPr txBox="1">
            <a:spLocks noChangeArrowheads="1"/>
          </p:cNvSpPr>
          <p:nvPr/>
        </p:nvSpPr>
        <p:spPr bwMode="auto">
          <a:xfrm>
            <a:off x="685800" y="3352800"/>
            <a:ext cx="657225" cy="457200"/>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lo-c</a:t>
            </a:r>
          </a:p>
        </p:txBody>
      </p:sp>
      <p:sp>
        <p:nvSpPr>
          <p:cNvPr id="35855" name="Text Box 21"/>
          <p:cNvSpPr txBox="1">
            <a:spLocks noChangeArrowheads="1"/>
          </p:cNvSpPr>
          <p:nvPr/>
        </p:nvSpPr>
        <p:spPr bwMode="auto">
          <a:xfrm>
            <a:off x="685800" y="4800600"/>
            <a:ext cx="657225" cy="457200"/>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hi-c</a:t>
            </a:r>
          </a:p>
        </p:txBody>
      </p:sp>
      <p:sp>
        <p:nvSpPr>
          <p:cNvPr id="52246" name="Text Box 22"/>
          <p:cNvSpPr txBox="1">
            <a:spLocks noChangeArrowheads="1"/>
          </p:cNvSpPr>
          <p:nvPr/>
        </p:nvSpPr>
        <p:spPr bwMode="auto">
          <a:xfrm>
            <a:off x="2289175" y="228600"/>
            <a:ext cx="1744663" cy="457200"/>
          </a:xfrm>
          <a:prstGeom prst="rect">
            <a:avLst/>
          </a:prstGeom>
          <a:solidFill>
            <a:srgbClr val="FFFFCC"/>
          </a:solidFill>
          <a:ln>
            <a:noFill/>
          </a:ln>
          <a:effectLst>
            <a:outerShdw blurRad="50800" dist="38100" dir="8100000" algn="tr" rotWithShape="0">
              <a:prstClr val="black">
                <a:alpha val="40000"/>
              </a:prstClr>
            </a:outerShdw>
          </a:effectLst>
          <a:extLst/>
        </p:spPr>
        <p:txBody>
          <a:bodyPr wrap="none">
            <a:spAutoFit/>
          </a:bodyPr>
          <a:lstStyle/>
          <a:p>
            <a:pPr algn="ctr">
              <a:defRPr/>
            </a:pPr>
            <a:r>
              <a:rPr lang="en-US" sz="2400" dirty="0">
                <a:solidFill>
                  <a:schemeClr val="tx1"/>
                </a:solidFill>
                <a:latin typeface="Comic Sans MS" pitchFamily="66" charset="0"/>
              </a:rPr>
              <a:t>histograms</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3"/>
          <p:cNvSpPr>
            <a:spLocks noGrp="1" noChangeArrowheads="1"/>
          </p:cNvSpPr>
          <p:nvPr>
            <p:ph type="body" idx="1"/>
          </p:nvPr>
        </p:nvSpPr>
        <p:spPr>
          <a:xfrm>
            <a:off x="1409700" y="2019300"/>
            <a:ext cx="6324600" cy="3771900"/>
          </a:xfrm>
          <a:solidFill>
            <a:srgbClr val="DDDDDD"/>
          </a:solidFill>
          <a:effectLst>
            <a:outerShdw blurRad="63500" dist="63500" dir="2700000" algn="ctr" rotWithShape="0">
              <a:schemeClr val="tx1">
                <a:alpha val="50000"/>
              </a:schemeClr>
            </a:outerShdw>
          </a:effectLst>
        </p:spPr>
        <p:txBody>
          <a:bodyPr tIns="137160"/>
          <a:lstStyle/>
          <a:p>
            <a:pPr marL="0" indent="0">
              <a:buNone/>
            </a:pPr>
            <a:r>
              <a:rPr lang="en-US" sz="3200" dirty="0" smtClean="0">
                <a:latin typeface="Times New Roman" pitchFamily="18" charset="0"/>
              </a:rPr>
              <a:t>Examples include:</a:t>
            </a:r>
          </a:p>
          <a:p>
            <a:r>
              <a:rPr lang="en-US" sz="3200" dirty="0" smtClean="0">
                <a:latin typeface="Times New Roman" pitchFamily="18" charset="0"/>
              </a:rPr>
              <a:t>Brightness and contrast adjustment</a:t>
            </a:r>
          </a:p>
          <a:p>
            <a:r>
              <a:rPr lang="en-US" sz="3200" dirty="0" smtClean="0">
                <a:latin typeface="Times New Roman" pitchFamily="18" charset="0"/>
              </a:rPr>
              <a:t>Gamma correction</a:t>
            </a:r>
          </a:p>
          <a:p>
            <a:r>
              <a:rPr lang="en-US" sz="3200" dirty="0" smtClean="0">
                <a:latin typeface="Times New Roman" pitchFamily="18" charset="0"/>
              </a:rPr>
              <a:t>Histogram equalization</a:t>
            </a:r>
          </a:p>
          <a:p>
            <a:r>
              <a:rPr lang="en-US" sz="3200" dirty="0" smtClean="0">
                <a:latin typeface="Times New Roman" pitchFamily="18" charset="0"/>
              </a:rPr>
              <a:t>Histogram matching</a:t>
            </a:r>
          </a:p>
          <a:p>
            <a:r>
              <a:rPr lang="en-US" sz="3200" dirty="0" smtClean="0">
                <a:latin typeface="Times New Roman" pitchFamily="18" charset="0"/>
              </a:rPr>
              <a:t>Color correction. </a:t>
            </a:r>
          </a:p>
        </p:txBody>
      </p:sp>
      <p:sp>
        <p:nvSpPr>
          <p:cNvPr id="5126" name="Rectangle 8"/>
          <p:cNvSpPr>
            <a:spLocks noGrp="1" noChangeArrowheads="1"/>
          </p:cNvSpPr>
          <p:nvPr>
            <p:ph type="title"/>
          </p:nvPr>
        </p:nvSpPr>
        <p:spPr>
          <a:xfrm>
            <a:off x="381000" y="990600"/>
            <a:ext cx="7772400" cy="762000"/>
          </a:xfrm>
          <a:noFill/>
        </p:spPr>
        <p:txBody>
          <a:bodyPr>
            <a:spAutoFit/>
          </a:bodyPr>
          <a:lstStyle/>
          <a:p>
            <a:r>
              <a:rPr lang="en-US" sz="4400" dirty="0" smtClean="0"/>
              <a:t>Point Processing of Images</a:t>
            </a:r>
          </a:p>
        </p:txBody>
      </p:sp>
      <p:sp>
        <p:nvSpPr>
          <p:cNvPr id="2" name="Date Placeholder 1"/>
          <p:cNvSpPr>
            <a:spLocks noGrp="1"/>
          </p:cNvSpPr>
          <p:nvPr>
            <p:ph type="dt" sz="half" idx="10"/>
          </p:nvPr>
        </p:nvSpPr>
        <p:spPr/>
        <p:txBody>
          <a:bodyPr/>
          <a:lstStyle/>
          <a:p>
            <a:r>
              <a:rPr lang="en-US" smtClean="0"/>
              <a:t>21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fld id="{FE08DE76-73E9-4CC5-93E4-4A7EB9AC9684}" type="slidenum">
              <a:rPr lang="en-US" smtClean="0"/>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1027"/>
          <p:cNvSpPr>
            <a:spLocks noGrp="1" noChangeArrowheads="1"/>
          </p:cNvSpPr>
          <p:nvPr>
            <p:ph type="title"/>
          </p:nvPr>
        </p:nvSpPr>
        <p:spPr>
          <a:xfrm>
            <a:off x="381000" y="958850"/>
            <a:ext cx="8305800" cy="641350"/>
          </a:xfrm>
          <a:noFill/>
        </p:spPr>
        <p:txBody>
          <a:bodyPr>
            <a:spAutoFit/>
          </a:bodyPr>
          <a:lstStyle/>
          <a:p>
            <a:r>
              <a:rPr lang="en-US" sz="3600" smtClean="0"/>
              <a:t>Information Loss from Contrast Adjustment</a:t>
            </a:r>
          </a:p>
        </p:txBody>
      </p:sp>
      <p:grpSp>
        <p:nvGrpSpPr>
          <p:cNvPr id="36870" name="Group 1041"/>
          <p:cNvGrpSpPr>
            <a:grpSpLocks/>
          </p:cNvGrpSpPr>
          <p:nvPr/>
        </p:nvGrpSpPr>
        <p:grpSpPr bwMode="auto">
          <a:xfrm>
            <a:off x="476250" y="1751013"/>
            <a:ext cx="6461125" cy="4421187"/>
            <a:chOff x="677" y="1104"/>
            <a:chExt cx="4070" cy="2785"/>
          </a:xfrm>
        </p:grpSpPr>
        <p:pic>
          <p:nvPicPr>
            <p:cNvPr id="36888" name="Picture 1037" descr="templ075_DiffI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 y="2064"/>
              <a:ext cx="1291"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9" name="Picture 1028" descr="templ0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 y="1104"/>
              <a:ext cx="1291" cy="8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90" name="Picture 1029" descr="templ075_lo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1104"/>
              <a:ext cx="1291" cy="8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91" name="Picture 1030" descr="templ075_h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1104"/>
              <a:ext cx="1291" cy="8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92" name="Picture 1035" descr="templ0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 y="2064"/>
              <a:ext cx="1291" cy="8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93" name="Picture 1036" descr="templ0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 y="3024"/>
              <a:ext cx="1291" cy="8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94" name="Picture 1038" descr="templ075_DiffI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 y="3024"/>
              <a:ext cx="1291"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5" name="Picture 1039" descr="templ075_hiC_re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4" y="3024"/>
              <a:ext cx="1291"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6" name="Picture 1040" descr="templ075_loC_re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 y="2064"/>
              <a:ext cx="1291"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71" name="Group 1059"/>
          <p:cNvGrpSpPr>
            <a:grpSpLocks/>
          </p:cNvGrpSpPr>
          <p:nvPr/>
        </p:nvGrpSpPr>
        <p:grpSpPr bwMode="auto">
          <a:xfrm>
            <a:off x="485775" y="1752600"/>
            <a:ext cx="5081588" cy="4419600"/>
            <a:chOff x="306" y="1104"/>
            <a:chExt cx="3201" cy="2784"/>
          </a:xfrm>
        </p:grpSpPr>
        <p:sp>
          <p:nvSpPr>
            <p:cNvPr id="36875" name="Text Box 1042"/>
            <p:cNvSpPr txBox="1">
              <a:spLocks noChangeArrowheads="1"/>
            </p:cNvSpPr>
            <p:nvPr/>
          </p:nvSpPr>
          <p:spPr bwMode="auto">
            <a:xfrm>
              <a:off x="306" y="1104"/>
              <a:ext cx="425"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orig</a:t>
              </a:r>
            </a:p>
          </p:txBody>
        </p:sp>
        <p:sp>
          <p:nvSpPr>
            <p:cNvPr id="36876" name="Text Box 1043"/>
            <p:cNvSpPr txBox="1">
              <a:spLocks noChangeArrowheads="1"/>
            </p:cNvSpPr>
            <p:nvPr/>
          </p:nvSpPr>
          <p:spPr bwMode="auto">
            <a:xfrm>
              <a:off x="306" y="2064"/>
              <a:ext cx="425"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orig</a:t>
              </a:r>
            </a:p>
          </p:txBody>
        </p:sp>
        <p:sp>
          <p:nvSpPr>
            <p:cNvPr id="36877" name="Text Box 1044"/>
            <p:cNvSpPr txBox="1">
              <a:spLocks noChangeArrowheads="1"/>
            </p:cNvSpPr>
            <p:nvPr/>
          </p:nvSpPr>
          <p:spPr bwMode="auto">
            <a:xfrm>
              <a:off x="306" y="3024"/>
              <a:ext cx="425"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orig</a:t>
              </a:r>
            </a:p>
          </p:txBody>
        </p:sp>
        <p:sp>
          <p:nvSpPr>
            <p:cNvPr id="36878" name="Text Box 1045"/>
            <p:cNvSpPr txBox="1">
              <a:spLocks noChangeArrowheads="1"/>
            </p:cNvSpPr>
            <p:nvPr/>
          </p:nvSpPr>
          <p:spPr bwMode="auto">
            <a:xfrm>
              <a:off x="1730" y="1104"/>
              <a:ext cx="414"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lo-c</a:t>
              </a:r>
            </a:p>
          </p:txBody>
        </p:sp>
        <p:sp>
          <p:nvSpPr>
            <p:cNvPr id="36879" name="Text Box 1046"/>
            <p:cNvSpPr txBox="1">
              <a:spLocks noChangeArrowheads="1"/>
            </p:cNvSpPr>
            <p:nvPr/>
          </p:nvSpPr>
          <p:spPr bwMode="auto">
            <a:xfrm>
              <a:off x="3090" y="1104"/>
              <a:ext cx="414"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hi-c</a:t>
              </a:r>
            </a:p>
          </p:txBody>
        </p:sp>
        <p:sp>
          <p:nvSpPr>
            <p:cNvPr id="36880" name="Text Box 1047"/>
            <p:cNvSpPr txBox="1">
              <a:spLocks noChangeArrowheads="1"/>
            </p:cNvSpPr>
            <p:nvPr/>
          </p:nvSpPr>
          <p:spPr bwMode="auto">
            <a:xfrm>
              <a:off x="1682" y="2064"/>
              <a:ext cx="414"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lo-c</a:t>
              </a:r>
            </a:p>
          </p:txBody>
        </p:sp>
        <p:sp>
          <p:nvSpPr>
            <p:cNvPr id="36881" name="Text Box 1048"/>
            <p:cNvSpPr txBox="1">
              <a:spLocks noChangeArrowheads="1"/>
            </p:cNvSpPr>
            <p:nvPr/>
          </p:nvSpPr>
          <p:spPr bwMode="auto">
            <a:xfrm>
              <a:off x="1698" y="3024"/>
              <a:ext cx="414"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hi-c</a:t>
              </a:r>
            </a:p>
          </p:txBody>
        </p:sp>
        <p:sp>
          <p:nvSpPr>
            <p:cNvPr id="36882" name="Text Box 1049"/>
            <p:cNvSpPr txBox="1">
              <a:spLocks noChangeArrowheads="1"/>
            </p:cNvSpPr>
            <p:nvPr/>
          </p:nvSpPr>
          <p:spPr bwMode="auto">
            <a:xfrm>
              <a:off x="1698" y="2640"/>
              <a:ext cx="393"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rest</a:t>
              </a:r>
            </a:p>
          </p:txBody>
        </p:sp>
        <p:sp>
          <p:nvSpPr>
            <p:cNvPr id="36883" name="Text Box 1050"/>
            <p:cNvSpPr txBox="1">
              <a:spLocks noChangeArrowheads="1"/>
            </p:cNvSpPr>
            <p:nvPr/>
          </p:nvSpPr>
          <p:spPr bwMode="auto">
            <a:xfrm>
              <a:off x="1698" y="3600"/>
              <a:ext cx="393"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rest</a:t>
              </a:r>
            </a:p>
          </p:txBody>
        </p:sp>
        <p:sp>
          <p:nvSpPr>
            <p:cNvPr id="36884" name="Text Box 1051"/>
            <p:cNvSpPr txBox="1">
              <a:spLocks noChangeArrowheads="1"/>
            </p:cNvSpPr>
            <p:nvPr/>
          </p:nvSpPr>
          <p:spPr bwMode="auto">
            <a:xfrm>
              <a:off x="3080" y="2064"/>
              <a:ext cx="414"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lo-c</a:t>
              </a:r>
            </a:p>
          </p:txBody>
        </p:sp>
        <p:sp>
          <p:nvSpPr>
            <p:cNvPr id="36885" name="Text Box 1052"/>
            <p:cNvSpPr txBox="1">
              <a:spLocks noChangeArrowheads="1"/>
            </p:cNvSpPr>
            <p:nvPr/>
          </p:nvSpPr>
          <p:spPr bwMode="auto">
            <a:xfrm>
              <a:off x="3080" y="3024"/>
              <a:ext cx="414"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hi-c</a:t>
              </a:r>
            </a:p>
          </p:txBody>
        </p:sp>
        <p:sp>
          <p:nvSpPr>
            <p:cNvPr id="36886" name="Text Box 1053"/>
            <p:cNvSpPr txBox="1">
              <a:spLocks noChangeArrowheads="1"/>
            </p:cNvSpPr>
            <p:nvPr/>
          </p:nvSpPr>
          <p:spPr bwMode="auto">
            <a:xfrm>
              <a:off x="3066" y="2640"/>
              <a:ext cx="441"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rgbClr val="FFFF99"/>
                  </a:solidFill>
                  <a:latin typeface="Times New Roman" pitchFamily="18" charset="0"/>
                </a:rPr>
                <a:t>diff </a:t>
              </a:r>
            </a:p>
          </p:txBody>
        </p:sp>
        <p:sp>
          <p:nvSpPr>
            <p:cNvPr id="36887" name="Text Box 1054"/>
            <p:cNvSpPr txBox="1">
              <a:spLocks noChangeArrowheads="1"/>
            </p:cNvSpPr>
            <p:nvPr/>
          </p:nvSpPr>
          <p:spPr bwMode="auto">
            <a:xfrm>
              <a:off x="3090" y="3600"/>
              <a:ext cx="393" cy="288"/>
            </a:xfrm>
            <a:prstGeom prst="rect">
              <a:avLst/>
            </a:prstGeom>
            <a:noFill/>
            <a:ln>
              <a:noFill/>
            </a:ln>
            <a:effectLst>
              <a:outerShdw dist="35921" dir="81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rgbClr val="FFFF99"/>
                  </a:solidFill>
                  <a:latin typeface="Times New Roman" pitchFamily="18" charset="0"/>
                </a:rPr>
                <a:t>diff</a:t>
              </a:r>
            </a:p>
          </p:txBody>
        </p:sp>
      </p:grpSp>
      <p:sp>
        <p:nvSpPr>
          <p:cNvPr id="36872" name="Text Box 1055"/>
          <p:cNvSpPr txBox="1">
            <a:spLocks noChangeArrowheads="1"/>
          </p:cNvSpPr>
          <p:nvPr/>
        </p:nvSpPr>
        <p:spPr bwMode="auto">
          <a:xfrm>
            <a:off x="6858000" y="1779588"/>
            <a:ext cx="1598613" cy="1558925"/>
          </a:xfrm>
          <a:prstGeom prst="rect">
            <a:avLst/>
          </a:prstGeom>
          <a:solidFill>
            <a:srgbClr val="FFFFCC"/>
          </a:solidFill>
          <a:ln>
            <a:noFill/>
          </a:ln>
          <a:effectLst>
            <a:outerShdw blurRad="63500" dist="101600" dir="8100000" algn="ctr" rotWithShape="0">
              <a:schemeClr val="tx1">
                <a:alpha val="50000"/>
              </a:schemeClr>
            </a:outerShdw>
          </a:effectLs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latin typeface="Comic Sans MS" pitchFamily="66" charset="0"/>
              </a:rPr>
              <a:t>abbreviations:</a:t>
            </a:r>
          </a:p>
          <a:p>
            <a:r>
              <a:rPr lang="en-US" sz="1600" dirty="0">
                <a:solidFill>
                  <a:schemeClr val="tx1"/>
                </a:solidFill>
                <a:latin typeface="Comic Sans MS" pitchFamily="66" charset="0"/>
              </a:rPr>
              <a:t>  original</a:t>
            </a:r>
          </a:p>
          <a:p>
            <a:r>
              <a:rPr lang="en-US" sz="1600" dirty="0">
                <a:solidFill>
                  <a:schemeClr val="tx1"/>
                </a:solidFill>
                <a:latin typeface="Comic Sans MS" pitchFamily="66" charset="0"/>
              </a:rPr>
              <a:t>  low-contrast</a:t>
            </a:r>
          </a:p>
          <a:p>
            <a:r>
              <a:rPr lang="en-US" sz="1600" dirty="0">
                <a:solidFill>
                  <a:schemeClr val="tx1"/>
                </a:solidFill>
                <a:latin typeface="Comic Sans MS" pitchFamily="66" charset="0"/>
              </a:rPr>
              <a:t>  high-contrast</a:t>
            </a:r>
          </a:p>
          <a:p>
            <a:r>
              <a:rPr lang="en-US" sz="1600" dirty="0">
                <a:solidFill>
                  <a:schemeClr val="tx1"/>
                </a:solidFill>
                <a:latin typeface="Comic Sans MS" pitchFamily="66" charset="0"/>
              </a:rPr>
              <a:t>  restored</a:t>
            </a:r>
          </a:p>
          <a:p>
            <a:r>
              <a:rPr lang="en-US" sz="1600" dirty="0">
                <a:solidFill>
                  <a:schemeClr val="tx1"/>
                </a:solidFill>
                <a:latin typeface="Comic Sans MS" pitchFamily="66" charset="0"/>
              </a:rPr>
              <a:t>  difference</a:t>
            </a:r>
          </a:p>
        </p:txBody>
      </p:sp>
      <p:sp>
        <p:nvSpPr>
          <p:cNvPr id="36873" name="Text Box 1057"/>
          <p:cNvSpPr txBox="1">
            <a:spLocks noChangeArrowheads="1"/>
          </p:cNvSpPr>
          <p:nvPr/>
        </p:nvSpPr>
        <p:spPr bwMode="auto">
          <a:xfrm>
            <a:off x="6858000" y="3932238"/>
            <a:ext cx="1676400" cy="639762"/>
          </a:xfrm>
          <a:prstGeom prst="rect">
            <a:avLst/>
          </a:prstGeom>
          <a:solidFill>
            <a:srgbClr val="FFFFCC"/>
          </a:solidFill>
          <a:ln>
            <a:noFill/>
          </a:ln>
          <a:effectLst>
            <a:outerShdw blurRad="63500" dist="101600" dir="8100000" algn="ctr" rotWithShape="0">
              <a:schemeClr val="tx1">
                <a:alpha val="50000"/>
              </a:scheme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Comic Sans MS" pitchFamily="66" charset="0"/>
              </a:rPr>
              <a:t>difference between original and restored low-contrast</a:t>
            </a:r>
          </a:p>
        </p:txBody>
      </p:sp>
      <p:sp>
        <p:nvSpPr>
          <p:cNvPr id="36874" name="Text Box 1058"/>
          <p:cNvSpPr txBox="1">
            <a:spLocks noChangeArrowheads="1"/>
          </p:cNvSpPr>
          <p:nvPr/>
        </p:nvSpPr>
        <p:spPr bwMode="auto">
          <a:xfrm>
            <a:off x="6858000" y="5456238"/>
            <a:ext cx="1676400" cy="639762"/>
          </a:xfrm>
          <a:prstGeom prst="rect">
            <a:avLst/>
          </a:prstGeom>
          <a:solidFill>
            <a:srgbClr val="FFFFCC"/>
          </a:solidFill>
          <a:ln>
            <a:noFill/>
          </a:ln>
          <a:effectLst>
            <a:outerShdw blurRad="63500" dist="101600" dir="8100000" algn="ctr" rotWithShape="0">
              <a:schemeClr val="tx1">
                <a:alpha val="50000"/>
              </a:scheme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dirty="0">
                <a:solidFill>
                  <a:schemeClr val="tx1"/>
                </a:solidFill>
                <a:latin typeface="Comic Sans MS" pitchFamily="66" charset="0"/>
              </a:rPr>
              <a:t>difference between original and restored high-contrast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32" descr="templ150_gamma_hi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003675" cy="2690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4" name="Rectangle 3"/>
          <p:cNvSpPr>
            <a:spLocks noGrp="1" noChangeArrowheads="1"/>
          </p:cNvSpPr>
          <p:nvPr>
            <p:ph type="title"/>
          </p:nvPr>
        </p:nvSpPr>
        <p:spPr>
          <a:xfrm>
            <a:off x="609600" y="958850"/>
            <a:ext cx="8001000" cy="641350"/>
          </a:xfrm>
        </p:spPr>
        <p:txBody>
          <a:bodyPr>
            <a:spAutoFit/>
          </a:bodyPr>
          <a:lstStyle/>
          <a:p>
            <a:r>
              <a:rPr lang="en-US" sz="3600" smtClean="0"/>
              <a:t>Point Processes:  Increased Gamma</a:t>
            </a:r>
          </a:p>
        </p:txBody>
      </p:sp>
      <p:sp>
        <p:nvSpPr>
          <p:cNvPr id="37895" name="Rectangle 4"/>
          <p:cNvSpPr>
            <a:spLocks noChangeArrowheads="1"/>
          </p:cNvSpPr>
          <p:nvPr/>
        </p:nvSpPr>
        <p:spPr bwMode="auto">
          <a:xfrm>
            <a:off x="685800" y="4800600"/>
            <a:ext cx="4191000" cy="12954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sp>
        <p:nvSpPr>
          <p:cNvPr id="37896" name="Rectangle 6"/>
          <p:cNvSpPr>
            <a:spLocks noChangeArrowheads="1"/>
          </p:cNvSpPr>
          <p:nvPr/>
        </p:nvSpPr>
        <p:spPr bwMode="auto">
          <a:xfrm>
            <a:off x="5638800" y="1676400"/>
            <a:ext cx="2743200" cy="44196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grpSp>
        <p:nvGrpSpPr>
          <p:cNvPr id="37897" name="Group 7"/>
          <p:cNvGrpSpPr>
            <a:grpSpLocks/>
          </p:cNvGrpSpPr>
          <p:nvPr/>
        </p:nvGrpSpPr>
        <p:grpSpPr bwMode="auto">
          <a:xfrm>
            <a:off x="5811838" y="3505200"/>
            <a:ext cx="2397125" cy="2284413"/>
            <a:chOff x="3888" y="2065"/>
            <a:chExt cx="1510" cy="1439"/>
          </a:xfrm>
        </p:grpSpPr>
        <p:grpSp>
          <p:nvGrpSpPr>
            <p:cNvPr id="37902" name="Group 8"/>
            <p:cNvGrpSpPr>
              <a:grpSpLocks/>
            </p:cNvGrpSpPr>
            <p:nvPr/>
          </p:nvGrpSpPr>
          <p:grpSpPr bwMode="auto">
            <a:xfrm>
              <a:off x="3888" y="2065"/>
              <a:ext cx="1510" cy="1439"/>
              <a:chOff x="2112" y="1456"/>
              <a:chExt cx="1510" cy="1439"/>
            </a:xfrm>
          </p:grpSpPr>
          <p:sp>
            <p:nvSpPr>
              <p:cNvPr id="37904" name="Rectangle 9"/>
              <p:cNvSpPr>
                <a:spLocks noChangeArrowheads="1"/>
              </p:cNvSpPr>
              <p:nvPr/>
            </p:nvSpPr>
            <p:spPr bwMode="auto">
              <a:xfrm>
                <a:off x="2160" y="1488"/>
                <a:ext cx="1440" cy="13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5" name="Text Box 10"/>
              <p:cNvSpPr txBox="1">
                <a:spLocks noChangeArrowheads="1"/>
              </p:cNvSpPr>
              <p:nvPr/>
            </p:nvSpPr>
            <p:spPr bwMode="auto">
              <a:xfrm>
                <a:off x="2208" y="2722"/>
                <a:ext cx="19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7906" name="Text Box 11"/>
              <p:cNvSpPr txBox="1">
                <a:spLocks noChangeArrowheads="1"/>
              </p:cNvSpPr>
              <p:nvPr/>
            </p:nvSpPr>
            <p:spPr bwMode="auto">
              <a:xfrm>
                <a:off x="2759"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7907" name="Text Box 12"/>
              <p:cNvSpPr txBox="1">
                <a:spLocks noChangeArrowheads="1"/>
              </p:cNvSpPr>
              <p:nvPr/>
            </p:nvSpPr>
            <p:spPr bwMode="auto">
              <a:xfrm>
                <a:off x="3334"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7908" name="Text Box 13"/>
              <p:cNvSpPr txBox="1">
                <a:spLocks noChangeArrowheads="1"/>
              </p:cNvSpPr>
              <p:nvPr/>
            </p:nvSpPr>
            <p:spPr bwMode="auto">
              <a:xfrm rot="10800000">
                <a:off x="2112" y="2579"/>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7909" name="Text Box 14"/>
              <p:cNvSpPr txBox="1">
                <a:spLocks noChangeArrowheads="1"/>
              </p:cNvSpPr>
              <p:nvPr/>
            </p:nvSpPr>
            <p:spPr bwMode="auto">
              <a:xfrm rot="10800000">
                <a:off x="2112" y="2032"/>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7910" name="Text Box 15"/>
              <p:cNvSpPr txBox="1">
                <a:spLocks noChangeArrowheads="1"/>
              </p:cNvSpPr>
              <p:nvPr/>
            </p:nvSpPr>
            <p:spPr bwMode="auto">
              <a:xfrm rot="10800000">
                <a:off x="2112" y="1456"/>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7911" name="Rectangle 16"/>
              <p:cNvSpPr>
                <a:spLocks noChangeArrowheads="1"/>
              </p:cNvSpPr>
              <p:nvPr/>
            </p:nvSpPr>
            <p:spPr bwMode="auto">
              <a:xfrm>
                <a:off x="2304" y="1584"/>
                <a:ext cx="115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903" name="Line 17"/>
            <p:cNvSpPr>
              <a:spLocks noChangeShapeType="1"/>
            </p:cNvSpPr>
            <p:nvPr/>
          </p:nvSpPr>
          <p:spPr bwMode="auto">
            <a:xfrm flipV="1">
              <a:off x="4080" y="2192"/>
              <a:ext cx="1152" cy="1152"/>
            </a:xfrm>
            <a:prstGeom prst="line">
              <a:avLst/>
            </a:prstGeom>
            <a:noFill/>
            <a:ln w="63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898" name="Text Box 18"/>
          <p:cNvSpPr txBox="1">
            <a:spLocks noChangeArrowheads="1"/>
          </p:cNvSpPr>
          <p:nvPr/>
        </p:nvSpPr>
        <p:spPr bwMode="auto">
          <a:xfrm>
            <a:off x="6371351" y="5681663"/>
            <a:ext cx="1349537"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dirty="0" smtClean="0">
                <a:solidFill>
                  <a:schemeClr val="tx1"/>
                </a:solidFill>
                <a:latin typeface="Times New Roman" pitchFamily="18" charset="0"/>
              </a:rPr>
              <a:t>LUT </a:t>
            </a:r>
            <a:r>
              <a:rPr lang="en-US" sz="1600" dirty="0">
                <a:solidFill>
                  <a:schemeClr val="tx1"/>
                </a:solidFill>
                <a:latin typeface="Times New Roman" pitchFamily="18" charset="0"/>
              </a:rPr>
              <a:t>mapping</a:t>
            </a:r>
          </a:p>
        </p:txBody>
      </p:sp>
      <p:sp>
        <p:nvSpPr>
          <p:cNvPr id="37899" name="Freeform 29"/>
          <p:cNvSpPr>
            <a:spLocks/>
          </p:cNvSpPr>
          <p:nvPr/>
        </p:nvSpPr>
        <p:spPr bwMode="auto">
          <a:xfrm>
            <a:off x="6119813" y="3708400"/>
            <a:ext cx="1825625" cy="1820863"/>
          </a:xfrm>
          <a:custGeom>
            <a:avLst/>
            <a:gdLst>
              <a:gd name="T0" fmla="*/ 0 w 1165"/>
              <a:gd name="T1" fmla="*/ 1820863 h 1168"/>
              <a:gd name="T2" fmla="*/ 752189 w 1165"/>
              <a:gd name="T3" fmla="*/ 698413 h 1168"/>
              <a:gd name="T4" fmla="*/ 1825625 w 1165"/>
              <a:gd name="T5" fmla="*/ 0 h 1168"/>
              <a:gd name="T6" fmla="*/ 0 60000 65536"/>
              <a:gd name="T7" fmla="*/ 0 60000 65536"/>
              <a:gd name="T8" fmla="*/ 0 60000 65536"/>
            </a:gdLst>
            <a:ahLst/>
            <a:cxnLst>
              <a:cxn ang="T6">
                <a:pos x="T0" y="T1"/>
              </a:cxn>
              <a:cxn ang="T7">
                <a:pos x="T2" y="T3"/>
              </a:cxn>
              <a:cxn ang="T8">
                <a:pos x="T4" y="T5"/>
              </a:cxn>
            </a:cxnLst>
            <a:rect l="0" t="0" r="r" b="b"/>
            <a:pathLst>
              <a:path w="1165" h="1168">
                <a:moveTo>
                  <a:pt x="0" y="1168"/>
                </a:moveTo>
                <a:cubicBezTo>
                  <a:pt x="143" y="905"/>
                  <a:pt x="286" y="643"/>
                  <a:pt x="480" y="448"/>
                </a:cubicBezTo>
                <a:cubicBezTo>
                  <a:pt x="674" y="253"/>
                  <a:pt x="1046" y="61"/>
                  <a:pt x="1165" y="0"/>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7900" name="Picture 30" descr="templ histogram gamma high"/>
          <p:cNvPicPr>
            <a:picLocks noChangeAspect="1" noChangeArrowheads="1"/>
          </p:cNvPicPr>
          <p:nvPr/>
        </p:nvPicPr>
        <p:blipFill>
          <a:blip r:embed="rId4">
            <a:extLst>
              <a:ext uri="{28A0092B-C50C-407E-A947-70E740481C1C}">
                <a14:useLocalDpi xmlns:a14="http://schemas.microsoft.com/office/drawing/2010/main" val="0"/>
              </a:ext>
            </a:extLst>
          </a:blip>
          <a:srcRect r="18512"/>
          <a:stretch>
            <a:fillRect/>
          </a:stretch>
        </p:blipFill>
        <p:spPr bwMode="auto">
          <a:xfrm>
            <a:off x="5999163" y="1828800"/>
            <a:ext cx="202247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901" name="Object 31"/>
          <p:cNvGraphicFramePr>
            <a:graphicFrameLocks noChangeAspect="1"/>
          </p:cNvGraphicFramePr>
          <p:nvPr>
            <p:extLst>
              <p:ext uri="{D42A27DB-BD31-4B8C-83A1-F6EECF244321}">
                <p14:modId xmlns:p14="http://schemas.microsoft.com/office/powerpoint/2010/main" val="3394908294"/>
              </p:ext>
            </p:extLst>
          </p:nvPr>
        </p:nvGraphicFramePr>
        <p:xfrm>
          <a:off x="1028700" y="4972050"/>
          <a:ext cx="3505200" cy="952500"/>
        </p:xfrm>
        <a:graphic>
          <a:graphicData uri="http://schemas.openxmlformats.org/presentationml/2006/ole">
            <mc:AlternateContent xmlns:mc="http://schemas.openxmlformats.org/markup-compatibility/2006">
              <mc:Choice xmlns:v="urn:schemas-microsoft-com:vml" Requires="v">
                <p:oleObj spid="_x0000_s37987" name="Equation" r:id="rId5" imgW="2336760" imgH="634680" progId="Equation.DSMT4">
                  <p:embed/>
                </p:oleObj>
              </mc:Choice>
              <mc:Fallback>
                <p:oleObj name="Equation" r:id="rId5" imgW="2336760" imgH="634680" progId="Equation.DSMT4">
                  <p:embed/>
                  <p:pic>
                    <p:nvPicPr>
                      <p:cNvPr id="0" name="Object 31"/>
                      <p:cNvPicPr>
                        <a:picLocks noChangeAspect="1" noChangeArrowheads="1"/>
                      </p:cNvPicPr>
                      <p:nvPr/>
                    </p:nvPicPr>
                    <p:blipFill>
                      <a:blip r:embed="rId6"/>
                      <a:srcRect/>
                      <a:stretch>
                        <a:fillRect/>
                      </a:stretch>
                    </p:blipFill>
                    <p:spPr bwMode="auto">
                      <a:xfrm>
                        <a:off x="1028700" y="4972050"/>
                        <a:ext cx="35052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26" descr="templ150_gamma_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003675" cy="2690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18" name="Rectangle 3"/>
          <p:cNvSpPr>
            <a:spLocks noGrp="1" noChangeArrowheads="1"/>
          </p:cNvSpPr>
          <p:nvPr>
            <p:ph type="title"/>
          </p:nvPr>
        </p:nvSpPr>
        <p:spPr>
          <a:xfrm>
            <a:off x="609600" y="958850"/>
            <a:ext cx="8001000" cy="641350"/>
          </a:xfrm>
        </p:spPr>
        <p:txBody>
          <a:bodyPr>
            <a:spAutoFit/>
          </a:bodyPr>
          <a:lstStyle/>
          <a:p>
            <a:r>
              <a:rPr lang="en-US" sz="3600" smtClean="0"/>
              <a:t>Point Processes:  Decreased Gamma</a:t>
            </a:r>
          </a:p>
        </p:txBody>
      </p:sp>
      <p:sp>
        <p:nvSpPr>
          <p:cNvPr id="38919" name="Rectangle 4"/>
          <p:cNvSpPr>
            <a:spLocks noChangeArrowheads="1"/>
          </p:cNvSpPr>
          <p:nvPr/>
        </p:nvSpPr>
        <p:spPr bwMode="auto">
          <a:xfrm>
            <a:off x="685800" y="4800600"/>
            <a:ext cx="4191000" cy="12954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sp>
        <p:nvSpPr>
          <p:cNvPr id="38920" name="Rectangle 5"/>
          <p:cNvSpPr>
            <a:spLocks noChangeArrowheads="1"/>
          </p:cNvSpPr>
          <p:nvPr/>
        </p:nvSpPr>
        <p:spPr bwMode="auto">
          <a:xfrm>
            <a:off x="5638800" y="1676400"/>
            <a:ext cx="2743200" cy="44196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grpSp>
        <p:nvGrpSpPr>
          <p:cNvPr id="38921" name="Group 6"/>
          <p:cNvGrpSpPr>
            <a:grpSpLocks/>
          </p:cNvGrpSpPr>
          <p:nvPr/>
        </p:nvGrpSpPr>
        <p:grpSpPr bwMode="auto">
          <a:xfrm>
            <a:off x="5811838" y="3505200"/>
            <a:ext cx="2397125" cy="2284413"/>
            <a:chOff x="3888" y="2065"/>
            <a:chExt cx="1510" cy="1439"/>
          </a:xfrm>
        </p:grpSpPr>
        <p:grpSp>
          <p:nvGrpSpPr>
            <p:cNvPr id="38928" name="Group 7"/>
            <p:cNvGrpSpPr>
              <a:grpSpLocks/>
            </p:cNvGrpSpPr>
            <p:nvPr/>
          </p:nvGrpSpPr>
          <p:grpSpPr bwMode="auto">
            <a:xfrm>
              <a:off x="3888" y="2065"/>
              <a:ext cx="1510" cy="1439"/>
              <a:chOff x="2112" y="1456"/>
              <a:chExt cx="1510" cy="1439"/>
            </a:xfrm>
          </p:grpSpPr>
          <p:sp>
            <p:nvSpPr>
              <p:cNvPr id="38930" name="Rectangle 8"/>
              <p:cNvSpPr>
                <a:spLocks noChangeArrowheads="1"/>
              </p:cNvSpPr>
              <p:nvPr/>
            </p:nvSpPr>
            <p:spPr bwMode="auto">
              <a:xfrm>
                <a:off x="2160" y="1488"/>
                <a:ext cx="1440" cy="13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1" name="Text Box 9"/>
              <p:cNvSpPr txBox="1">
                <a:spLocks noChangeArrowheads="1"/>
              </p:cNvSpPr>
              <p:nvPr/>
            </p:nvSpPr>
            <p:spPr bwMode="auto">
              <a:xfrm>
                <a:off x="2208" y="2722"/>
                <a:ext cx="19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8932" name="Text Box 10"/>
              <p:cNvSpPr txBox="1">
                <a:spLocks noChangeArrowheads="1"/>
              </p:cNvSpPr>
              <p:nvPr/>
            </p:nvSpPr>
            <p:spPr bwMode="auto">
              <a:xfrm>
                <a:off x="2759"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8933" name="Text Box 11"/>
              <p:cNvSpPr txBox="1">
                <a:spLocks noChangeArrowheads="1"/>
              </p:cNvSpPr>
              <p:nvPr/>
            </p:nvSpPr>
            <p:spPr bwMode="auto">
              <a:xfrm>
                <a:off x="3334"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8934" name="Text Box 12"/>
              <p:cNvSpPr txBox="1">
                <a:spLocks noChangeArrowheads="1"/>
              </p:cNvSpPr>
              <p:nvPr/>
            </p:nvSpPr>
            <p:spPr bwMode="auto">
              <a:xfrm rot="10800000">
                <a:off x="2112" y="2579"/>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8935" name="Text Box 13"/>
              <p:cNvSpPr txBox="1">
                <a:spLocks noChangeArrowheads="1"/>
              </p:cNvSpPr>
              <p:nvPr/>
            </p:nvSpPr>
            <p:spPr bwMode="auto">
              <a:xfrm rot="10800000">
                <a:off x="2112" y="2032"/>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8936" name="Text Box 14"/>
              <p:cNvSpPr txBox="1">
                <a:spLocks noChangeArrowheads="1"/>
              </p:cNvSpPr>
              <p:nvPr/>
            </p:nvSpPr>
            <p:spPr bwMode="auto">
              <a:xfrm rot="10800000">
                <a:off x="2112" y="1456"/>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8937" name="Rectangle 15"/>
              <p:cNvSpPr>
                <a:spLocks noChangeArrowheads="1"/>
              </p:cNvSpPr>
              <p:nvPr/>
            </p:nvSpPr>
            <p:spPr bwMode="auto">
              <a:xfrm>
                <a:off x="2304" y="1584"/>
                <a:ext cx="115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929" name="Line 16"/>
            <p:cNvSpPr>
              <a:spLocks noChangeShapeType="1"/>
            </p:cNvSpPr>
            <p:nvPr/>
          </p:nvSpPr>
          <p:spPr bwMode="auto">
            <a:xfrm flipV="1">
              <a:off x="4080" y="2192"/>
              <a:ext cx="1152" cy="1152"/>
            </a:xfrm>
            <a:prstGeom prst="line">
              <a:avLst/>
            </a:prstGeom>
            <a:noFill/>
            <a:ln w="63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922" name="Text Box 17"/>
          <p:cNvSpPr txBox="1">
            <a:spLocks noChangeArrowheads="1"/>
          </p:cNvSpPr>
          <p:nvPr/>
        </p:nvSpPr>
        <p:spPr bwMode="auto">
          <a:xfrm>
            <a:off x="6371351" y="5681663"/>
            <a:ext cx="1349537"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dirty="0" smtClean="0">
                <a:solidFill>
                  <a:schemeClr val="tx1"/>
                </a:solidFill>
                <a:latin typeface="Times New Roman" pitchFamily="18" charset="0"/>
              </a:rPr>
              <a:t>LUT </a:t>
            </a:r>
            <a:r>
              <a:rPr lang="en-US" sz="1600" dirty="0">
                <a:solidFill>
                  <a:schemeClr val="tx1"/>
                </a:solidFill>
                <a:latin typeface="Times New Roman" pitchFamily="18" charset="0"/>
              </a:rPr>
              <a:t>mapping</a:t>
            </a:r>
          </a:p>
        </p:txBody>
      </p:sp>
      <p:sp>
        <p:nvSpPr>
          <p:cNvPr id="38923" name="Text Box 18"/>
          <p:cNvSpPr txBox="1">
            <a:spLocks noChangeArrowheads="1"/>
          </p:cNvSpPr>
          <p:nvPr/>
        </p:nvSpPr>
        <p:spPr bwMode="auto">
          <a:xfrm>
            <a:off x="6324600" y="5486400"/>
            <a:ext cx="3429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a:solidFill>
                  <a:schemeClr val="tx1"/>
                </a:solidFill>
                <a:latin typeface="Times New Roman" pitchFamily="18" charset="0"/>
              </a:rPr>
              <a:t>m</a:t>
            </a:r>
          </a:p>
        </p:txBody>
      </p:sp>
      <p:sp>
        <p:nvSpPr>
          <p:cNvPr id="38924" name="Text Box 19"/>
          <p:cNvSpPr txBox="1">
            <a:spLocks noChangeArrowheads="1"/>
          </p:cNvSpPr>
          <p:nvPr/>
        </p:nvSpPr>
        <p:spPr bwMode="auto">
          <a:xfrm>
            <a:off x="7467600" y="5486400"/>
            <a:ext cx="36512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a:solidFill>
                  <a:schemeClr val="tx1"/>
                </a:solidFill>
                <a:latin typeface="Times New Roman" pitchFamily="18" charset="0"/>
              </a:rPr>
              <a:t>M</a:t>
            </a:r>
          </a:p>
        </p:txBody>
      </p:sp>
      <p:pic>
        <p:nvPicPr>
          <p:cNvPr id="38925" name="Picture 23" descr="templ histogram gamma low"/>
          <p:cNvPicPr>
            <a:picLocks noChangeAspect="1" noChangeArrowheads="1"/>
          </p:cNvPicPr>
          <p:nvPr/>
        </p:nvPicPr>
        <p:blipFill>
          <a:blip r:embed="rId4">
            <a:extLst>
              <a:ext uri="{28A0092B-C50C-407E-A947-70E740481C1C}">
                <a14:useLocalDpi xmlns:a14="http://schemas.microsoft.com/office/drawing/2010/main" val="0"/>
              </a:ext>
            </a:extLst>
          </a:blip>
          <a:srcRect r="18512"/>
          <a:stretch>
            <a:fillRect/>
          </a:stretch>
        </p:blipFill>
        <p:spPr bwMode="auto">
          <a:xfrm>
            <a:off x="5995988" y="1828800"/>
            <a:ext cx="2028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Freeform 24"/>
          <p:cNvSpPr>
            <a:spLocks/>
          </p:cNvSpPr>
          <p:nvPr/>
        </p:nvSpPr>
        <p:spPr bwMode="auto">
          <a:xfrm>
            <a:off x="6124575" y="3705225"/>
            <a:ext cx="1817688" cy="1822450"/>
          </a:xfrm>
          <a:custGeom>
            <a:avLst/>
            <a:gdLst>
              <a:gd name="T0" fmla="*/ 0 w 1152"/>
              <a:gd name="T1" fmla="*/ 1822450 h 1152"/>
              <a:gd name="T2" fmla="*/ 1136055 w 1152"/>
              <a:gd name="T3" fmla="*/ 1063096 h 1152"/>
              <a:gd name="T4" fmla="*/ 1817688 w 1152"/>
              <a:gd name="T5" fmla="*/ 0 h 1152"/>
              <a:gd name="T6" fmla="*/ 0 60000 65536"/>
              <a:gd name="T7" fmla="*/ 0 60000 65536"/>
              <a:gd name="T8" fmla="*/ 0 60000 65536"/>
            </a:gdLst>
            <a:ahLst/>
            <a:cxnLst>
              <a:cxn ang="T6">
                <a:pos x="T0" y="T1"/>
              </a:cxn>
              <a:cxn ang="T7">
                <a:pos x="T2" y="T3"/>
              </a:cxn>
              <a:cxn ang="T8">
                <a:pos x="T4" y="T5"/>
              </a:cxn>
            </a:cxnLst>
            <a:rect l="0" t="0" r="r" b="b"/>
            <a:pathLst>
              <a:path w="1152" h="1152">
                <a:moveTo>
                  <a:pt x="0" y="1152"/>
                </a:moveTo>
                <a:cubicBezTo>
                  <a:pt x="264" y="1008"/>
                  <a:pt x="528" y="864"/>
                  <a:pt x="720" y="672"/>
                </a:cubicBezTo>
                <a:cubicBezTo>
                  <a:pt x="912" y="480"/>
                  <a:pt x="1072" y="104"/>
                  <a:pt x="1152" y="0"/>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8927" name="Object 1"/>
          <p:cNvGraphicFramePr>
            <a:graphicFrameLocks noChangeAspect="1"/>
          </p:cNvGraphicFramePr>
          <p:nvPr>
            <p:extLst>
              <p:ext uri="{D42A27DB-BD31-4B8C-83A1-F6EECF244321}">
                <p14:modId xmlns:p14="http://schemas.microsoft.com/office/powerpoint/2010/main" val="937124238"/>
              </p:ext>
            </p:extLst>
          </p:nvPr>
        </p:nvGraphicFramePr>
        <p:xfrm>
          <a:off x="857250" y="4972050"/>
          <a:ext cx="3848100" cy="952500"/>
        </p:xfrm>
        <a:graphic>
          <a:graphicData uri="http://schemas.openxmlformats.org/presentationml/2006/ole">
            <mc:AlternateContent xmlns:mc="http://schemas.openxmlformats.org/markup-compatibility/2006">
              <mc:Choice xmlns:v="urn:schemas-microsoft-com:vml" Requires="v">
                <p:oleObj spid="_x0000_s39013" name="Equation" r:id="rId5" imgW="2565360" imgH="634680" progId="Equation.DSMT4">
                  <p:embed/>
                </p:oleObj>
              </mc:Choice>
              <mc:Fallback>
                <p:oleObj name="Equation" r:id="rId5" imgW="2565360" imgH="634680" progId="Equation.DSMT4">
                  <p:embed/>
                  <p:pic>
                    <p:nvPicPr>
                      <p:cNvPr id="0" name="Object 1"/>
                      <p:cNvPicPr>
                        <a:picLocks noChangeAspect="1" noChangeArrowheads="1"/>
                      </p:cNvPicPr>
                      <p:nvPr/>
                    </p:nvPicPr>
                    <p:blipFill>
                      <a:blip r:embed="rId6"/>
                      <a:srcRect/>
                      <a:stretch>
                        <a:fillRect/>
                      </a:stretch>
                    </p:blipFill>
                    <p:spPr bwMode="auto">
                      <a:xfrm>
                        <a:off x="857250" y="4972050"/>
                        <a:ext cx="38481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26" descr="templ150_gamma_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003675" cy="2690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18" name="Rectangle 3"/>
          <p:cNvSpPr>
            <a:spLocks noGrp="1" noChangeArrowheads="1"/>
          </p:cNvSpPr>
          <p:nvPr>
            <p:ph type="title"/>
          </p:nvPr>
        </p:nvSpPr>
        <p:spPr>
          <a:xfrm>
            <a:off x="609600" y="958850"/>
            <a:ext cx="8001000" cy="641350"/>
          </a:xfrm>
        </p:spPr>
        <p:txBody>
          <a:bodyPr>
            <a:spAutoFit/>
          </a:bodyPr>
          <a:lstStyle/>
          <a:p>
            <a:r>
              <a:rPr lang="en-US" sz="3600" smtClean="0"/>
              <a:t>Point Processes:  Decreased Gamma</a:t>
            </a:r>
          </a:p>
        </p:txBody>
      </p:sp>
      <p:sp>
        <p:nvSpPr>
          <p:cNvPr id="38919" name="Rectangle 4"/>
          <p:cNvSpPr>
            <a:spLocks noChangeArrowheads="1"/>
          </p:cNvSpPr>
          <p:nvPr/>
        </p:nvSpPr>
        <p:spPr bwMode="auto">
          <a:xfrm>
            <a:off x="685800" y="4800600"/>
            <a:ext cx="4191000" cy="12954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sp>
        <p:nvSpPr>
          <p:cNvPr id="38920" name="Rectangle 5"/>
          <p:cNvSpPr>
            <a:spLocks noChangeArrowheads="1"/>
          </p:cNvSpPr>
          <p:nvPr/>
        </p:nvSpPr>
        <p:spPr bwMode="auto">
          <a:xfrm>
            <a:off x="5638800" y="1676400"/>
            <a:ext cx="2743200" cy="441960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p:spPr>
        <p:txBody>
          <a:bodyPr wrap="none" anchor="ctr"/>
          <a:lstStyle/>
          <a:p>
            <a:endParaRPr lang="en-US"/>
          </a:p>
        </p:txBody>
      </p:sp>
      <p:grpSp>
        <p:nvGrpSpPr>
          <p:cNvPr id="38921" name="Group 6"/>
          <p:cNvGrpSpPr>
            <a:grpSpLocks/>
          </p:cNvGrpSpPr>
          <p:nvPr/>
        </p:nvGrpSpPr>
        <p:grpSpPr bwMode="auto">
          <a:xfrm>
            <a:off x="5811838" y="3505200"/>
            <a:ext cx="2397125" cy="2284413"/>
            <a:chOff x="3888" y="2065"/>
            <a:chExt cx="1510" cy="1439"/>
          </a:xfrm>
        </p:grpSpPr>
        <p:grpSp>
          <p:nvGrpSpPr>
            <p:cNvPr id="38928" name="Group 7"/>
            <p:cNvGrpSpPr>
              <a:grpSpLocks/>
            </p:cNvGrpSpPr>
            <p:nvPr/>
          </p:nvGrpSpPr>
          <p:grpSpPr bwMode="auto">
            <a:xfrm>
              <a:off x="3888" y="2065"/>
              <a:ext cx="1510" cy="1439"/>
              <a:chOff x="2112" y="1456"/>
              <a:chExt cx="1510" cy="1439"/>
            </a:xfrm>
          </p:grpSpPr>
          <p:sp>
            <p:nvSpPr>
              <p:cNvPr id="38930" name="Rectangle 8"/>
              <p:cNvSpPr>
                <a:spLocks noChangeArrowheads="1"/>
              </p:cNvSpPr>
              <p:nvPr/>
            </p:nvSpPr>
            <p:spPr bwMode="auto">
              <a:xfrm>
                <a:off x="2160" y="1488"/>
                <a:ext cx="1440" cy="13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1" name="Text Box 9"/>
              <p:cNvSpPr txBox="1">
                <a:spLocks noChangeArrowheads="1"/>
              </p:cNvSpPr>
              <p:nvPr/>
            </p:nvSpPr>
            <p:spPr bwMode="auto">
              <a:xfrm>
                <a:off x="2208" y="2722"/>
                <a:ext cx="19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8932" name="Text Box 10"/>
              <p:cNvSpPr txBox="1">
                <a:spLocks noChangeArrowheads="1"/>
              </p:cNvSpPr>
              <p:nvPr/>
            </p:nvSpPr>
            <p:spPr bwMode="auto">
              <a:xfrm>
                <a:off x="2759"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8933" name="Text Box 11"/>
              <p:cNvSpPr txBox="1">
                <a:spLocks noChangeArrowheads="1"/>
              </p:cNvSpPr>
              <p:nvPr/>
            </p:nvSpPr>
            <p:spPr bwMode="auto">
              <a:xfrm>
                <a:off x="3334" y="2722"/>
                <a:ext cx="2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8934" name="Text Box 12"/>
              <p:cNvSpPr txBox="1">
                <a:spLocks noChangeArrowheads="1"/>
              </p:cNvSpPr>
              <p:nvPr/>
            </p:nvSpPr>
            <p:spPr bwMode="auto">
              <a:xfrm rot="10800000">
                <a:off x="2112" y="2579"/>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 0</a:t>
                </a:r>
              </a:p>
            </p:txBody>
          </p:sp>
          <p:sp>
            <p:nvSpPr>
              <p:cNvPr id="38935" name="Text Box 13"/>
              <p:cNvSpPr txBox="1">
                <a:spLocks noChangeArrowheads="1"/>
              </p:cNvSpPr>
              <p:nvPr/>
            </p:nvSpPr>
            <p:spPr bwMode="auto">
              <a:xfrm rot="10800000">
                <a:off x="2112" y="2032"/>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127</a:t>
                </a:r>
              </a:p>
            </p:txBody>
          </p:sp>
          <p:sp>
            <p:nvSpPr>
              <p:cNvPr id="38936" name="Text Box 14"/>
              <p:cNvSpPr txBox="1">
                <a:spLocks noChangeArrowheads="1"/>
              </p:cNvSpPr>
              <p:nvPr/>
            </p:nvSpPr>
            <p:spPr bwMode="auto">
              <a:xfrm rot="10800000">
                <a:off x="2112" y="1456"/>
                <a:ext cx="231" cy="2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a:solidFill>
                      <a:schemeClr val="tx1"/>
                    </a:solidFill>
                    <a:latin typeface="Times New Roman" pitchFamily="18" charset="0"/>
                  </a:rPr>
                  <a:t>255</a:t>
                </a:r>
              </a:p>
            </p:txBody>
          </p:sp>
          <p:sp>
            <p:nvSpPr>
              <p:cNvPr id="38937" name="Rectangle 15"/>
              <p:cNvSpPr>
                <a:spLocks noChangeArrowheads="1"/>
              </p:cNvSpPr>
              <p:nvPr/>
            </p:nvSpPr>
            <p:spPr bwMode="auto">
              <a:xfrm>
                <a:off x="2304" y="1584"/>
                <a:ext cx="115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929" name="Line 16"/>
            <p:cNvSpPr>
              <a:spLocks noChangeShapeType="1"/>
            </p:cNvSpPr>
            <p:nvPr/>
          </p:nvSpPr>
          <p:spPr bwMode="auto">
            <a:xfrm flipV="1">
              <a:off x="4080" y="2192"/>
              <a:ext cx="1152" cy="1152"/>
            </a:xfrm>
            <a:prstGeom prst="line">
              <a:avLst/>
            </a:prstGeom>
            <a:noFill/>
            <a:ln w="635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922" name="Text Box 17"/>
          <p:cNvSpPr txBox="1">
            <a:spLocks noChangeArrowheads="1"/>
          </p:cNvSpPr>
          <p:nvPr/>
        </p:nvSpPr>
        <p:spPr bwMode="auto">
          <a:xfrm>
            <a:off x="6371351" y="5681663"/>
            <a:ext cx="1349537"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dirty="0" smtClean="0">
                <a:solidFill>
                  <a:schemeClr val="tx1"/>
                </a:solidFill>
                <a:latin typeface="Times New Roman" pitchFamily="18" charset="0"/>
              </a:rPr>
              <a:t>LUT </a:t>
            </a:r>
            <a:r>
              <a:rPr lang="en-US" sz="1600" dirty="0">
                <a:solidFill>
                  <a:schemeClr val="tx1"/>
                </a:solidFill>
                <a:latin typeface="Times New Roman" pitchFamily="18" charset="0"/>
              </a:rPr>
              <a:t>mapping</a:t>
            </a:r>
          </a:p>
        </p:txBody>
      </p:sp>
      <p:sp>
        <p:nvSpPr>
          <p:cNvPr id="38923" name="Text Box 18"/>
          <p:cNvSpPr txBox="1">
            <a:spLocks noChangeArrowheads="1"/>
          </p:cNvSpPr>
          <p:nvPr/>
        </p:nvSpPr>
        <p:spPr bwMode="auto">
          <a:xfrm>
            <a:off x="6324600" y="5486400"/>
            <a:ext cx="3429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a:solidFill>
                  <a:schemeClr val="tx1"/>
                </a:solidFill>
                <a:latin typeface="Times New Roman" pitchFamily="18" charset="0"/>
              </a:rPr>
              <a:t>m</a:t>
            </a:r>
          </a:p>
        </p:txBody>
      </p:sp>
      <p:sp>
        <p:nvSpPr>
          <p:cNvPr id="38924" name="Text Box 19"/>
          <p:cNvSpPr txBox="1">
            <a:spLocks noChangeArrowheads="1"/>
          </p:cNvSpPr>
          <p:nvPr/>
        </p:nvSpPr>
        <p:spPr bwMode="auto">
          <a:xfrm>
            <a:off x="7467600" y="5486400"/>
            <a:ext cx="36512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a:solidFill>
                  <a:schemeClr val="tx1"/>
                </a:solidFill>
                <a:latin typeface="Times New Roman" pitchFamily="18" charset="0"/>
              </a:rPr>
              <a:t>M</a:t>
            </a:r>
          </a:p>
        </p:txBody>
      </p:sp>
      <p:pic>
        <p:nvPicPr>
          <p:cNvPr id="38925" name="Picture 23" descr="templ histogram gamma low"/>
          <p:cNvPicPr>
            <a:picLocks noChangeAspect="1" noChangeArrowheads="1"/>
          </p:cNvPicPr>
          <p:nvPr/>
        </p:nvPicPr>
        <p:blipFill>
          <a:blip r:embed="rId4">
            <a:extLst>
              <a:ext uri="{28A0092B-C50C-407E-A947-70E740481C1C}">
                <a14:useLocalDpi xmlns:a14="http://schemas.microsoft.com/office/drawing/2010/main" val="0"/>
              </a:ext>
            </a:extLst>
          </a:blip>
          <a:srcRect r="18512"/>
          <a:stretch>
            <a:fillRect/>
          </a:stretch>
        </p:blipFill>
        <p:spPr bwMode="auto">
          <a:xfrm>
            <a:off x="5995988" y="1828800"/>
            <a:ext cx="2028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Freeform 24"/>
          <p:cNvSpPr>
            <a:spLocks/>
          </p:cNvSpPr>
          <p:nvPr/>
        </p:nvSpPr>
        <p:spPr bwMode="auto">
          <a:xfrm>
            <a:off x="6124575" y="3705225"/>
            <a:ext cx="1817688" cy="1822450"/>
          </a:xfrm>
          <a:custGeom>
            <a:avLst/>
            <a:gdLst>
              <a:gd name="T0" fmla="*/ 0 w 1152"/>
              <a:gd name="T1" fmla="*/ 1822450 h 1152"/>
              <a:gd name="T2" fmla="*/ 1136055 w 1152"/>
              <a:gd name="T3" fmla="*/ 1063096 h 1152"/>
              <a:gd name="T4" fmla="*/ 1817688 w 1152"/>
              <a:gd name="T5" fmla="*/ 0 h 1152"/>
              <a:gd name="T6" fmla="*/ 0 60000 65536"/>
              <a:gd name="T7" fmla="*/ 0 60000 65536"/>
              <a:gd name="T8" fmla="*/ 0 60000 65536"/>
            </a:gdLst>
            <a:ahLst/>
            <a:cxnLst>
              <a:cxn ang="T6">
                <a:pos x="T0" y="T1"/>
              </a:cxn>
              <a:cxn ang="T7">
                <a:pos x="T2" y="T3"/>
              </a:cxn>
              <a:cxn ang="T8">
                <a:pos x="T4" y="T5"/>
              </a:cxn>
            </a:cxnLst>
            <a:rect l="0" t="0" r="r" b="b"/>
            <a:pathLst>
              <a:path w="1152" h="1152">
                <a:moveTo>
                  <a:pt x="0" y="1152"/>
                </a:moveTo>
                <a:cubicBezTo>
                  <a:pt x="264" y="1008"/>
                  <a:pt x="528" y="864"/>
                  <a:pt x="720" y="672"/>
                </a:cubicBezTo>
                <a:cubicBezTo>
                  <a:pt x="912" y="480"/>
                  <a:pt x="1072" y="104"/>
                  <a:pt x="1152" y="0"/>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8927" name="Object 1"/>
          <p:cNvGraphicFramePr>
            <a:graphicFrameLocks noChangeAspect="1"/>
          </p:cNvGraphicFramePr>
          <p:nvPr>
            <p:extLst>
              <p:ext uri="{D42A27DB-BD31-4B8C-83A1-F6EECF244321}">
                <p14:modId xmlns:p14="http://schemas.microsoft.com/office/powerpoint/2010/main" val="937124238"/>
              </p:ext>
            </p:extLst>
          </p:nvPr>
        </p:nvGraphicFramePr>
        <p:xfrm>
          <a:off x="857250" y="4972050"/>
          <a:ext cx="3848100" cy="952500"/>
        </p:xfrm>
        <a:graphic>
          <a:graphicData uri="http://schemas.openxmlformats.org/presentationml/2006/ole">
            <mc:AlternateContent xmlns:mc="http://schemas.openxmlformats.org/markup-compatibility/2006">
              <mc:Choice xmlns:v="urn:schemas-microsoft-com:vml" Requires="v">
                <p:oleObj spid="_x0000_s71700" name="Equation" r:id="rId5" imgW="2565360" imgH="634680" progId="Equation.DSMT4">
                  <p:embed/>
                </p:oleObj>
              </mc:Choice>
              <mc:Fallback>
                <p:oleObj name="Equation" r:id="rId5" imgW="2565360" imgH="634680" progId="Equation.DSMT4">
                  <p:embed/>
                  <p:pic>
                    <p:nvPicPr>
                      <p:cNvPr id="0" name=""/>
                      <p:cNvPicPr>
                        <a:picLocks noChangeAspect="1" noChangeArrowheads="1"/>
                      </p:cNvPicPr>
                      <p:nvPr/>
                    </p:nvPicPr>
                    <p:blipFill>
                      <a:blip r:embed="rId6"/>
                      <a:srcRect/>
                      <a:stretch>
                        <a:fillRect/>
                      </a:stretch>
                    </p:blipFill>
                    <p:spPr bwMode="auto">
                      <a:xfrm>
                        <a:off x="857250" y="4972050"/>
                        <a:ext cx="38481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33</a:t>
            </a:fld>
            <a:endParaRPr lang="en-US"/>
          </a:p>
        </p:txBody>
      </p:sp>
      <p:sp>
        <p:nvSpPr>
          <p:cNvPr id="26" name="Rectangle 34"/>
          <p:cNvSpPr>
            <a:spLocks noChangeArrowheads="1"/>
          </p:cNvSpPr>
          <p:nvPr/>
        </p:nvSpPr>
        <p:spPr bwMode="auto">
          <a:xfrm>
            <a:off x="776288" y="1970852"/>
            <a:ext cx="7432675" cy="1220847"/>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p>
            <a:pPr>
              <a:lnSpc>
                <a:spcPts val="2200"/>
              </a:lnSpc>
            </a:pPr>
            <a:r>
              <a:rPr lang="en-US" sz="1600" dirty="0">
                <a:latin typeface="Comic Sans MS" panose="030F0702030302020204" pitchFamily="66" charset="0"/>
              </a:rPr>
              <a:t>Rather than  rather than 255[I/255]</a:t>
            </a:r>
            <a:r>
              <a:rPr lang="en-US" sz="2000" baseline="30000" dirty="0">
                <a:latin typeface="Comic Sans MS" panose="030F0702030302020204" pitchFamily="66" charset="0"/>
              </a:rPr>
              <a:t>1/</a:t>
            </a:r>
            <a:r>
              <a:rPr lang="en-US" sz="2400" b="1" baseline="30000" dirty="0" smtClean="0">
                <a:latin typeface="Comic Sans MS" panose="030F0702030302020204" pitchFamily="66" charset="0"/>
                <a:sym typeface="Symbol" panose="05050102010706020507" pitchFamily="18" charset="2"/>
              </a:rPr>
              <a:t></a:t>
            </a:r>
            <a:r>
              <a:rPr lang="en-US" sz="1600" dirty="0" smtClean="0">
                <a:latin typeface="Comic Sans MS" panose="030F0702030302020204" pitchFamily="66" charset="0"/>
              </a:rPr>
              <a:t>, gamma correction can also be defined as 255[I/255]</a:t>
            </a:r>
            <a:r>
              <a:rPr lang="en-US" sz="2400" b="1" baseline="30000" dirty="0" smtClean="0">
                <a:latin typeface="Comic Sans MS" panose="030F0702030302020204" pitchFamily="66" charset="0"/>
                <a:sym typeface="Symbol" panose="05050102010706020507" pitchFamily="18" charset="2"/>
              </a:rPr>
              <a:t></a:t>
            </a:r>
            <a:r>
              <a:rPr lang="en-US" sz="1800" dirty="0" smtClean="0">
                <a:latin typeface="Comic Sans MS" panose="030F0702030302020204" pitchFamily="66" charset="0"/>
                <a:sym typeface="Symbol" panose="05050102010706020507" pitchFamily="18" charset="2"/>
              </a:rPr>
              <a:t>. The </a:t>
            </a:r>
            <a:r>
              <a:rPr lang="en-US" sz="1800" dirty="0">
                <a:latin typeface="Comic Sans MS" panose="030F0702030302020204" pitchFamily="66" charset="0"/>
                <a:sym typeface="Symbol" panose="05050102010706020507" pitchFamily="18" charset="2"/>
              </a:rPr>
              <a:t>effects are opposite</a:t>
            </a:r>
            <a:r>
              <a:rPr lang="en-US" sz="1800" dirty="0" smtClean="0">
                <a:latin typeface="Comic Sans MS" panose="030F0702030302020204" pitchFamily="66" charset="0"/>
                <a:sym typeface="Symbol" panose="05050102010706020507" pitchFamily="18" charset="2"/>
              </a:rPr>
              <a:t>. That definition is often used for image processing as a precursor to coding for transmission. (</a:t>
            </a:r>
            <a:r>
              <a:rPr lang="en-US" sz="1800" dirty="0" smtClean="0">
                <a:latin typeface="Comic Sans MS" panose="030F0702030302020204" pitchFamily="66" charset="0"/>
                <a:sym typeface="Symbol" panose="05050102010706020507" pitchFamily="18" charset="2"/>
                <a:hlinkClick r:id="rId7"/>
              </a:rPr>
              <a:t>https</a:t>
            </a:r>
            <a:r>
              <a:rPr lang="en-US" sz="1800" dirty="0">
                <a:latin typeface="Comic Sans MS" panose="030F0702030302020204" pitchFamily="66" charset="0"/>
                <a:sym typeface="Symbol" panose="05050102010706020507" pitchFamily="18" charset="2"/>
                <a:hlinkClick r:id="rId7"/>
              </a:rPr>
              <a:t>://</a:t>
            </a:r>
            <a:r>
              <a:rPr lang="en-US" sz="1800" dirty="0" smtClean="0">
                <a:latin typeface="Comic Sans MS" panose="030F0702030302020204" pitchFamily="66" charset="0"/>
                <a:sym typeface="Symbol" panose="05050102010706020507" pitchFamily="18" charset="2"/>
                <a:hlinkClick r:id="rId7"/>
              </a:rPr>
              <a:t>en.wikipedia.org/wiki/Gamma_correction</a:t>
            </a:r>
            <a:r>
              <a:rPr lang="en-US" sz="1800" dirty="0" smtClean="0">
                <a:latin typeface="Comic Sans MS" panose="030F0702030302020204" pitchFamily="66" charset="0"/>
                <a:sym typeface="Symbol" panose="05050102010706020507" pitchFamily="18" charset="2"/>
              </a:rPr>
              <a:t>.)</a:t>
            </a:r>
            <a:endParaRPr lang="en-US" sz="1800" dirty="0">
              <a:latin typeface="Comic Sans MS" panose="030F0702030302020204" pitchFamily="66" charset="0"/>
            </a:endParaRPr>
          </a:p>
        </p:txBody>
      </p:sp>
    </p:spTree>
    <p:extLst>
      <p:ext uri="{BB962C8B-B14F-4D97-AF65-F5344CB8AC3E}">
        <p14:creationId xmlns:p14="http://schemas.microsoft.com/office/powerpoint/2010/main" val="3705336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GammaCorrection"/>
          <p:cNvPicPr>
            <a:picLocks noChangeAspect="1" noChangeArrowheads="1"/>
          </p:cNvPicPr>
          <p:nvPr/>
        </p:nvPicPr>
        <p:blipFill>
          <a:blip r:embed="rId2"/>
          <a:srcRect l="7491" r="7491" b="4994"/>
          <a:stretch>
            <a:fillRect/>
          </a:stretch>
        </p:blipFill>
        <p:spPr bwMode="auto">
          <a:xfrm>
            <a:off x="3192463" y="1800225"/>
            <a:ext cx="5189537" cy="4348163"/>
          </a:xfrm>
          <a:prstGeom prst="rect">
            <a:avLst/>
          </a:prstGeom>
          <a:solidFill>
            <a:schemeClr val="bg1"/>
          </a:solidFill>
          <a:ln w="9525">
            <a:solidFill>
              <a:schemeClr val="tx1"/>
            </a:solidFill>
            <a:miter lim="800000"/>
            <a:headEnd/>
            <a:tailEnd/>
          </a:ln>
          <a:effectLst>
            <a:outerShdw blurRad="63500" dist="63500" dir="8100000" algn="ctr" rotWithShape="0">
              <a:schemeClr val="bg2"/>
            </a:outerShdw>
          </a:effectLst>
          <a:extLst/>
        </p:spPr>
      </p:pic>
      <p:sp>
        <p:nvSpPr>
          <p:cNvPr id="39942" name="Rectangle 2"/>
          <p:cNvSpPr>
            <a:spLocks noGrp="1" noChangeArrowheads="1"/>
          </p:cNvSpPr>
          <p:nvPr>
            <p:ph type="title"/>
          </p:nvPr>
        </p:nvSpPr>
        <p:spPr>
          <a:xfrm>
            <a:off x="457200" y="958850"/>
            <a:ext cx="8153400" cy="641350"/>
          </a:xfrm>
          <a:noFill/>
        </p:spPr>
        <p:txBody>
          <a:bodyPr>
            <a:spAutoFit/>
          </a:bodyPr>
          <a:lstStyle/>
          <a:p>
            <a:pPr algn="ctr"/>
            <a:r>
              <a:rPr lang="en-US" sz="3600" smtClean="0"/>
              <a:t>Gamma Correction: Effect on Histogram</a:t>
            </a:r>
          </a:p>
        </p:txBody>
      </p:sp>
      <p:grpSp>
        <p:nvGrpSpPr>
          <p:cNvPr id="39943" name="Group 7"/>
          <p:cNvGrpSpPr>
            <a:grpSpLocks/>
          </p:cNvGrpSpPr>
          <p:nvPr/>
        </p:nvGrpSpPr>
        <p:grpSpPr bwMode="auto">
          <a:xfrm>
            <a:off x="846138" y="1803400"/>
            <a:ext cx="2049462" cy="4346575"/>
            <a:chOff x="725" y="1136"/>
            <a:chExt cx="1291" cy="2738"/>
          </a:xfrm>
        </p:grpSpPr>
        <p:pic>
          <p:nvPicPr>
            <p:cNvPr id="39944" name="Picture 4" descr="templ0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 y="1136"/>
              <a:ext cx="1291" cy="8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71842" dir="8100000" algn="ctr" rotWithShape="0">
                      <a:schemeClr val="bg2">
                        <a:alpha val="50000"/>
                      </a:schemeClr>
                    </a:outerShdw>
                  </a:effectLst>
                </a14:hiddenEffects>
              </a:ext>
            </a:extLst>
          </p:spPr>
        </p:pic>
        <p:pic>
          <p:nvPicPr>
            <p:cNvPr id="39945" name="Picture 5" descr="templ075_gamma_i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 y="2072"/>
              <a:ext cx="1291" cy="8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71842" dir="8100000" algn="ctr" rotWithShape="0">
                      <a:schemeClr val="bg2">
                        <a:alpha val="50000"/>
                      </a:schemeClr>
                    </a:outerShdw>
                  </a:effectLst>
                </a14:hiddenEffects>
              </a:ext>
            </a:extLst>
          </p:spPr>
        </p:pic>
        <p:pic>
          <p:nvPicPr>
            <p:cNvPr id="39946" name="Picture 6" descr="templ075_gamma_de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 y="3009"/>
              <a:ext cx="1291" cy="8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71842" dir="8100000" algn="ctr" rotWithShape="0">
                      <a:schemeClr val="bg2">
                        <a:alpha val="50000"/>
                      </a:schemeClr>
                    </a:outerShdw>
                  </a:effectLst>
                </a14:hiddenEffects>
              </a:ext>
            </a:extLst>
          </p:spPr>
        </p:pic>
      </p:gr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67000"/>
            <a:ext cx="7772400" cy="1200894"/>
          </a:xfrm>
        </p:spPr>
        <p:txBody>
          <a:bodyPr>
            <a:spAutoFit/>
          </a:bodyPr>
          <a:lstStyle/>
          <a:p>
            <a:pPr algn="ctr"/>
            <a:r>
              <a:rPr lang="en-US" dirty="0" smtClean="0"/>
              <a:t>Point Processing: </a:t>
            </a:r>
            <a:br>
              <a:rPr lang="en-US" dirty="0" smtClean="0"/>
            </a:br>
            <a:r>
              <a:rPr lang="en-US" dirty="0" smtClean="0"/>
              <a:t>Histogram Equalization</a:t>
            </a:r>
            <a:endParaRPr lang="en-US" dirty="0"/>
          </a:p>
        </p:txBody>
      </p:sp>
      <p:sp>
        <p:nvSpPr>
          <p:cNvPr id="3" name="Date Placeholder 2"/>
          <p:cNvSpPr>
            <a:spLocks noGrp="1"/>
          </p:cNvSpPr>
          <p:nvPr>
            <p:ph type="dt" sz="half" idx="10"/>
          </p:nvPr>
        </p:nvSpPr>
        <p:spPr/>
        <p:txBody>
          <a:bodyPr/>
          <a:lstStyle/>
          <a:p>
            <a:r>
              <a:rPr lang="en-US" smtClean="0"/>
              <a:t>21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35</a:t>
            </a:fld>
            <a:endParaRPr lang="en-US"/>
          </a:p>
        </p:txBody>
      </p:sp>
    </p:spTree>
    <p:extLst>
      <p:ext uri="{BB962C8B-B14F-4D97-AF65-F5344CB8AC3E}">
        <p14:creationId xmlns:p14="http://schemas.microsoft.com/office/powerpoint/2010/main" val="3841764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Rectangle 2"/>
          <p:cNvSpPr>
            <a:spLocks noGrp="1" noChangeArrowheads="1"/>
          </p:cNvSpPr>
          <p:nvPr>
            <p:ph type="title"/>
          </p:nvPr>
        </p:nvSpPr>
        <p:spPr>
          <a:xfrm>
            <a:off x="381000" y="990600"/>
            <a:ext cx="7772400" cy="723900"/>
          </a:xfrm>
        </p:spPr>
        <p:txBody>
          <a:bodyPr/>
          <a:lstStyle/>
          <a:p>
            <a:r>
              <a:rPr lang="en-US" sz="3600" dirty="0" smtClean="0"/>
              <a:t>Point Processes:  Histogram Equalization</a:t>
            </a:r>
          </a:p>
        </p:txBody>
      </p:sp>
      <p:grpSp>
        <p:nvGrpSpPr>
          <p:cNvPr id="5" name="Group 4"/>
          <p:cNvGrpSpPr/>
          <p:nvPr/>
        </p:nvGrpSpPr>
        <p:grpSpPr>
          <a:xfrm>
            <a:off x="381000" y="3016553"/>
            <a:ext cx="7315200" cy="1200329"/>
            <a:chOff x="533400" y="3017838"/>
            <a:chExt cx="7315200" cy="1200329"/>
          </a:xfrm>
        </p:grpSpPr>
        <p:sp>
          <p:nvSpPr>
            <p:cNvPr id="46082" name="Text Box 9"/>
            <p:cNvSpPr txBox="1">
              <a:spLocks noChangeArrowheads="1"/>
            </p:cNvSpPr>
            <p:nvPr/>
          </p:nvSpPr>
          <p:spPr bwMode="auto">
            <a:xfrm>
              <a:off x="533400" y="3017838"/>
              <a:ext cx="7315200" cy="12003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a:solidFill>
                    <a:schemeClr val="tx1"/>
                  </a:solidFill>
                  <a:latin typeface="Times New Roman" pitchFamily="18" charset="0"/>
                </a:rPr>
                <a:t>                      be the cumulative (probability) </a:t>
              </a:r>
              <a:r>
                <a:rPr lang="en-US" sz="2400" dirty="0" smtClean="0">
                  <a:solidFill>
                    <a:schemeClr val="tx1"/>
                  </a:solidFill>
                  <a:latin typeface="Times New Roman" pitchFamily="18" charset="0"/>
                </a:rPr>
                <a:t>distribution</a:t>
              </a:r>
            </a:p>
            <a:p>
              <a:r>
                <a:rPr lang="en-US" sz="2400" dirty="0" smtClean="0">
                  <a:solidFill>
                    <a:schemeClr val="tx1"/>
                  </a:solidFill>
                  <a:latin typeface="Times New Roman" pitchFamily="18" charset="0"/>
                </a:rPr>
                <a:t>function </a:t>
              </a:r>
              <a:r>
                <a:rPr lang="en-US" sz="2400" dirty="0">
                  <a:solidFill>
                    <a:schemeClr val="tx1"/>
                  </a:solidFill>
                  <a:latin typeface="Times New Roman" pitchFamily="18" charset="0"/>
                </a:rPr>
                <a:t>of  </a:t>
              </a:r>
              <a:r>
                <a:rPr lang="en-US" sz="2400" b="1" dirty="0" smtClean="0">
                  <a:solidFill>
                    <a:schemeClr val="tx1"/>
                  </a:solidFill>
                  <a:latin typeface="Times New Roman" pitchFamily="18" charset="0"/>
                </a:rPr>
                <a:t>I</a:t>
              </a:r>
              <a:r>
                <a:rPr lang="en-US" sz="2400" dirty="0" smtClean="0">
                  <a:solidFill>
                    <a:schemeClr val="tx1"/>
                  </a:solidFill>
                  <a:latin typeface="Times New Roman" pitchFamily="18" charset="0"/>
                </a:rPr>
                <a:t>. Then </a:t>
              </a:r>
              <a:r>
                <a:rPr lang="en-US" sz="2400" b="1" dirty="0">
                  <a:solidFill>
                    <a:schemeClr val="tx1"/>
                  </a:solidFill>
                  <a:latin typeface="Times New Roman" pitchFamily="18" charset="0"/>
                </a:rPr>
                <a:t>J</a:t>
              </a:r>
              <a:r>
                <a:rPr lang="en-US" sz="2400" i="1" dirty="0">
                  <a:solidFill>
                    <a:schemeClr val="tx1"/>
                  </a:solidFill>
                  <a:latin typeface="Times New Roman" pitchFamily="18" charset="0"/>
                </a:rPr>
                <a:t> </a:t>
              </a:r>
              <a:r>
                <a:rPr lang="en-US" sz="2400" dirty="0">
                  <a:solidFill>
                    <a:schemeClr val="tx1"/>
                  </a:solidFill>
                  <a:latin typeface="Times New Roman" pitchFamily="18" charset="0"/>
                </a:rPr>
                <a:t>has</a:t>
              </a:r>
              <a:r>
                <a:rPr lang="en-US" sz="2400" i="1" dirty="0">
                  <a:solidFill>
                    <a:schemeClr val="tx1"/>
                  </a:solidFill>
                  <a:latin typeface="Times New Roman" pitchFamily="18" charset="0"/>
                </a:rPr>
                <a:t>, </a:t>
              </a:r>
              <a:r>
                <a:rPr lang="en-US" sz="2400" dirty="0">
                  <a:solidFill>
                    <a:schemeClr val="tx1"/>
                  </a:solidFill>
                  <a:latin typeface="Times New Roman" pitchFamily="18" charset="0"/>
                </a:rPr>
                <a:t>as closely as possible, </a:t>
              </a:r>
              <a:r>
                <a:rPr lang="en-US" sz="2400" dirty="0" smtClean="0">
                  <a:solidFill>
                    <a:schemeClr val="tx1"/>
                  </a:solidFill>
                  <a:latin typeface="Times New Roman" pitchFamily="18" charset="0"/>
                </a:rPr>
                <a:t>a flat (constant) </a:t>
              </a:r>
              <a:r>
                <a:rPr lang="en-US" sz="2400" dirty="0">
                  <a:solidFill>
                    <a:schemeClr val="tx1"/>
                  </a:solidFill>
                  <a:latin typeface="Times New Roman" pitchFamily="18" charset="0"/>
                </a:rPr>
                <a:t>histogram </a:t>
              </a:r>
              <a:r>
                <a:rPr lang="en-US" sz="2400" dirty="0" smtClean="0">
                  <a:solidFill>
                    <a:schemeClr val="tx1"/>
                  </a:solidFill>
                  <a:latin typeface="Times New Roman" pitchFamily="18" charset="0"/>
                </a:rPr>
                <a:t>if:</a:t>
              </a:r>
              <a:endParaRPr lang="en-US" sz="2400" dirty="0">
                <a:solidFill>
                  <a:schemeClr val="tx1"/>
                </a:solidFill>
                <a:latin typeface="Times New Roman" pitchFamily="18" charset="0"/>
              </a:endParaRPr>
            </a:p>
          </p:txBody>
        </p:sp>
        <p:graphicFrame>
          <p:nvGraphicFramePr>
            <p:cNvPr id="46087" name="Object 3"/>
            <p:cNvGraphicFramePr>
              <a:graphicFrameLocks noChangeAspect="1"/>
            </p:cNvGraphicFramePr>
            <p:nvPr>
              <p:extLst>
                <p:ext uri="{D42A27DB-BD31-4B8C-83A1-F6EECF244321}">
                  <p14:modId xmlns:p14="http://schemas.microsoft.com/office/powerpoint/2010/main" val="111839400"/>
                </p:ext>
              </p:extLst>
            </p:nvPr>
          </p:nvGraphicFramePr>
          <p:xfrm>
            <a:off x="627063" y="3046110"/>
            <a:ext cx="1711325" cy="455613"/>
          </p:xfrm>
          <a:graphic>
            <a:graphicData uri="http://schemas.openxmlformats.org/presentationml/2006/ole">
              <mc:AlternateContent xmlns:mc="http://schemas.openxmlformats.org/markup-compatibility/2006">
                <mc:Choice xmlns:v="urn:schemas-microsoft-com:vml" Requires="v">
                  <p:oleObj spid="_x0000_s46253" name="Equation" r:id="rId3" imgW="901440" imgH="241200" progId="Equation.DSMT4">
                    <p:embed/>
                  </p:oleObj>
                </mc:Choice>
                <mc:Fallback>
                  <p:oleObj name="Equation" r:id="rId3" imgW="901440" imgH="241200" progId="Equation.DSMT4">
                    <p:embed/>
                    <p:pic>
                      <p:nvPicPr>
                        <p:cNvPr id="0" name="Object 3"/>
                        <p:cNvPicPr>
                          <a:picLocks noChangeAspect="1" noChangeArrowheads="1"/>
                        </p:cNvPicPr>
                        <p:nvPr/>
                      </p:nvPicPr>
                      <p:blipFill>
                        <a:blip r:embed="rId4"/>
                        <a:srcRect/>
                        <a:stretch>
                          <a:fillRect/>
                        </a:stretch>
                      </p:blipFill>
                      <p:spPr bwMode="auto">
                        <a:xfrm>
                          <a:off x="627063" y="3046110"/>
                          <a:ext cx="17113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6088" name="Object 4"/>
          <p:cNvGraphicFramePr>
            <a:graphicFrameLocks noChangeAspect="1"/>
          </p:cNvGraphicFramePr>
          <p:nvPr>
            <p:extLst>
              <p:ext uri="{D42A27DB-BD31-4B8C-83A1-F6EECF244321}">
                <p14:modId xmlns:p14="http://schemas.microsoft.com/office/powerpoint/2010/main" val="4275752699"/>
              </p:ext>
            </p:extLst>
          </p:nvPr>
        </p:nvGraphicFramePr>
        <p:xfrm>
          <a:off x="850900" y="4240213"/>
          <a:ext cx="4357688" cy="555625"/>
        </p:xfrm>
        <a:graphic>
          <a:graphicData uri="http://schemas.openxmlformats.org/presentationml/2006/ole">
            <mc:AlternateContent xmlns:mc="http://schemas.openxmlformats.org/markup-compatibility/2006">
              <mc:Choice xmlns:v="urn:schemas-microsoft-com:vml" Requires="v">
                <p:oleObj spid="_x0000_s46254" name="Equation" r:id="rId5" imgW="2082600" imgH="266400" progId="Equation.DSMT4">
                  <p:embed/>
                </p:oleObj>
              </mc:Choice>
              <mc:Fallback>
                <p:oleObj name="Equation" r:id="rId5" imgW="2082600" imgH="266400" progId="Equation.DSMT4">
                  <p:embed/>
                  <p:pic>
                    <p:nvPicPr>
                      <p:cNvPr id="0" name="Object 4"/>
                      <p:cNvPicPr>
                        <a:picLocks noChangeAspect="1" noChangeArrowheads="1"/>
                      </p:cNvPicPr>
                      <p:nvPr/>
                    </p:nvPicPr>
                    <p:blipFill>
                      <a:blip r:embed="rId6"/>
                      <a:srcRect/>
                      <a:stretch>
                        <a:fillRect/>
                      </a:stretch>
                    </p:blipFill>
                    <p:spPr bwMode="auto">
                      <a:xfrm>
                        <a:off x="850900" y="4240213"/>
                        <a:ext cx="4357688"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9" name="Text Box 5"/>
          <p:cNvSpPr txBox="1">
            <a:spLocks noChangeArrowheads="1"/>
          </p:cNvSpPr>
          <p:nvPr/>
        </p:nvSpPr>
        <p:spPr bwMode="auto">
          <a:xfrm>
            <a:off x="381000" y="1752600"/>
            <a:ext cx="7620000" cy="12003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a:solidFill>
                  <a:schemeClr val="tx1"/>
                </a:solidFill>
                <a:latin typeface="Times New Roman" pitchFamily="18" charset="0"/>
              </a:rPr>
              <a:t>Task: </a:t>
            </a:r>
            <a:r>
              <a:rPr lang="en-US" sz="2400" dirty="0" smtClean="0">
                <a:solidFill>
                  <a:schemeClr val="tx1"/>
                </a:solidFill>
                <a:latin typeface="Times New Roman" pitchFamily="18" charset="0"/>
              </a:rPr>
              <a:t>remap </a:t>
            </a:r>
            <a:r>
              <a:rPr lang="en-US" sz="2400" dirty="0" smtClean="0">
                <a:solidFill>
                  <a:schemeClr val="tx1"/>
                </a:solidFill>
                <a:latin typeface="Times New Roman" pitchFamily="18" charset="0"/>
              </a:rPr>
              <a:t>a 1-band image </a:t>
            </a:r>
            <a:r>
              <a:rPr lang="en-US" sz="2400" b="1" dirty="0">
                <a:solidFill>
                  <a:schemeClr val="tx1"/>
                </a:solidFill>
                <a:latin typeface="Times New Roman" pitchFamily="18" charset="0"/>
              </a:rPr>
              <a:t>I </a:t>
            </a:r>
            <a:r>
              <a:rPr lang="en-US" sz="2400" dirty="0">
                <a:solidFill>
                  <a:schemeClr val="tx1"/>
                </a:solidFill>
                <a:latin typeface="Times New Roman" pitchFamily="18" charset="0"/>
              </a:rPr>
              <a:t>so that its histogram is as close to constant as </a:t>
            </a:r>
            <a:r>
              <a:rPr lang="en-US" sz="2400" dirty="0" smtClean="0">
                <a:solidFill>
                  <a:schemeClr val="tx1"/>
                </a:solidFill>
                <a:latin typeface="Times New Roman" pitchFamily="18" charset="0"/>
              </a:rPr>
              <a:t>possible. This maximizes the contrast evenly across the entire intensity range. </a:t>
            </a:r>
            <a:endParaRPr lang="en-US" sz="2400" dirty="0">
              <a:solidFill>
                <a:schemeClr val="tx1"/>
              </a:solidFill>
              <a:latin typeface="Times New Roman" pitchFamily="18" charset="0"/>
            </a:endParaRPr>
          </a:p>
        </p:txBody>
      </p:sp>
      <p:sp>
        <p:nvSpPr>
          <p:cNvPr id="46091" name="Text Box 7"/>
          <p:cNvSpPr txBox="1">
            <a:spLocks noChangeArrowheads="1"/>
          </p:cNvSpPr>
          <p:nvPr/>
        </p:nvSpPr>
        <p:spPr bwMode="auto">
          <a:xfrm>
            <a:off x="7315200" y="4495800"/>
            <a:ext cx="1295399" cy="707886"/>
          </a:xfrm>
          <a:prstGeom prst="rect">
            <a:avLst/>
          </a:prstGeom>
          <a:solidFill>
            <a:srgbClr val="FFFFCC"/>
          </a:solidFill>
          <a:ln>
            <a:noFill/>
          </a:ln>
          <a:effectLst>
            <a:outerShdw blurRad="63500" dist="63500" dir="13500000" algn="ctr" rotWithShape="0">
              <a:schemeClr val="tx1">
                <a:alpha val="50000"/>
              </a:scheme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smtClean="0">
                <a:solidFill>
                  <a:schemeClr val="tx1"/>
                </a:solidFill>
                <a:latin typeface="Comic Sans MS" pitchFamily="66" charset="0"/>
              </a:rPr>
              <a:t>one-band image</a:t>
            </a:r>
            <a:endParaRPr lang="en-US" sz="2000" dirty="0">
              <a:solidFill>
                <a:schemeClr val="tx1"/>
              </a:solidFill>
              <a:latin typeface="Comic Sans MS" pitchFamily="66" charset="0"/>
            </a:endParaRPr>
          </a:p>
        </p:txBody>
      </p:sp>
      <p:sp>
        <p:nvSpPr>
          <p:cNvPr id="46092" name="Text Box 8"/>
          <p:cNvSpPr txBox="1">
            <a:spLocks noChangeArrowheads="1"/>
          </p:cNvSpPr>
          <p:nvPr/>
        </p:nvSpPr>
        <p:spPr bwMode="auto">
          <a:xfrm>
            <a:off x="381000" y="4820380"/>
            <a:ext cx="5867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a:solidFill>
                  <a:schemeClr val="tx1"/>
                </a:solidFill>
                <a:latin typeface="Times New Roman" pitchFamily="18" charset="0"/>
              </a:rPr>
              <a:t>The </a:t>
            </a:r>
            <a:r>
              <a:rPr lang="en-US" sz="2400" dirty="0" smtClean="0">
                <a:solidFill>
                  <a:schemeClr val="tx1"/>
                </a:solidFill>
                <a:latin typeface="Times New Roman" pitchFamily="18" charset="0"/>
              </a:rPr>
              <a:t>scaled CDF </a:t>
            </a:r>
            <a:r>
              <a:rPr lang="en-US" sz="2400" dirty="0">
                <a:solidFill>
                  <a:schemeClr val="tx1"/>
                </a:solidFill>
                <a:latin typeface="Times New Roman" pitchFamily="18" charset="0"/>
              </a:rPr>
              <a:t>itself is used as the LUT.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36</a:t>
            </a:fld>
            <a:endParaRPr lang="en-US"/>
          </a:p>
        </p:txBody>
      </p:sp>
      <p:sp>
        <p:nvSpPr>
          <p:cNvPr id="13" name="Text Box 8"/>
          <p:cNvSpPr txBox="1">
            <a:spLocks noChangeArrowheads="1"/>
          </p:cNvSpPr>
          <p:nvPr/>
        </p:nvSpPr>
        <p:spPr bwMode="auto">
          <a:xfrm>
            <a:off x="381000" y="5341203"/>
            <a:ext cx="8382000"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smtClean="0">
                <a:solidFill>
                  <a:schemeClr val="tx1"/>
                </a:solidFill>
                <a:latin typeface="Times New Roman" pitchFamily="18" charset="0"/>
              </a:rPr>
              <a:t>That is, </a:t>
            </a:r>
            <a:r>
              <a:rPr lang="en-US" sz="2400" dirty="0" smtClean="0">
                <a:solidFill>
                  <a:srgbClr val="FF0000"/>
                </a:solidFill>
                <a:latin typeface="Times New Roman" pitchFamily="18" charset="0"/>
              </a:rPr>
              <a:t>to equalize a</a:t>
            </a:r>
            <a:r>
              <a:rPr lang="en-US" sz="2400" dirty="0">
                <a:solidFill>
                  <a:srgbClr val="FF0000"/>
                </a:solidFill>
                <a:latin typeface="Times New Roman" pitchFamily="18" charset="0"/>
              </a:rPr>
              <a:t> </a:t>
            </a:r>
            <a:r>
              <a:rPr lang="en-US" sz="2400" dirty="0" smtClean="0">
                <a:solidFill>
                  <a:srgbClr val="FF0000"/>
                </a:solidFill>
                <a:latin typeface="Times New Roman" pitchFamily="18" charset="0"/>
              </a:rPr>
              <a:t>one-band image, map it through its own CDF</a:t>
            </a:r>
            <a:r>
              <a:rPr lang="en-US" sz="2400" dirty="0" smtClean="0">
                <a:solidFill>
                  <a:schemeClr val="tx1"/>
                </a:solidFill>
                <a:latin typeface="Times New Roman" pitchFamily="18" charset="0"/>
              </a:rPr>
              <a:t> multiplied by the maximum desired output value.</a:t>
            </a:r>
            <a:endParaRPr lang="en-US" sz="2400" dirty="0">
              <a:solidFill>
                <a:schemeClr val="tx1"/>
              </a:solidFill>
              <a:latin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30" name="Object 4"/>
          <p:cNvGraphicFramePr>
            <a:graphicFrameLocks noChangeAspect="1"/>
          </p:cNvGraphicFramePr>
          <p:nvPr>
            <p:extLst>
              <p:ext uri="{D42A27DB-BD31-4B8C-83A1-F6EECF244321}">
                <p14:modId xmlns:p14="http://schemas.microsoft.com/office/powerpoint/2010/main" val="1610258002"/>
              </p:ext>
            </p:extLst>
          </p:nvPr>
        </p:nvGraphicFramePr>
        <p:xfrm>
          <a:off x="2209800" y="4902200"/>
          <a:ext cx="6426200" cy="990600"/>
        </p:xfrm>
        <a:graphic>
          <a:graphicData uri="http://schemas.openxmlformats.org/presentationml/2006/ole">
            <mc:AlternateContent xmlns:mc="http://schemas.openxmlformats.org/markup-compatibility/2006">
              <mc:Choice xmlns:v="urn:schemas-microsoft-com:vml" Requires="v">
                <p:oleObj spid="_x0000_s52390" name="Equation" r:id="rId3" imgW="3213000" imgH="495000" progId="Equation.DSMT4">
                  <p:embed/>
                </p:oleObj>
              </mc:Choice>
              <mc:Fallback>
                <p:oleObj name="Equation" r:id="rId3" imgW="3213000" imgH="495000" progId="Equation.DSMT4">
                  <p:embed/>
                  <p:pic>
                    <p:nvPicPr>
                      <p:cNvPr id="0" name="Object 4"/>
                      <p:cNvPicPr>
                        <a:picLocks noChangeAspect="1" noChangeArrowheads="1"/>
                      </p:cNvPicPr>
                      <p:nvPr/>
                    </p:nvPicPr>
                    <p:blipFill>
                      <a:blip r:embed="rId4"/>
                      <a:srcRect/>
                      <a:stretch>
                        <a:fillRect/>
                      </a:stretch>
                    </p:blipFill>
                    <p:spPr bwMode="auto">
                      <a:xfrm>
                        <a:off x="2209800" y="4902200"/>
                        <a:ext cx="6426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1" name="Text Box 5"/>
          <p:cNvSpPr txBox="1">
            <a:spLocks noChangeArrowheads="1"/>
          </p:cNvSpPr>
          <p:nvPr/>
        </p:nvSpPr>
        <p:spPr bwMode="auto">
          <a:xfrm>
            <a:off x="522288" y="1905000"/>
            <a:ext cx="8005762" cy="1200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tx1"/>
                </a:solidFill>
                <a:latin typeface="Times New Roman" pitchFamily="18" charset="0"/>
              </a:rPr>
              <a:t>Task:  remap image </a:t>
            </a:r>
            <a:r>
              <a:rPr lang="en-US" sz="2400" b="1">
                <a:solidFill>
                  <a:schemeClr val="tx1"/>
                </a:solidFill>
                <a:latin typeface="Times New Roman" pitchFamily="18" charset="0"/>
              </a:rPr>
              <a:t>I</a:t>
            </a:r>
            <a:r>
              <a:rPr lang="en-US" sz="2400">
                <a:solidFill>
                  <a:schemeClr val="tx1"/>
                </a:solidFill>
                <a:latin typeface="Times New Roman" pitchFamily="18" charset="0"/>
              </a:rPr>
              <a:t> with min = </a:t>
            </a:r>
            <a:r>
              <a:rPr lang="en-US" sz="2400" i="1">
                <a:solidFill>
                  <a:schemeClr val="tx1"/>
                </a:solidFill>
                <a:latin typeface="Times New Roman" pitchFamily="18" charset="0"/>
              </a:rPr>
              <a:t>m</a:t>
            </a:r>
            <a:r>
              <a:rPr lang="en-US" sz="2400" b="1" baseline="-25000">
                <a:solidFill>
                  <a:schemeClr val="tx1"/>
                </a:solidFill>
                <a:latin typeface="Times New Roman" pitchFamily="18" charset="0"/>
              </a:rPr>
              <a:t>I</a:t>
            </a:r>
            <a:r>
              <a:rPr lang="en-US" sz="2400">
                <a:solidFill>
                  <a:schemeClr val="tx1"/>
                </a:solidFill>
                <a:latin typeface="Times New Roman" pitchFamily="18" charset="0"/>
              </a:rPr>
              <a:t> and max = </a:t>
            </a:r>
            <a:r>
              <a:rPr lang="en-US" sz="2400" i="1">
                <a:solidFill>
                  <a:schemeClr val="tx1"/>
                </a:solidFill>
                <a:latin typeface="Times New Roman" pitchFamily="18" charset="0"/>
              </a:rPr>
              <a:t>M</a:t>
            </a:r>
            <a:r>
              <a:rPr lang="en-US" sz="2400" b="1" baseline="-25000">
                <a:solidFill>
                  <a:schemeClr val="tx1"/>
                </a:solidFill>
                <a:latin typeface="Times New Roman" pitchFamily="18" charset="0"/>
              </a:rPr>
              <a:t>I</a:t>
            </a:r>
            <a:r>
              <a:rPr lang="en-US" sz="2400">
                <a:solidFill>
                  <a:schemeClr val="tx1"/>
                </a:solidFill>
                <a:latin typeface="Times New Roman" pitchFamily="18" charset="0"/>
              </a:rPr>
              <a:t> so that its histogram is as close to constant as possible and has min = </a:t>
            </a:r>
            <a:r>
              <a:rPr lang="en-US" sz="2400" i="1">
                <a:solidFill>
                  <a:schemeClr val="tx1"/>
                </a:solidFill>
                <a:latin typeface="Times New Roman" pitchFamily="18" charset="0"/>
              </a:rPr>
              <a:t>m</a:t>
            </a:r>
            <a:r>
              <a:rPr lang="en-US" sz="2400" b="1" baseline="-25000">
                <a:solidFill>
                  <a:schemeClr val="tx1"/>
                </a:solidFill>
                <a:latin typeface="Times New Roman" pitchFamily="18" charset="0"/>
              </a:rPr>
              <a:t>J</a:t>
            </a:r>
            <a:r>
              <a:rPr lang="en-US" sz="2400">
                <a:solidFill>
                  <a:schemeClr val="tx1"/>
                </a:solidFill>
                <a:latin typeface="Times New Roman" pitchFamily="18" charset="0"/>
              </a:rPr>
              <a:t> and max = </a:t>
            </a:r>
            <a:r>
              <a:rPr lang="en-US" sz="2400" i="1">
                <a:solidFill>
                  <a:schemeClr val="tx1"/>
                </a:solidFill>
                <a:latin typeface="Times New Roman" pitchFamily="18" charset="0"/>
              </a:rPr>
              <a:t>M</a:t>
            </a:r>
            <a:r>
              <a:rPr lang="en-US" sz="2400" b="1" baseline="-25000">
                <a:solidFill>
                  <a:schemeClr val="tx1"/>
                </a:solidFill>
                <a:latin typeface="Times New Roman" pitchFamily="18" charset="0"/>
              </a:rPr>
              <a:t>J</a:t>
            </a:r>
            <a:r>
              <a:rPr lang="en-US" sz="2400" i="1" baseline="-25000">
                <a:solidFill>
                  <a:schemeClr val="tx1"/>
                </a:solidFill>
                <a:latin typeface="Times New Roman" pitchFamily="18" charset="0"/>
              </a:rPr>
              <a:t> </a:t>
            </a:r>
            <a:r>
              <a:rPr lang="en-US" sz="2400" i="1">
                <a:solidFill>
                  <a:schemeClr val="tx1"/>
                </a:solidFill>
                <a:latin typeface="Times New Roman" pitchFamily="18" charset="0"/>
              </a:rPr>
              <a:t>.</a:t>
            </a:r>
            <a:endParaRPr lang="en-US" sz="2400">
              <a:solidFill>
                <a:schemeClr val="tx1"/>
              </a:solidFill>
              <a:latin typeface="Times New Roman" pitchFamily="18" charset="0"/>
            </a:endParaRPr>
          </a:p>
        </p:txBody>
      </p:sp>
      <p:sp>
        <p:nvSpPr>
          <p:cNvPr id="52232" name="Text Box 6"/>
          <p:cNvSpPr txBox="1">
            <a:spLocks noChangeArrowheads="1"/>
          </p:cNvSpPr>
          <p:nvPr/>
        </p:nvSpPr>
        <p:spPr bwMode="auto">
          <a:xfrm>
            <a:off x="522288" y="4191000"/>
            <a:ext cx="8153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tx1"/>
                </a:solidFill>
                <a:latin typeface="Times New Roman" pitchFamily="18" charset="0"/>
              </a:rPr>
              <a:t>Then </a:t>
            </a:r>
            <a:r>
              <a:rPr lang="en-US" sz="2400" b="1">
                <a:solidFill>
                  <a:schemeClr val="tx1"/>
                </a:solidFill>
                <a:latin typeface="Times New Roman" pitchFamily="18" charset="0"/>
              </a:rPr>
              <a:t>J</a:t>
            </a:r>
            <a:r>
              <a:rPr lang="en-US" sz="2400" i="1">
                <a:solidFill>
                  <a:schemeClr val="tx1"/>
                </a:solidFill>
                <a:latin typeface="Times New Roman" pitchFamily="18" charset="0"/>
              </a:rPr>
              <a:t> </a:t>
            </a:r>
            <a:r>
              <a:rPr lang="en-US" sz="2400">
                <a:solidFill>
                  <a:schemeClr val="tx1"/>
                </a:solidFill>
                <a:latin typeface="Times New Roman" pitchFamily="18" charset="0"/>
              </a:rPr>
              <a:t>has</a:t>
            </a:r>
            <a:r>
              <a:rPr lang="en-US" sz="2400" i="1">
                <a:solidFill>
                  <a:schemeClr val="tx1"/>
                </a:solidFill>
                <a:latin typeface="Times New Roman" pitchFamily="18" charset="0"/>
              </a:rPr>
              <a:t>, </a:t>
            </a:r>
            <a:r>
              <a:rPr lang="en-US" sz="2400">
                <a:solidFill>
                  <a:schemeClr val="tx1"/>
                </a:solidFill>
                <a:latin typeface="Times New Roman" pitchFamily="18" charset="0"/>
              </a:rPr>
              <a:t>as closely as possible, the correct histogram if</a:t>
            </a:r>
          </a:p>
        </p:txBody>
      </p:sp>
      <p:sp>
        <p:nvSpPr>
          <p:cNvPr id="52233" name="Text Box 7"/>
          <p:cNvSpPr txBox="1">
            <a:spLocks noChangeArrowheads="1"/>
          </p:cNvSpPr>
          <p:nvPr/>
        </p:nvSpPr>
        <p:spPr bwMode="auto">
          <a:xfrm>
            <a:off x="381000" y="4800600"/>
            <a:ext cx="1524000" cy="1196975"/>
          </a:xfrm>
          <a:prstGeom prst="rect">
            <a:avLst/>
          </a:prstGeom>
          <a:solidFill>
            <a:srgbClr val="FFFFCC"/>
          </a:solidFill>
          <a:ln w="9525">
            <a:solidFill>
              <a:schemeClr val="tx1"/>
            </a:solidFill>
            <a:miter lim="800000"/>
            <a:headEnd/>
            <a:tailEnd/>
          </a:ln>
          <a:effectLst>
            <a:outerShdw blurRad="50800" dist="63500" dir="18900000" algn="bl" rotWithShape="0">
              <a:prstClr val="black">
                <a:alpha val="40000"/>
              </a:prstClr>
            </a:outerShdw>
          </a:effectLst>
        </p:spPr>
        <p:txBody>
          <a:bodyPr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a:solidFill>
                  <a:schemeClr val="tx1"/>
                </a:solidFill>
                <a:latin typeface="Comic Sans MS" pitchFamily="66" charset="0"/>
              </a:rPr>
              <a:t>Using intensity extrema</a:t>
            </a:r>
          </a:p>
        </p:txBody>
      </p:sp>
      <p:sp>
        <p:nvSpPr>
          <p:cNvPr id="52234" name="Text Box 9"/>
          <p:cNvSpPr txBox="1">
            <a:spLocks noChangeArrowheads="1"/>
          </p:cNvSpPr>
          <p:nvPr/>
        </p:nvSpPr>
        <p:spPr bwMode="auto">
          <a:xfrm>
            <a:off x="522288" y="3208338"/>
            <a:ext cx="7315200" cy="830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a:solidFill>
                  <a:schemeClr val="tx1"/>
                </a:solidFill>
                <a:latin typeface="Times New Roman" pitchFamily="18" charset="0"/>
              </a:rPr>
              <a:t>                      be the cumulative (probability) distribution function of  </a:t>
            </a:r>
            <a:r>
              <a:rPr lang="en-US" sz="2400" b="1">
                <a:solidFill>
                  <a:schemeClr val="tx1"/>
                </a:solidFill>
                <a:latin typeface="Times New Roman" pitchFamily="18" charset="0"/>
              </a:rPr>
              <a:t>I</a:t>
            </a:r>
            <a:r>
              <a:rPr lang="en-US" sz="2400">
                <a:solidFill>
                  <a:schemeClr val="tx1"/>
                </a:solidFill>
                <a:latin typeface="Times New Roman" pitchFamily="18" charset="0"/>
              </a:rPr>
              <a:t>.</a:t>
            </a:r>
          </a:p>
        </p:txBody>
      </p:sp>
      <p:graphicFrame>
        <p:nvGraphicFramePr>
          <p:cNvPr id="52235" name="Object 1"/>
          <p:cNvGraphicFramePr>
            <a:graphicFrameLocks noChangeAspect="1"/>
          </p:cNvGraphicFramePr>
          <p:nvPr>
            <p:extLst>
              <p:ext uri="{D42A27DB-BD31-4B8C-83A1-F6EECF244321}">
                <p14:modId xmlns:p14="http://schemas.microsoft.com/office/powerpoint/2010/main" val="1920939284"/>
              </p:ext>
            </p:extLst>
          </p:nvPr>
        </p:nvGraphicFramePr>
        <p:xfrm>
          <a:off x="546100" y="3236913"/>
          <a:ext cx="1711325" cy="455612"/>
        </p:xfrm>
        <a:graphic>
          <a:graphicData uri="http://schemas.openxmlformats.org/presentationml/2006/ole">
            <mc:AlternateContent xmlns:mc="http://schemas.openxmlformats.org/markup-compatibility/2006">
              <mc:Choice xmlns:v="urn:schemas-microsoft-com:vml" Requires="v">
                <p:oleObj spid="_x0000_s52391" name="Equation" r:id="rId5" imgW="901440" imgH="241200" progId="Equation.DSMT4">
                  <p:embed/>
                </p:oleObj>
              </mc:Choice>
              <mc:Fallback>
                <p:oleObj name="Equation" r:id="rId5" imgW="901440" imgH="241200" progId="Equation.DSMT4">
                  <p:embed/>
                  <p:pic>
                    <p:nvPicPr>
                      <p:cNvPr id="0" name="Object 1"/>
                      <p:cNvPicPr>
                        <a:picLocks noChangeAspect="1" noChangeArrowheads="1"/>
                      </p:cNvPicPr>
                      <p:nvPr/>
                    </p:nvPicPr>
                    <p:blipFill>
                      <a:blip r:embed="rId6"/>
                      <a:srcRect/>
                      <a:stretch>
                        <a:fillRect/>
                      </a:stretch>
                    </p:blipFill>
                    <p:spPr bwMode="auto">
                      <a:xfrm>
                        <a:off x="546100" y="3236913"/>
                        <a:ext cx="171132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37</a:t>
            </a:fld>
            <a:endParaRPr lang="en-US"/>
          </a:p>
        </p:txBody>
      </p:sp>
      <p:sp>
        <p:nvSpPr>
          <p:cNvPr id="13" name="Rectangle 2"/>
          <p:cNvSpPr>
            <a:spLocks noGrp="1" noChangeArrowheads="1"/>
          </p:cNvSpPr>
          <p:nvPr>
            <p:ph type="title"/>
          </p:nvPr>
        </p:nvSpPr>
        <p:spPr>
          <a:xfrm>
            <a:off x="381000" y="990600"/>
            <a:ext cx="7772400" cy="723900"/>
          </a:xfrm>
        </p:spPr>
        <p:txBody>
          <a:bodyPr/>
          <a:lstStyle/>
          <a:p>
            <a:r>
              <a:rPr lang="en-US" sz="3600" dirty="0" smtClean="0"/>
              <a:t>Point Processes:  Histogram Equalization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F:\Courses\EECE253\Graphics\Histograms\temple300_eq_luminance_ima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964" y="4191000"/>
            <a:ext cx="2369658" cy="15910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4754" name="Picture 2" descr="F:\Courses\EECE253\Graphics\Histograms\temple300_value.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582" y="2085975"/>
            <a:ext cx="2368422" cy="15910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133" name="Picture 2080" descr="Templ_HistEQpdfLUT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828800"/>
            <a:ext cx="5326063" cy="4267200"/>
          </a:xfrm>
          <a:prstGeom prst="rect">
            <a:avLst/>
          </a:prstGeom>
          <a:solidFill>
            <a:schemeClr val="bg1"/>
          </a:solidFill>
          <a:ln w="9525">
            <a:solidFill>
              <a:schemeClr val="tx1"/>
            </a:solidFill>
            <a:miter lim="800000"/>
            <a:headEnd/>
            <a:tailEnd/>
          </a:ln>
          <a:effectLst>
            <a:outerShdw blurRad="63500" dist="63500" dir="8100000" algn="ctr" rotWithShape="0">
              <a:schemeClr val="tx1">
                <a:alpha val="43000"/>
              </a:schemeClr>
            </a:outerShdw>
          </a:effectLst>
          <a:extLst/>
        </p:spPr>
      </p:pic>
      <p:sp>
        <p:nvSpPr>
          <p:cNvPr id="48134" name="Text Box 2082"/>
          <p:cNvSpPr txBox="1">
            <a:spLocks noChangeArrowheads="1"/>
          </p:cNvSpPr>
          <p:nvPr/>
        </p:nvSpPr>
        <p:spPr bwMode="auto">
          <a:xfrm>
            <a:off x="5638800" y="1828800"/>
            <a:ext cx="466725"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rPr>
              <a:t>pdf</a:t>
            </a:r>
          </a:p>
        </p:txBody>
      </p:sp>
      <p:sp>
        <p:nvSpPr>
          <p:cNvPr id="48136" name="Rectangle 2051"/>
          <p:cNvSpPr>
            <a:spLocks noGrp="1" noChangeArrowheads="1"/>
          </p:cNvSpPr>
          <p:nvPr>
            <p:ph type="title"/>
          </p:nvPr>
        </p:nvSpPr>
        <p:spPr>
          <a:xfrm>
            <a:off x="228600" y="1187450"/>
            <a:ext cx="2895600" cy="641350"/>
          </a:xfrm>
        </p:spPr>
        <p:txBody>
          <a:bodyPr>
            <a:spAutoFit/>
          </a:bodyPr>
          <a:lstStyle/>
          <a:p>
            <a:pPr algn="ctr"/>
            <a:r>
              <a:rPr lang="en-US" sz="3600" smtClean="0"/>
              <a:t>Histogram EQ</a:t>
            </a:r>
          </a:p>
        </p:txBody>
      </p:sp>
      <p:sp>
        <p:nvSpPr>
          <p:cNvPr id="48138" name="Text Box 2081"/>
          <p:cNvSpPr txBox="1">
            <a:spLocks noChangeArrowheads="1"/>
          </p:cNvSpPr>
          <p:nvPr/>
        </p:nvSpPr>
        <p:spPr bwMode="auto">
          <a:xfrm>
            <a:off x="5638800" y="3886200"/>
            <a:ext cx="60007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rgbClr val="FF0000"/>
                </a:solidFill>
              </a:rPr>
              <a:t>CDF</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38</a:t>
            </a:fld>
            <a:endParaRPr lang="en-US"/>
          </a:p>
        </p:txBody>
      </p:sp>
      <p:sp>
        <p:nvSpPr>
          <p:cNvPr id="16" name="TextBox 15"/>
          <p:cNvSpPr txBox="1"/>
          <p:nvPr/>
        </p:nvSpPr>
        <p:spPr>
          <a:xfrm>
            <a:off x="1102119" y="3733800"/>
            <a:ext cx="1077346" cy="276999"/>
          </a:xfrm>
          <a:prstGeom prst="rect">
            <a:avLst/>
          </a:prstGeom>
          <a:noFill/>
        </p:spPr>
        <p:txBody>
          <a:bodyPr wrap="none" rtlCol="0">
            <a:spAutoFit/>
          </a:bodyPr>
          <a:lstStyle/>
          <a:p>
            <a:pPr algn="ctr"/>
            <a:r>
              <a:rPr lang="en-US" sz="1200" dirty="0" smtClean="0"/>
              <a:t>Value Image </a:t>
            </a:r>
            <a:endParaRPr lang="en-US" sz="1200" dirty="0"/>
          </a:p>
        </p:txBody>
      </p:sp>
      <p:sp>
        <p:nvSpPr>
          <p:cNvPr id="17" name="TextBox 16"/>
          <p:cNvSpPr txBox="1"/>
          <p:nvPr/>
        </p:nvSpPr>
        <p:spPr>
          <a:xfrm>
            <a:off x="538664" y="5840406"/>
            <a:ext cx="2204258" cy="276999"/>
          </a:xfrm>
          <a:prstGeom prst="rect">
            <a:avLst/>
          </a:prstGeom>
          <a:noFill/>
        </p:spPr>
        <p:txBody>
          <a:bodyPr wrap="none" rtlCol="0">
            <a:spAutoFit/>
          </a:bodyPr>
          <a:lstStyle/>
          <a:p>
            <a:pPr algn="ctr"/>
            <a:r>
              <a:rPr lang="en-US" sz="1200" dirty="0" smtClean="0"/>
              <a:t>Histogram </a:t>
            </a:r>
            <a:r>
              <a:rPr lang="en-US" sz="1200" dirty="0" err="1" smtClean="0"/>
              <a:t>EQ’d</a:t>
            </a:r>
            <a:r>
              <a:rPr lang="en-US" sz="1200" dirty="0" smtClean="0"/>
              <a:t> Value Image </a:t>
            </a:r>
            <a:endParaRPr lang="en-US" sz="1200" dirty="0"/>
          </a:p>
        </p:txBody>
      </p:sp>
      <p:sp>
        <p:nvSpPr>
          <p:cNvPr id="14" name="Text Box 2079"/>
          <p:cNvSpPr txBox="1">
            <a:spLocks noChangeArrowheads="1"/>
          </p:cNvSpPr>
          <p:nvPr/>
        </p:nvSpPr>
        <p:spPr bwMode="auto">
          <a:xfrm>
            <a:off x="4229100" y="1037650"/>
            <a:ext cx="3429000" cy="584775"/>
          </a:xfrm>
          <a:prstGeom prst="rect">
            <a:avLst/>
          </a:prstGeom>
          <a:solidFill>
            <a:srgbClr val="FFFFCC"/>
          </a:solidFill>
          <a:ln>
            <a:noFill/>
          </a:ln>
          <a:effectLst>
            <a:outerShdw blurRad="63500" dist="63500" dir="8100000" algn="ctr" rotWithShape="0">
              <a:srgbClr val="646464">
                <a:alpha val="50000"/>
              </a:srgb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latin typeface="Comic Sans MS" pitchFamily="66" charset="0"/>
              </a:rPr>
              <a:t>The CDF </a:t>
            </a:r>
            <a:r>
              <a:rPr lang="en-US" sz="1600" dirty="0" smtClean="0">
                <a:solidFill>
                  <a:schemeClr val="tx1"/>
                </a:solidFill>
                <a:latin typeface="Comic Sans MS" pitchFamily="66" charset="0"/>
              </a:rPr>
              <a:t>(cumulative </a:t>
            </a:r>
            <a:r>
              <a:rPr lang="en-US" sz="1600" dirty="0">
                <a:solidFill>
                  <a:schemeClr val="tx1"/>
                </a:solidFill>
                <a:latin typeface="Comic Sans MS" pitchFamily="66" charset="0"/>
              </a:rPr>
              <a:t>distribution) </a:t>
            </a:r>
            <a:r>
              <a:rPr lang="en-US" sz="1600" dirty="0" smtClean="0">
                <a:solidFill>
                  <a:schemeClr val="tx1"/>
                </a:solidFill>
                <a:latin typeface="Comic Sans MS" pitchFamily="66" charset="0"/>
              </a:rPr>
              <a:t>× 255 is </a:t>
            </a:r>
            <a:r>
              <a:rPr lang="en-US" sz="1600" dirty="0">
                <a:solidFill>
                  <a:schemeClr val="tx1"/>
                </a:solidFill>
                <a:latin typeface="Comic Sans MS" pitchFamily="66" charset="0"/>
              </a:rPr>
              <a:t>the LUT for remapping.</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7" name="Picture 2" descr="Templ_HistEQpdfLUT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828800"/>
            <a:ext cx="5326063" cy="4267200"/>
          </a:xfrm>
          <a:prstGeom prst="rect">
            <a:avLst/>
          </a:prstGeom>
          <a:solidFill>
            <a:schemeClr val="bg1"/>
          </a:solidFill>
          <a:ln w="9525">
            <a:solidFill>
              <a:schemeClr val="tx1"/>
            </a:solidFill>
            <a:miter lim="800000"/>
            <a:headEnd/>
            <a:tailEnd/>
          </a:ln>
          <a:effectLst>
            <a:outerShdw blurRad="63500" dist="63500" dir="8100000" algn="ctr" rotWithShape="0">
              <a:srgbClr val="000000">
                <a:alpha val="43137"/>
              </a:srgbClr>
            </a:outerShdw>
          </a:effectLst>
          <a:extLst/>
        </p:spPr>
      </p:pic>
      <p:sp>
        <p:nvSpPr>
          <p:cNvPr id="49158" name="Text Box 11"/>
          <p:cNvSpPr txBox="1">
            <a:spLocks noChangeArrowheads="1"/>
          </p:cNvSpPr>
          <p:nvPr/>
        </p:nvSpPr>
        <p:spPr bwMode="auto">
          <a:xfrm>
            <a:off x="5638800" y="1828800"/>
            <a:ext cx="466725"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rPr>
              <a:t>pdf</a:t>
            </a:r>
          </a:p>
        </p:txBody>
      </p:sp>
      <p:sp>
        <p:nvSpPr>
          <p:cNvPr id="49160" name="Rectangle 6"/>
          <p:cNvSpPr>
            <a:spLocks noGrp="1" noChangeArrowheads="1"/>
          </p:cNvSpPr>
          <p:nvPr>
            <p:ph type="title"/>
          </p:nvPr>
        </p:nvSpPr>
        <p:spPr>
          <a:xfrm>
            <a:off x="228600" y="1187450"/>
            <a:ext cx="2895600" cy="641350"/>
          </a:xfrm>
        </p:spPr>
        <p:txBody>
          <a:bodyPr>
            <a:spAutoFit/>
          </a:bodyPr>
          <a:lstStyle/>
          <a:p>
            <a:pPr algn="ctr"/>
            <a:r>
              <a:rPr lang="en-US" sz="3600" smtClean="0"/>
              <a:t>Histogram EQ</a:t>
            </a:r>
          </a:p>
        </p:txBody>
      </p:sp>
      <p:pic>
        <p:nvPicPr>
          <p:cNvPr id="49161" name="Picture 8" descr="Templ_HistEQpdfLUT2"/>
          <p:cNvPicPr>
            <a:picLocks noChangeAspect="1" noChangeArrowheads="1"/>
          </p:cNvPicPr>
          <p:nvPr/>
        </p:nvPicPr>
        <p:blipFill>
          <a:blip r:embed="rId3">
            <a:extLst>
              <a:ext uri="{28A0092B-C50C-407E-A947-70E740481C1C}">
                <a14:useLocalDpi xmlns:a14="http://schemas.microsoft.com/office/drawing/2010/main" val="0"/>
              </a:ext>
            </a:extLst>
          </a:blip>
          <a:srcRect l="1712" r="1712" b="4274"/>
          <a:stretch>
            <a:fillRect/>
          </a:stretch>
        </p:blipFill>
        <p:spPr bwMode="auto">
          <a:xfrm>
            <a:off x="3290888" y="3962400"/>
            <a:ext cx="5145087"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2" name="Text Box 9"/>
          <p:cNvSpPr txBox="1">
            <a:spLocks noChangeArrowheads="1"/>
          </p:cNvSpPr>
          <p:nvPr/>
        </p:nvSpPr>
        <p:spPr bwMode="auto">
          <a:xfrm>
            <a:off x="5654675" y="3886200"/>
            <a:ext cx="566738"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rgbClr val="FF0000"/>
                </a:solidFill>
              </a:rPr>
              <a:t>LUT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39</a:t>
            </a:fld>
            <a:endParaRPr lang="en-US"/>
          </a:p>
        </p:txBody>
      </p:sp>
      <p:pic>
        <p:nvPicPr>
          <p:cNvPr id="15" name="Picture 2" descr="F:\Courses\EECE253\Graphics\Histograms\temple300_value.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85975"/>
            <a:ext cx="2368422" cy="15910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102119" y="3733800"/>
            <a:ext cx="1077346" cy="276999"/>
          </a:xfrm>
          <a:prstGeom prst="rect">
            <a:avLst/>
          </a:prstGeom>
          <a:noFill/>
        </p:spPr>
        <p:txBody>
          <a:bodyPr wrap="none" rtlCol="0">
            <a:spAutoFit/>
          </a:bodyPr>
          <a:lstStyle/>
          <a:p>
            <a:pPr algn="ctr"/>
            <a:r>
              <a:rPr lang="en-US" sz="1200" dirty="0" smtClean="0"/>
              <a:t>Value Image </a:t>
            </a:r>
            <a:endParaRPr lang="en-US" sz="1200" dirty="0"/>
          </a:p>
        </p:txBody>
      </p:sp>
      <p:pic>
        <p:nvPicPr>
          <p:cNvPr id="19" name="Picture 4" descr="F:\Courses\EECE253\Graphics\Histograms\temple300_eq_luminance_imag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64" y="4191000"/>
            <a:ext cx="2369658" cy="15910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38664" y="5840406"/>
            <a:ext cx="2204258" cy="276999"/>
          </a:xfrm>
          <a:prstGeom prst="rect">
            <a:avLst/>
          </a:prstGeom>
          <a:noFill/>
        </p:spPr>
        <p:txBody>
          <a:bodyPr wrap="none" rtlCol="0">
            <a:spAutoFit/>
          </a:bodyPr>
          <a:lstStyle/>
          <a:p>
            <a:pPr algn="ctr"/>
            <a:r>
              <a:rPr lang="en-US" sz="1200" dirty="0" smtClean="0"/>
              <a:t>Histogram </a:t>
            </a:r>
            <a:r>
              <a:rPr lang="en-US" sz="1200" dirty="0" err="1" smtClean="0"/>
              <a:t>EQ’d</a:t>
            </a:r>
            <a:r>
              <a:rPr lang="en-US" sz="1200" dirty="0" smtClean="0"/>
              <a:t> Value Image </a:t>
            </a:r>
            <a:endParaRPr lang="en-US" sz="1200" dirty="0"/>
          </a:p>
        </p:txBody>
      </p:sp>
      <p:sp>
        <p:nvSpPr>
          <p:cNvPr id="21" name="Text Box 2079"/>
          <p:cNvSpPr txBox="1">
            <a:spLocks noChangeArrowheads="1"/>
          </p:cNvSpPr>
          <p:nvPr/>
        </p:nvSpPr>
        <p:spPr bwMode="auto">
          <a:xfrm>
            <a:off x="4229100" y="1037650"/>
            <a:ext cx="3429000" cy="584775"/>
          </a:xfrm>
          <a:prstGeom prst="rect">
            <a:avLst/>
          </a:prstGeom>
          <a:solidFill>
            <a:srgbClr val="FFFFCC"/>
          </a:solidFill>
          <a:ln>
            <a:noFill/>
          </a:ln>
          <a:effectLst>
            <a:outerShdw blurRad="63500" dist="63500" dir="8100000" algn="ctr" rotWithShape="0">
              <a:srgbClr val="646464">
                <a:alpha val="50000"/>
              </a:srgb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latin typeface="Comic Sans MS" pitchFamily="66" charset="0"/>
              </a:rPr>
              <a:t>The CDF </a:t>
            </a:r>
            <a:r>
              <a:rPr lang="en-US" sz="1600" dirty="0" smtClean="0">
                <a:solidFill>
                  <a:schemeClr val="tx1"/>
                </a:solidFill>
                <a:latin typeface="Comic Sans MS" pitchFamily="66" charset="0"/>
              </a:rPr>
              <a:t>(cumulative </a:t>
            </a:r>
            <a:r>
              <a:rPr lang="en-US" sz="1600" dirty="0">
                <a:solidFill>
                  <a:schemeClr val="tx1"/>
                </a:solidFill>
                <a:latin typeface="Comic Sans MS" pitchFamily="66" charset="0"/>
              </a:rPr>
              <a:t>distribution) </a:t>
            </a:r>
            <a:r>
              <a:rPr lang="en-US" sz="1600" dirty="0" smtClean="0">
                <a:solidFill>
                  <a:schemeClr val="tx1"/>
                </a:solidFill>
                <a:latin typeface="Comic Sans MS" pitchFamily="66" charset="0"/>
              </a:rPr>
              <a:t>× 255 is </a:t>
            </a:r>
            <a:r>
              <a:rPr lang="en-US" sz="1600" dirty="0">
                <a:solidFill>
                  <a:schemeClr val="tx1"/>
                </a:solidFill>
                <a:latin typeface="Comic Sans MS" pitchFamily="66" charset="0"/>
              </a:rPr>
              <a:t>the LUT for remapping.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219200" y="152400"/>
            <a:ext cx="3657600" cy="609600"/>
          </a:xfrm>
          <a:solidFill>
            <a:srgbClr val="FFFFCC"/>
          </a:solidFill>
          <a:ln>
            <a:noFill/>
            <a:miter lim="800000"/>
            <a:headEnd/>
            <a:tailEnd/>
          </a:ln>
          <a:effectLst>
            <a:outerShdw blurRad="63500" dist="63500" dir="2700000" algn="ctr" rotWithShape="0">
              <a:schemeClr val="tx1">
                <a:alpha val="50000"/>
              </a:schemeClr>
            </a:outerShdw>
          </a:effectLst>
        </p:spPr>
        <p:txBody>
          <a:bodyPr/>
          <a:lstStyle/>
          <a:p>
            <a:pPr algn="ctr"/>
            <a:r>
              <a:rPr lang="en-US" dirty="0" smtClean="0"/>
              <a:t>Point Processing</a:t>
            </a:r>
          </a:p>
        </p:txBody>
      </p:sp>
      <p:grpSp>
        <p:nvGrpSpPr>
          <p:cNvPr id="6150" name="Group 3"/>
          <p:cNvGrpSpPr>
            <a:grpSpLocks/>
          </p:cNvGrpSpPr>
          <p:nvPr/>
        </p:nvGrpSpPr>
        <p:grpSpPr bwMode="auto">
          <a:xfrm>
            <a:off x="3854450" y="1143000"/>
            <a:ext cx="1420813" cy="2424113"/>
            <a:chOff x="2428" y="720"/>
            <a:chExt cx="895" cy="1527"/>
          </a:xfrm>
        </p:grpSpPr>
        <p:pic>
          <p:nvPicPr>
            <p:cNvPr id="6178" name="Picture 4" descr="wallace_and_grom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9" name="Text Box 5"/>
            <p:cNvSpPr txBox="1">
              <a:spLocks noChangeArrowheads="1"/>
            </p:cNvSpPr>
            <p:nvPr/>
          </p:nvSpPr>
          <p:spPr bwMode="auto">
            <a:xfrm>
              <a:off x="2585" y="2016"/>
              <a:ext cx="58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original</a:t>
              </a:r>
            </a:p>
          </p:txBody>
        </p:sp>
      </p:grpSp>
      <p:grpSp>
        <p:nvGrpSpPr>
          <p:cNvPr id="6151" name="Group 6"/>
          <p:cNvGrpSpPr>
            <a:grpSpLocks/>
          </p:cNvGrpSpPr>
          <p:nvPr/>
        </p:nvGrpSpPr>
        <p:grpSpPr bwMode="auto">
          <a:xfrm>
            <a:off x="7386638" y="1143000"/>
            <a:ext cx="1420812" cy="2424113"/>
            <a:chOff x="4653" y="720"/>
            <a:chExt cx="895" cy="1527"/>
          </a:xfrm>
        </p:grpSpPr>
        <p:pic>
          <p:nvPicPr>
            <p:cNvPr id="6176" name="Picture 7" descr="wallace_and_gromit_gamma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7" name="Text Box 8"/>
            <p:cNvSpPr txBox="1">
              <a:spLocks noChangeArrowheads="1"/>
            </p:cNvSpPr>
            <p:nvPr/>
          </p:nvSpPr>
          <p:spPr bwMode="auto">
            <a:xfrm>
              <a:off x="4740" y="2016"/>
              <a:ext cx="72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gamma</a:t>
              </a:r>
            </a:p>
          </p:txBody>
        </p:sp>
      </p:grpSp>
      <p:grpSp>
        <p:nvGrpSpPr>
          <p:cNvPr id="6152" name="Group 9"/>
          <p:cNvGrpSpPr>
            <a:grpSpLocks/>
          </p:cNvGrpSpPr>
          <p:nvPr/>
        </p:nvGrpSpPr>
        <p:grpSpPr bwMode="auto">
          <a:xfrm>
            <a:off x="336550" y="1143000"/>
            <a:ext cx="1420813" cy="2424113"/>
            <a:chOff x="212" y="720"/>
            <a:chExt cx="895" cy="1527"/>
          </a:xfrm>
        </p:grpSpPr>
        <p:pic>
          <p:nvPicPr>
            <p:cNvPr id="6174" name="Picture 10" descr="wallace_and_gromit_gamma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5" name="Text Box 11"/>
            <p:cNvSpPr txBox="1">
              <a:spLocks noChangeArrowheads="1"/>
            </p:cNvSpPr>
            <p:nvPr/>
          </p:nvSpPr>
          <p:spPr bwMode="auto">
            <a:xfrm>
              <a:off x="317" y="2016"/>
              <a:ext cx="68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gamma</a:t>
              </a:r>
            </a:p>
          </p:txBody>
        </p:sp>
      </p:grpSp>
      <p:grpSp>
        <p:nvGrpSpPr>
          <p:cNvPr id="6153" name="Group 12"/>
          <p:cNvGrpSpPr>
            <a:grpSpLocks/>
          </p:cNvGrpSpPr>
          <p:nvPr/>
        </p:nvGrpSpPr>
        <p:grpSpPr bwMode="auto">
          <a:xfrm>
            <a:off x="5613400" y="1143000"/>
            <a:ext cx="1435100" cy="2424113"/>
            <a:chOff x="3536" y="720"/>
            <a:chExt cx="904" cy="1527"/>
          </a:xfrm>
        </p:grpSpPr>
        <p:pic>
          <p:nvPicPr>
            <p:cNvPr id="6172" name="Picture 13" descr="wallace_and_gromit_brightness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3" name="Text Box 14"/>
            <p:cNvSpPr txBox="1">
              <a:spLocks noChangeArrowheads="1"/>
            </p:cNvSpPr>
            <p:nvPr/>
          </p:nvSpPr>
          <p:spPr bwMode="auto">
            <a:xfrm>
              <a:off x="3536" y="2016"/>
              <a:ext cx="90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brightness</a:t>
              </a:r>
            </a:p>
          </p:txBody>
        </p:sp>
      </p:grpSp>
      <p:grpSp>
        <p:nvGrpSpPr>
          <p:cNvPr id="6154" name="Group 15"/>
          <p:cNvGrpSpPr>
            <a:grpSpLocks/>
          </p:cNvGrpSpPr>
          <p:nvPr/>
        </p:nvGrpSpPr>
        <p:grpSpPr bwMode="auto">
          <a:xfrm>
            <a:off x="2095500" y="1143000"/>
            <a:ext cx="1420813" cy="2424113"/>
            <a:chOff x="1320" y="720"/>
            <a:chExt cx="895" cy="1527"/>
          </a:xfrm>
        </p:grpSpPr>
        <p:pic>
          <p:nvPicPr>
            <p:cNvPr id="6170" name="Picture 16" descr="wallace_and_gromit_brightness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0" y="720"/>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1" name="Text Box 17"/>
            <p:cNvSpPr txBox="1">
              <a:spLocks noChangeArrowheads="1"/>
            </p:cNvSpPr>
            <p:nvPr/>
          </p:nvSpPr>
          <p:spPr bwMode="auto">
            <a:xfrm>
              <a:off x="1333" y="2016"/>
              <a:ext cx="868"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brightness</a:t>
              </a:r>
            </a:p>
          </p:txBody>
        </p:sp>
      </p:grpSp>
      <p:grpSp>
        <p:nvGrpSpPr>
          <p:cNvPr id="6155" name="Group 18"/>
          <p:cNvGrpSpPr>
            <a:grpSpLocks/>
          </p:cNvGrpSpPr>
          <p:nvPr/>
        </p:nvGrpSpPr>
        <p:grpSpPr bwMode="auto">
          <a:xfrm>
            <a:off x="3854450" y="3657600"/>
            <a:ext cx="1420813" cy="2438400"/>
            <a:chOff x="2432" y="2304"/>
            <a:chExt cx="895" cy="1536"/>
          </a:xfrm>
        </p:grpSpPr>
        <p:pic>
          <p:nvPicPr>
            <p:cNvPr id="6168" name="Picture 19" descr="wallace_and_grom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 y="2304"/>
              <a:ext cx="895" cy="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9" name="Text Box 20"/>
            <p:cNvSpPr txBox="1">
              <a:spLocks noChangeArrowheads="1"/>
            </p:cNvSpPr>
            <p:nvPr/>
          </p:nvSpPr>
          <p:spPr bwMode="auto">
            <a:xfrm>
              <a:off x="2589" y="3609"/>
              <a:ext cx="58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original</a:t>
              </a:r>
            </a:p>
          </p:txBody>
        </p:sp>
      </p:grpSp>
      <p:grpSp>
        <p:nvGrpSpPr>
          <p:cNvPr id="6156" name="Group 21"/>
          <p:cNvGrpSpPr>
            <a:grpSpLocks/>
          </p:cNvGrpSpPr>
          <p:nvPr/>
        </p:nvGrpSpPr>
        <p:grpSpPr bwMode="auto">
          <a:xfrm>
            <a:off x="5622925" y="3657600"/>
            <a:ext cx="1417638" cy="2438400"/>
            <a:chOff x="3543" y="2304"/>
            <a:chExt cx="893" cy="1536"/>
          </a:xfrm>
        </p:grpSpPr>
        <p:sp>
          <p:nvSpPr>
            <p:cNvPr id="6166" name="Text Box 22"/>
            <p:cNvSpPr txBox="1">
              <a:spLocks noChangeArrowheads="1"/>
            </p:cNvSpPr>
            <p:nvPr/>
          </p:nvSpPr>
          <p:spPr bwMode="auto">
            <a:xfrm>
              <a:off x="3613" y="3609"/>
              <a:ext cx="75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contrast</a:t>
              </a:r>
            </a:p>
          </p:txBody>
        </p:sp>
        <p:pic>
          <p:nvPicPr>
            <p:cNvPr id="6167" name="Picture 23" descr="wallace_and_gromit_contrast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3" y="2304"/>
              <a:ext cx="89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57" name="Group 24"/>
          <p:cNvGrpSpPr>
            <a:grpSpLocks/>
          </p:cNvGrpSpPr>
          <p:nvPr/>
        </p:nvGrpSpPr>
        <p:grpSpPr bwMode="auto">
          <a:xfrm>
            <a:off x="2101850" y="3657600"/>
            <a:ext cx="1417638" cy="2438400"/>
            <a:chOff x="1323" y="2304"/>
            <a:chExt cx="893" cy="1536"/>
          </a:xfrm>
        </p:grpSpPr>
        <p:pic>
          <p:nvPicPr>
            <p:cNvPr id="6164" name="Picture 25" descr="wallace_and_gromit_contrast_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3" y="2304"/>
              <a:ext cx="89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5" name="Text Box 26"/>
            <p:cNvSpPr txBox="1">
              <a:spLocks noChangeArrowheads="1"/>
            </p:cNvSpPr>
            <p:nvPr/>
          </p:nvSpPr>
          <p:spPr bwMode="auto">
            <a:xfrm>
              <a:off x="1412" y="3609"/>
              <a:ext cx="71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 contrast</a:t>
              </a:r>
            </a:p>
          </p:txBody>
        </p:sp>
      </p:grpSp>
      <p:grpSp>
        <p:nvGrpSpPr>
          <p:cNvPr id="6158" name="Group 27"/>
          <p:cNvGrpSpPr>
            <a:grpSpLocks/>
          </p:cNvGrpSpPr>
          <p:nvPr/>
        </p:nvGrpSpPr>
        <p:grpSpPr bwMode="auto">
          <a:xfrm>
            <a:off x="7310438" y="3657600"/>
            <a:ext cx="1581150" cy="2438400"/>
            <a:chOff x="4541" y="2304"/>
            <a:chExt cx="996" cy="1536"/>
          </a:xfrm>
        </p:grpSpPr>
        <p:pic>
          <p:nvPicPr>
            <p:cNvPr id="6162" name="Picture 28" descr="wallace_and_gromit_hist_eq"/>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3" y="2304"/>
              <a:ext cx="89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3" name="Text Box 29"/>
            <p:cNvSpPr txBox="1">
              <a:spLocks noChangeArrowheads="1"/>
            </p:cNvSpPr>
            <p:nvPr/>
          </p:nvSpPr>
          <p:spPr bwMode="auto">
            <a:xfrm>
              <a:off x="4541" y="3609"/>
              <a:ext cx="9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histogram EQ</a:t>
              </a:r>
            </a:p>
          </p:txBody>
        </p:sp>
      </p:grpSp>
      <p:grpSp>
        <p:nvGrpSpPr>
          <p:cNvPr id="6159" name="Group 30"/>
          <p:cNvGrpSpPr>
            <a:grpSpLocks/>
          </p:cNvGrpSpPr>
          <p:nvPr/>
        </p:nvGrpSpPr>
        <p:grpSpPr bwMode="auto">
          <a:xfrm>
            <a:off x="201613" y="3657600"/>
            <a:ext cx="1695450" cy="2438400"/>
            <a:chOff x="234" y="2304"/>
            <a:chExt cx="1068" cy="1536"/>
          </a:xfrm>
        </p:grpSpPr>
        <p:pic>
          <p:nvPicPr>
            <p:cNvPr id="6160" name="Picture 31" descr="wallace_and_gromit_hist_mo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 y="2304"/>
              <a:ext cx="893"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1" name="Text Box 32"/>
            <p:cNvSpPr txBox="1">
              <a:spLocks noChangeArrowheads="1"/>
            </p:cNvSpPr>
            <p:nvPr/>
          </p:nvSpPr>
          <p:spPr bwMode="auto">
            <a:xfrm>
              <a:off x="234" y="3609"/>
              <a:ext cx="1068"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histogram mod</a:t>
              </a:r>
            </a:p>
          </p:txBody>
        </p:sp>
      </p:grpSp>
      <p:sp>
        <p:nvSpPr>
          <p:cNvPr id="2" name="Date Placeholder 1"/>
          <p:cNvSpPr>
            <a:spLocks noGrp="1"/>
          </p:cNvSpPr>
          <p:nvPr>
            <p:ph type="dt" sz="half" idx="10"/>
          </p:nvPr>
        </p:nvSpPr>
        <p:spPr/>
        <p:txBody>
          <a:bodyPr/>
          <a:lstStyle/>
          <a:p>
            <a:r>
              <a:rPr lang="en-US" smtClean="0"/>
              <a:t>21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2" descr="Templ_HistEQpdfLUT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828800"/>
            <a:ext cx="5326063" cy="4267200"/>
          </a:xfrm>
          <a:prstGeom prst="rect">
            <a:avLst/>
          </a:prstGeom>
          <a:solidFill>
            <a:schemeClr val="bg1"/>
          </a:solidFill>
          <a:ln w="9525">
            <a:solidFill>
              <a:schemeClr val="tx1"/>
            </a:solidFill>
            <a:miter lim="800000"/>
            <a:headEnd/>
            <a:tailEnd/>
          </a:ln>
          <a:effectLst>
            <a:outerShdw blurRad="63500" dist="63500" dir="8100000" algn="ctr" rotWithShape="0">
              <a:srgbClr val="000000">
                <a:alpha val="43137"/>
              </a:srgbClr>
            </a:outerShdw>
          </a:effectLst>
          <a:extLst/>
        </p:spPr>
      </p:pic>
      <p:sp>
        <p:nvSpPr>
          <p:cNvPr id="50182" name="Text Box 12"/>
          <p:cNvSpPr txBox="1">
            <a:spLocks noChangeArrowheads="1"/>
          </p:cNvSpPr>
          <p:nvPr/>
        </p:nvSpPr>
        <p:spPr bwMode="auto">
          <a:xfrm>
            <a:off x="5638800" y="1828800"/>
            <a:ext cx="466725" cy="244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rPr>
              <a:t>pdf</a:t>
            </a:r>
          </a:p>
        </p:txBody>
      </p:sp>
      <p:pic>
        <p:nvPicPr>
          <p:cNvPr id="50183" name="Picture 9" descr="Templ_HistEQpdfLUT3"/>
          <p:cNvPicPr>
            <a:picLocks noChangeAspect="1" noChangeArrowheads="1"/>
          </p:cNvPicPr>
          <p:nvPr/>
        </p:nvPicPr>
        <p:blipFill>
          <a:blip r:embed="rId3">
            <a:extLst>
              <a:ext uri="{28A0092B-C50C-407E-A947-70E740481C1C}">
                <a14:useLocalDpi xmlns:a14="http://schemas.microsoft.com/office/drawing/2010/main" val="0"/>
              </a:ext>
            </a:extLst>
          </a:blip>
          <a:srcRect l="1712" r="1712" b="4274"/>
          <a:stretch>
            <a:fillRect/>
          </a:stretch>
        </p:blipFill>
        <p:spPr bwMode="auto">
          <a:xfrm>
            <a:off x="3290888" y="3962400"/>
            <a:ext cx="5145087"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5" name="Rectangle 6"/>
          <p:cNvSpPr>
            <a:spLocks noGrp="1" noChangeArrowheads="1"/>
          </p:cNvSpPr>
          <p:nvPr>
            <p:ph type="title"/>
          </p:nvPr>
        </p:nvSpPr>
        <p:spPr>
          <a:xfrm>
            <a:off x="228600" y="1187450"/>
            <a:ext cx="2895600" cy="641350"/>
          </a:xfrm>
        </p:spPr>
        <p:txBody>
          <a:bodyPr>
            <a:spAutoFit/>
          </a:bodyPr>
          <a:lstStyle/>
          <a:p>
            <a:pPr algn="ctr"/>
            <a:r>
              <a:rPr lang="en-US" sz="3600" smtClean="0"/>
              <a:t>Histogram EQ</a:t>
            </a:r>
          </a:p>
        </p:txBody>
      </p:sp>
      <p:sp>
        <p:nvSpPr>
          <p:cNvPr id="50187" name="Text Box 13"/>
          <p:cNvSpPr txBox="1">
            <a:spLocks noChangeArrowheads="1"/>
          </p:cNvSpPr>
          <p:nvPr/>
        </p:nvSpPr>
        <p:spPr bwMode="auto">
          <a:xfrm>
            <a:off x="5654675" y="3886200"/>
            <a:ext cx="566738"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rPr>
              <a:t>LUT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40</a:t>
            </a:fld>
            <a:endParaRPr lang="en-US"/>
          </a:p>
        </p:txBody>
      </p:sp>
      <p:pic>
        <p:nvPicPr>
          <p:cNvPr id="15" name="Picture 2" descr="F:\Courses\EECE253\Graphics\Histograms\temple300_value.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85975"/>
            <a:ext cx="2368422" cy="15910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102119" y="3733800"/>
            <a:ext cx="1077346" cy="276999"/>
          </a:xfrm>
          <a:prstGeom prst="rect">
            <a:avLst/>
          </a:prstGeom>
          <a:noFill/>
        </p:spPr>
        <p:txBody>
          <a:bodyPr wrap="none" rtlCol="0">
            <a:spAutoFit/>
          </a:bodyPr>
          <a:lstStyle/>
          <a:p>
            <a:pPr algn="ctr"/>
            <a:r>
              <a:rPr lang="en-US" sz="1200" dirty="0" smtClean="0"/>
              <a:t>Value Image </a:t>
            </a:r>
            <a:endParaRPr lang="en-US" sz="1200" dirty="0"/>
          </a:p>
        </p:txBody>
      </p:sp>
      <p:pic>
        <p:nvPicPr>
          <p:cNvPr id="18" name="Picture 4" descr="F:\Courses\EECE253\Graphics\Histograms\temple300_eq_luminance_imag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64" y="4191000"/>
            <a:ext cx="2369658" cy="15910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38664" y="5840406"/>
            <a:ext cx="2204258" cy="276999"/>
          </a:xfrm>
          <a:prstGeom prst="rect">
            <a:avLst/>
          </a:prstGeom>
          <a:noFill/>
        </p:spPr>
        <p:txBody>
          <a:bodyPr wrap="none" rtlCol="0">
            <a:spAutoFit/>
          </a:bodyPr>
          <a:lstStyle/>
          <a:p>
            <a:pPr algn="ctr"/>
            <a:r>
              <a:rPr lang="en-US" sz="1200" dirty="0" smtClean="0"/>
              <a:t>Histogram </a:t>
            </a:r>
            <a:r>
              <a:rPr lang="en-US" sz="1200" dirty="0" err="1" smtClean="0"/>
              <a:t>EQ’d</a:t>
            </a:r>
            <a:r>
              <a:rPr lang="en-US" sz="1200" dirty="0" smtClean="0"/>
              <a:t> Value Image </a:t>
            </a:r>
            <a:endParaRPr lang="en-US" sz="1200" dirty="0"/>
          </a:p>
        </p:txBody>
      </p:sp>
      <p:sp>
        <p:nvSpPr>
          <p:cNvPr id="20" name="Text Box 2079"/>
          <p:cNvSpPr txBox="1">
            <a:spLocks noChangeArrowheads="1"/>
          </p:cNvSpPr>
          <p:nvPr/>
        </p:nvSpPr>
        <p:spPr bwMode="auto">
          <a:xfrm>
            <a:off x="4229100" y="1037650"/>
            <a:ext cx="3429000" cy="584775"/>
          </a:xfrm>
          <a:prstGeom prst="rect">
            <a:avLst/>
          </a:prstGeom>
          <a:solidFill>
            <a:srgbClr val="FFFFCC"/>
          </a:solidFill>
          <a:ln>
            <a:noFill/>
          </a:ln>
          <a:effectLst>
            <a:outerShdw blurRad="63500" dist="63500" dir="8100000" algn="ctr" rotWithShape="0">
              <a:srgbClr val="646464">
                <a:alpha val="50000"/>
              </a:srgb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latin typeface="Comic Sans MS" pitchFamily="66" charset="0"/>
              </a:rPr>
              <a:t>The CDF </a:t>
            </a:r>
            <a:r>
              <a:rPr lang="en-US" sz="1600" dirty="0" smtClean="0">
                <a:solidFill>
                  <a:schemeClr val="tx1"/>
                </a:solidFill>
                <a:latin typeface="Comic Sans MS" pitchFamily="66" charset="0"/>
              </a:rPr>
              <a:t>(cumulative </a:t>
            </a:r>
            <a:r>
              <a:rPr lang="en-US" sz="1600" dirty="0">
                <a:solidFill>
                  <a:schemeClr val="tx1"/>
                </a:solidFill>
                <a:latin typeface="Comic Sans MS" pitchFamily="66" charset="0"/>
              </a:rPr>
              <a:t>distribution) </a:t>
            </a:r>
            <a:r>
              <a:rPr lang="en-US" sz="1600" dirty="0" smtClean="0">
                <a:solidFill>
                  <a:schemeClr val="tx1"/>
                </a:solidFill>
                <a:latin typeface="Comic Sans MS" pitchFamily="66" charset="0"/>
              </a:rPr>
              <a:t>× 255 is </a:t>
            </a:r>
            <a:r>
              <a:rPr lang="en-US" sz="1600" dirty="0">
                <a:solidFill>
                  <a:schemeClr val="tx1"/>
                </a:solidFill>
                <a:latin typeface="Comic Sans MS" pitchFamily="66" charset="0"/>
              </a:rPr>
              <a:t>the LUT for remapping.</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6"/>
          <p:cNvSpPr>
            <a:spLocks noGrp="1" noChangeArrowheads="1"/>
          </p:cNvSpPr>
          <p:nvPr>
            <p:ph type="title"/>
          </p:nvPr>
        </p:nvSpPr>
        <p:spPr>
          <a:xfrm>
            <a:off x="228600" y="1187450"/>
            <a:ext cx="2895600" cy="641350"/>
          </a:xfrm>
        </p:spPr>
        <p:txBody>
          <a:bodyPr>
            <a:spAutoFit/>
          </a:bodyPr>
          <a:lstStyle/>
          <a:p>
            <a:pPr algn="ctr"/>
            <a:r>
              <a:rPr lang="en-US" sz="3600" smtClean="0"/>
              <a:t>Histogram EQ</a:t>
            </a:r>
          </a:p>
        </p:txBody>
      </p:sp>
      <p:pic>
        <p:nvPicPr>
          <p:cNvPr id="51207" name="Picture 8" descr="Templ_HistofHistEQ"/>
          <p:cNvPicPr>
            <a:picLocks noChangeAspect="1" noChangeArrowheads="1"/>
          </p:cNvPicPr>
          <p:nvPr/>
        </p:nvPicPr>
        <p:blipFill>
          <a:blip r:embed="rId2">
            <a:extLst>
              <a:ext uri="{28A0092B-C50C-407E-A947-70E740481C1C}">
                <a14:useLocalDpi xmlns:a14="http://schemas.microsoft.com/office/drawing/2010/main" val="0"/>
              </a:ext>
            </a:extLst>
          </a:blip>
          <a:srcRect t="1048" b="1048"/>
          <a:stretch>
            <a:fillRect/>
          </a:stretch>
        </p:blipFill>
        <p:spPr bwMode="auto">
          <a:xfrm>
            <a:off x="3200400" y="1828800"/>
            <a:ext cx="5289550" cy="4270375"/>
          </a:xfrm>
          <a:prstGeom prst="rect">
            <a:avLst/>
          </a:prstGeom>
          <a:solidFill>
            <a:schemeClr val="bg1"/>
          </a:solidFill>
          <a:ln w="9525">
            <a:solidFill>
              <a:schemeClr val="tx1"/>
            </a:solidFill>
            <a:miter lim="800000"/>
            <a:headEnd/>
            <a:tailEnd/>
          </a:ln>
          <a:effectLst>
            <a:outerShdw blurRad="63500" dist="63500" dir="8100000" algn="ctr" rotWithShape="0">
              <a:schemeClr val="tx1">
                <a:alpha val="43000"/>
              </a:schemeClr>
            </a:outerShdw>
          </a:effectLs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41</a:t>
            </a:fld>
            <a:endParaRPr lang="en-US"/>
          </a:p>
        </p:txBody>
      </p:sp>
      <p:pic>
        <p:nvPicPr>
          <p:cNvPr id="10" name="Picture 2" descr="F:\Courses\EECE253\Graphics\Histograms\temple300_value.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085975"/>
            <a:ext cx="2368422" cy="15910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102119" y="3733800"/>
            <a:ext cx="1077346" cy="276999"/>
          </a:xfrm>
          <a:prstGeom prst="rect">
            <a:avLst/>
          </a:prstGeom>
          <a:noFill/>
        </p:spPr>
        <p:txBody>
          <a:bodyPr wrap="none" rtlCol="0">
            <a:spAutoFit/>
          </a:bodyPr>
          <a:lstStyle/>
          <a:p>
            <a:pPr algn="ctr"/>
            <a:r>
              <a:rPr lang="en-US" sz="1200" dirty="0" smtClean="0"/>
              <a:t>Value Image </a:t>
            </a:r>
            <a:endParaRPr lang="en-US" sz="1200" dirty="0"/>
          </a:p>
        </p:txBody>
      </p:sp>
      <p:pic>
        <p:nvPicPr>
          <p:cNvPr id="13" name="Picture 4" descr="F:\Courses\EECE253\Graphics\Histograms\temple300_eq_luminance_ima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964" y="4191000"/>
            <a:ext cx="2369658" cy="15910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38664" y="5840406"/>
            <a:ext cx="2204258" cy="276999"/>
          </a:xfrm>
          <a:prstGeom prst="rect">
            <a:avLst/>
          </a:prstGeom>
          <a:noFill/>
        </p:spPr>
        <p:txBody>
          <a:bodyPr wrap="none" rtlCol="0">
            <a:spAutoFit/>
          </a:bodyPr>
          <a:lstStyle/>
          <a:p>
            <a:pPr algn="ctr"/>
            <a:r>
              <a:rPr lang="en-US" sz="1200" dirty="0" smtClean="0"/>
              <a:t>Histogram </a:t>
            </a:r>
            <a:r>
              <a:rPr lang="en-US" sz="1200" dirty="0" err="1" smtClean="0"/>
              <a:t>EQ’d</a:t>
            </a:r>
            <a:r>
              <a:rPr lang="en-US" sz="1200" dirty="0" smtClean="0"/>
              <a:t> Value Image </a:t>
            </a:r>
            <a:endParaRPr lang="en-US" sz="12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32" name="Picture 28" descr="F:\Courses\EECE253\Graphics\Histograms\temple300_luminance_histo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4200" y="19812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smtClean="0"/>
              <a:t>Histogram EQ of a Grayscale Image</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209800"/>
            <a:ext cx="4167188" cy="2797969"/>
          </a:xfrm>
          <a:prstGeom prst="rect">
            <a:avLst/>
          </a:prstGeom>
          <a:ln>
            <a:solidFill>
              <a:schemeClr val="tx1"/>
            </a:solidFill>
          </a:ln>
        </p:spPr>
      </p:pic>
      <p:sp>
        <p:nvSpPr>
          <p:cNvPr id="6" name="TextBox 5"/>
          <p:cNvSpPr txBox="1"/>
          <p:nvPr/>
        </p:nvSpPr>
        <p:spPr>
          <a:xfrm>
            <a:off x="1053791" y="5172075"/>
            <a:ext cx="2821606" cy="477054"/>
          </a:xfrm>
          <a:prstGeom prst="rect">
            <a:avLst/>
          </a:prstGeom>
          <a:noFill/>
        </p:spPr>
        <p:txBody>
          <a:bodyPr wrap="none" rtlCol="0">
            <a:spAutoFit/>
          </a:bodyPr>
          <a:lstStyle/>
          <a:p>
            <a:pPr algn="ctr"/>
            <a:r>
              <a:rPr lang="en-US" dirty="0" smtClean="0"/>
              <a:t>Luminance Image </a:t>
            </a:r>
            <a:endParaRPr lang="en-US" dirty="0"/>
          </a:p>
        </p:txBody>
      </p:sp>
      <p:sp>
        <p:nvSpPr>
          <p:cNvPr id="20" name="TextBox 19"/>
          <p:cNvSpPr txBox="1"/>
          <p:nvPr/>
        </p:nvSpPr>
        <p:spPr>
          <a:xfrm>
            <a:off x="5067528" y="5172075"/>
            <a:ext cx="3390672" cy="477054"/>
          </a:xfrm>
          <a:prstGeom prst="rect">
            <a:avLst/>
          </a:prstGeom>
          <a:noFill/>
        </p:spPr>
        <p:txBody>
          <a:bodyPr wrap="none" rtlCol="0">
            <a:spAutoFit/>
          </a:bodyPr>
          <a:lstStyle/>
          <a:p>
            <a:pPr algn="ctr"/>
            <a:r>
              <a:rPr lang="en-US" dirty="0" smtClean="0"/>
              <a:t>Luminance Histogram </a:t>
            </a:r>
            <a:endParaRPr lang="en-US" dirty="0"/>
          </a:p>
        </p:txBody>
      </p:sp>
      <p:sp>
        <p:nvSpPr>
          <p:cNvPr id="10" name="Text Box 2079"/>
          <p:cNvSpPr txBox="1">
            <a:spLocks noChangeArrowheads="1"/>
          </p:cNvSpPr>
          <p:nvPr/>
        </p:nvSpPr>
        <p:spPr bwMode="auto">
          <a:xfrm>
            <a:off x="1809750" y="129600"/>
            <a:ext cx="2628900" cy="584775"/>
          </a:xfrm>
          <a:prstGeom prst="rect">
            <a:avLst/>
          </a:prstGeom>
          <a:solidFill>
            <a:srgbClr val="FFFFCC"/>
          </a:solidFill>
          <a:ln>
            <a:noFill/>
          </a:ln>
          <a:effectLst>
            <a:outerShdw blurRad="63500" dist="63500" dir="8100000" algn="ctr" rotWithShape="0">
              <a:srgbClr val="646464">
                <a:alpha val="50000"/>
              </a:srgb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smtClean="0">
                <a:solidFill>
                  <a:schemeClr val="tx1"/>
                </a:solidFill>
                <a:latin typeface="Comic Sans MS" pitchFamily="66" charset="0"/>
              </a:rPr>
              <a:t>Once again, but bigger (and with more feeling!)</a:t>
            </a:r>
            <a:endParaRPr lang="en-US" sz="1600" dirty="0">
              <a:solidFill>
                <a:schemeClr val="tx1"/>
              </a:solidFill>
              <a:latin typeface="Comic Sans MS" pitchFamily="66"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F:\Courses\EECE253\Graphics\Histograms\temple300_luminance_CD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3664" y="1981200"/>
            <a:ext cx="4572536" cy="3429402"/>
          </a:xfrm>
          <a:prstGeom prst="rect">
            <a:avLst/>
          </a:prstGeom>
          <a:noFill/>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of a Grayscale Image</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209800"/>
            <a:ext cx="4167188" cy="2797969"/>
          </a:xfrm>
          <a:prstGeom prst="rect">
            <a:avLst/>
          </a:prstGeom>
          <a:ln>
            <a:solidFill>
              <a:schemeClr val="tx1"/>
            </a:solidFill>
          </a:ln>
        </p:spPr>
      </p:pic>
      <p:sp>
        <p:nvSpPr>
          <p:cNvPr id="6" name="TextBox 5"/>
          <p:cNvSpPr txBox="1"/>
          <p:nvPr/>
        </p:nvSpPr>
        <p:spPr>
          <a:xfrm>
            <a:off x="1053791" y="5172075"/>
            <a:ext cx="2821606" cy="477054"/>
          </a:xfrm>
          <a:prstGeom prst="rect">
            <a:avLst/>
          </a:prstGeom>
          <a:noFill/>
        </p:spPr>
        <p:txBody>
          <a:bodyPr wrap="none" rtlCol="0">
            <a:spAutoFit/>
          </a:bodyPr>
          <a:lstStyle/>
          <a:p>
            <a:pPr algn="ctr"/>
            <a:r>
              <a:rPr lang="en-US" dirty="0" smtClean="0"/>
              <a:t>Luminance Image </a:t>
            </a:r>
            <a:endParaRPr lang="en-US" dirty="0"/>
          </a:p>
        </p:txBody>
      </p:sp>
      <p:sp>
        <p:nvSpPr>
          <p:cNvPr id="20" name="TextBox 19"/>
          <p:cNvSpPr txBox="1"/>
          <p:nvPr/>
        </p:nvSpPr>
        <p:spPr>
          <a:xfrm>
            <a:off x="5413432" y="5172075"/>
            <a:ext cx="2587568" cy="477054"/>
          </a:xfrm>
          <a:prstGeom prst="rect">
            <a:avLst/>
          </a:prstGeom>
          <a:noFill/>
        </p:spPr>
        <p:txBody>
          <a:bodyPr wrap="none" rtlCol="0">
            <a:spAutoFit/>
          </a:bodyPr>
          <a:lstStyle/>
          <a:p>
            <a:pPr algn="ctr"/>
            <a:r>
              <a:rPr lang="en-US" dirty="0" smtClean="0"/>
              <a:t>Luminance CDF </a:t>
            </a:r>
            <a:endParaRPr lang="en-US" dirty="0"/>
          </a:p>
        </p:txBody>
      </p:sp>
      <p:sp>
        <p:nvSpPr>
          <p:cNvPr id="10" name="Text Box 2079"/>
          <p:cNvSpPr txBox="1">
            <a:spLocks noChangeArrowheads="1"/>
          </p:cNvSpPr>
          <p:nvPr/>
        </p:nvSpPr>
        <p:spPr bwMode="auto">
          <a:xfrm>
            <a:off x="1809750" y="129600"/>
            <a:ext cx="2628900" cy="584775"/>
          </a:xfrm>
          <a:prstGeom prst="rect">
            <a:avLst/>
          </a:prstGeom>
          <a:solidFill>
            <a:srgbClr val="FFFFCC"/>
          </a:solidFill>
          <a:ln>
            <a:noFill/>
          </a:ln>
          <a:effectLst>
            <a:outerShdw blurRad="63500" dist="63500" dir="8100000" algn="ctr" rotWithShape="0">
              <a:srgbClr val="646464">
                <a:alpha val="50000"/>
              </a:srgb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smtClean="0">
                <a:solidFill>
                  <a:schemeClr val="tx1"/>
                </a:solidFill>
                <a:latin typeface="Comic Sans MS" pitchFamily="66" charset="0"/>
              </a:rPr>
              <a:t>Once again, but bigger (and with more feeling!)</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1870096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3" descr="F:\Courses\EECE253\Graphics\Histograms\temple300_luminance_eq_LU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3664" y="1981602"/>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of a Grayscale Image</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209800"/>
            <a:ext cx="4167188" cy="2797969"/>
          </a:xfrm>
          <a:prstGeom prst="rect">
            <a:avLst/>
          </a:prstGeom>
          <a:ln>
            <a:solidFill>
              <a:schemeClr val="tx1"/>
            </a:solidFill>
          </a:ln>
        </p:spPr>
      </p:pic>
      <p:sp>
        <p:nvSpPr>
          <p:cNvPr id="6" name="TextBox 5"/>
          <p:cNvSpPr txBox="1"/>
          <p:nvPr/>
        </p:nvSpPr>
        <p:spPr>
          <a:xfrm>
            <a:off x="1053791" y="5172075"/>
            <a:ext cx="2821606" cy="477054"/>
          </a:xfrm>
          <a:prstGeom prst="rect">
            <a:avLst/>
          </a:prstGeom>
          <a:noFill/>
        </p:spPr>
        <p:txBody>
          <a:bodyPr wrap="none" rtlCol="0">
            <a:spAutoFit/>
          </a:bodyPr>
          <a:lstStyle/>
          <a:p>
            <a:pPr algn="ctr"/>
            <a:r>
              <a:rPr lang="en-US" dirty="0" smtClean="0"/>
              <a:t>Luminance Image </a:t>
            </a:r>
            <a:endParaRPr lang="en-US" dirty="0"/>
          </a:p>
        </p:txBody>
      </p:sp>
      <p:sp>
        <p:nvSpPr>
          <p:cNvPr id="20" name="TextBox 19"/>
          <p:cNvSpPr txBox="1"/>
          <p:nvPr/>
        </p:nvSpPr>
        <p:spPr>
          <a:xfrm>
            <a:off x="5371971" y="5172075"/>
            <a:ext cx="2705229" cy="477054"/>
          </a:xfrm>
          <a:prstGeom prst="rect">
            <a:avLst/>
          </a:prstGeom>
          <a:noFill/>
        </p:spPr>
        <p:txBody>
          <a:bodyPr wrap="none" rtlCol="0">
            <a:spAutoFit/>
          </a:bodyPr>
          <a:lstStyle/>
          <a:p>
            <a:pPr algn="ctr"/>
            <a:r>
              <a:rPr lang="en-US" dirty="0" smtClean="0"/>
              <a:t>Equalization LUT </a:t>
            </a:r>
            <a:endParaRPr lang="en-US" dirty="0"/>
          </a:p>
        </p:txBody>
      </p:sp>
      <p:sp>
        <p:nvSpPr>
          <p:cNvPr id="10" name="Text Box 2079"/>
          <p:cNvSpPr txBox="1">
            <a:spLocks noChangeArrowheads="1"/>
          </p:cNvSpPr>
          <p:nvPr/>
        </p:nvSpPr>
        <p:spPr bwMode="auto">
          <a:xfrm>
            <a:off x="1809750" y="129600"/>
            <a:ext cx="2628900" cy="584775"/>
          </a:xfrm>
          <a:prstGeom prst="rect">
            <a:avLst/>
          </a:prstGeom>
          <a:solidFill>
            <a:srgbClr val="FFFFCC"/>
          </a:solidFill>
          <a:ln>
            <a:noFill/>
          </a:ln>
          <a:effectLst>
            <a:outerShdw blurRad="63500" dist="63500" dir="8100000" algn="ctr" rotWithShape="0">
              <a:srgbClr val="646464">
                <a:alpha val="50000"/>
              </a:srgb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smtClean="0">
                <a:solidFill>
                  <a:schemeClr val="tx1"/>
                </a:solidFill>
                <a:latin typeface="Comic Sans MS" pitchFamily="66" charset="0"/>
              </a:rPr>
              <a:t>Once again, but bigger (and with more feeling!)</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26219509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descr="F:\Courses\EECE253\Graphics\Histograms\temple300_eq_luminance_image_histo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264" y="1984248"/>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 y="2212848"/>
            <a:ext cx="4167329" cy="2798064"/>
          </a:xfrm>
          <a:prstGeom prst="rect">
            <a:avLst/>
          </a:prstGeom>
          <a:ln>
            <a:solidFill>
              <a:schemeClr val="tx1"/>
            </a:solidFill>
          </a:ln>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of a Grayscale Image</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45</a:t>
            </a:fld>
            <a:endParaRPr lang="en-US"/>
          </a:p>
        </p:txBody>
      </p:sp>
      <p:sp>
        <p:nvSpPr>
          <p:cNvPr id="6" name="TextBox 5"/>
          <p:cNvSpPr txBox="1"/>
          <p:nvPr/>
        </p:nvSpPr>
        <p:spPr>
          <a:xfrm>
            <a:off x="306796" y="5172075"/>
            <a:ext cx="4315605" cy="477054"/>
          </a:xfrm>
          <a:prstGeom prst="rect">
            <a:avLst/>
          </a:prstGeom>
          <a:noFill/>
        </p:spPr>
        <p:txBody>
          <a:bodyPr wrap="none" rtlCol="0">
            <a:spAutoFit/>
          </a:bodyPr>
          <a:lstStyle/>
          <a:p>
            <a:pPr algn="ctr"/>
            <a:r>
              <a:rPr lang="en-US" dirty="0" smtClean="0"/>
              <a:t>Equalized Luminance Image </a:t>
            </a:r>
            <a:endParaRPr lang="en-US" dirty="0"/>
          </a:p>
        </p:txBody>
      </p:sp>
      <p:sp>
        <p:nvSpPr>
          <p:cNvPr id="20" name="TextBox 19"/>
          <p:cNvSpPr txBox="1"/>
          <p:nvPr/>
        </p:nvSpPr>
        <p:spPr>
          <a:xfrm>
            <a:off x="4800600" y="5172075"/>
            <a:ext cx="3802644" cy="477054"/>
          </a:xfrm>
          <a:prstGeom prst="rect">
            <a:avLst/>
          </a:prstGeom>
          <a:noFill/>
        </p:spPr>
        <p:txBody>
          <a:bodyPr wrap="none" rtlCol="0">
            <a:spAutoFit/>
          </a:bodyPr>
          <a:lstStyle/>
          <a:p>
            <a:pPr algn="ctr"/>
            <a:r>
              <a:rPr lang="en-US" dirty="0" smtClean="0"/>
              <a:t>Histogram of </a:t>
            </a:r>
            <a:r>
              <a:rPr lang="en-US" dirty="0" err="1" smtClean="0"/>
              <a:t>Eq’d</a:t>
            </a:r>
            <a:r>
              <a:rPr lang="en-US" dirty="0" smtClean="0"/>
              <a:t> Image</a:t>
            </a:r>
            <a:endParaRPr lang="en-US" dirty="0"/>
          </a:p>
        </p:txBody>
      </p:sp>
      <p:sp>
        <p:nvSpPr>
          <p:cNvPr id="10" name="Text Box 2079"/>
          <p:cNvSpPr txBox="1">
            <a:spLocks noChangeArrowheads="1"/>
          </p:cNvSpPr>
          <p:nvPr/>
        </p:nvSpPr>
        <p:spPr bwMode="auto">
          <a:xfrm>
            <a:off x="1809750" y="129600"/>
            <a:ext cx="2628900" cy="584775"/>
          </a:xfrm>
          <a:prstGeom prst="rect">
            <a:avLst/>
          </a:prstGeom>
          <a:solidFill>
            <a:srgbClr val="FFFFCC"/>
          </a:solidFill>
          <a:ln>
            <a:noFill/>
          </a:ln>
          <a:effectLst>
            <a:outerShdw blurRad="63500" dist="63500" dir="8100000" algn="ctr" rotWithShape="0">
              <a:srgbClr val="646464">
                <a:alpha val="50000"/>
              </a:srgb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smtClean="0">
                <a:solidFill>
                  <a:schemeClr val="tx1"/>
                </a:solidFill>
                <a:latin typeface="Comic Sans MS" pitchFamily="66" charset="0"/>
              </a:rPr>
              <a:t>Once again, but bigger (and with more feeling!)</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20310182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33" y="2212848"/>
            <a:ext cx="4167329" cy="2798064"/>
          </a:xfrm>
          <a:prstGeom prst="rect">
            <a:avLst/>
          </a:prstGeom>
          <a:ln>
            <a:solidFill>
              <a:schemeClr val="tx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1926" y="2212848"/>
            <a:ext cx="4167329" cy="2798064"/>
          </a:xfrm>
          <a:prstGeom prst="rect">
            <a:avLst/>
          </a:prstGeom>
          <a:ln>
            <a:solidFill>
              <a:schemeClr val="tx1"/>
            </a:solidFill>
          </a:ln>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of a Grayscale Image</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46</a:t>
            </a:fld>
            <a:endParaRPr lang="en-US"/>
          </a:p>
        </p:txBody>
      </p:sp>
      <p:sp>
        <p:nvSpPr>
          <p:cNvPr id="6" name="TextBox 5"/>
          <p:cNvSpPr txBox="1"/>
          <p:nvPr/>
        </p:nvSpPr>
        <p:spPr>
          <a:xfrm>
            <a:off x="1053795" y="5172075"/>
            <a:ext cx="2821605" cy="477054"/>
          </a:xfrm>
          <a:prstGeom prst="rect">
            <a:avLst/>
          </a:prstGeom>
          <a:noFill/>
        </p:spPr>
        <p:txBody>
          <a:bodyPr wrap="none" rtlCol="0">
            <a:spAutoFit/>
          </a:bodyPr>
          <a:lstStyle/>
          <a:p>
            <a:pPr algn="ctr"/>
            <a:r>
              <a:rPr lang="en-US" dirty="0" smtClean="0"/>
              <a:t>Luminance Image </a:t>
            </a:r>
            <a:endParaRPr lang="en-US" dirty="0"/>
          </a:p>
        </p:txBody>
      </p:sp>
      <p:sp>
        <p:nvSpPr>
          <p:cNvPr id="20" name="TextBox 19"/>
          <p:cNvSpPr txBox="1"/>
          <p:nvPr/>
        </p:nvSpPr>
        <p:spPr>
          <a:xfrm>
            <a:off x="4589004" y="5172075"/>
            <a:ext cx="4225836" cy="477054"/>
          </a:xfrm>
          <a:prstGeom prst="rect">
            <a:avLst/>
          </a:prstGeom>
          <a:noFill/>
        </p:spPr>
        <p:txBody>
          <a:bodyPr wrap="none" rtlCol="0">
            <a:spAutoFit/>
          </a:bodyPr>
          <a:lstStyle/>
          <a:p>
            <a:pPr algn="ctr"/>
            <a:r>
              <a:rPr lang="en-US" dirty="0"/>
              <a:t>Equalized </a:t>
            </a:r>
            <a:r>
              <a:rPr lang="en-US" dirty="0" smtClean="0"/>
              <a:t>Luminance Image</a:t>
            </a:r>
            <a:endParaRPr lang="en-US" dirty="0"/>
          </a:p>
        </p:txBody>
      </p:sp>
      <p:sp>
        <p:nvSpPr>
          <p:cNvPr id="11" name="Text Box 7"/>
          <p:cNvSpPr txBox="1">
            <a:spLocks noChangeArrowheads="1"/>
          </p:cNvSpPr>
          <p:nvPr/>
        </p:nvSpPr>
        <p:spPr bwMode="auto">
          <a:xfrm>
            <a:off x="6553200" y="5791200"/>
            <a:ext cx="2209800" cy="584775"/>
          </a:xfrm>
          <a:prstGeom prst="rect">
            <a:avLst/>
          </a:prstGeom>
          <a:solidFill>
            <a:srgbClr val="FFFFCC"/>
          </a:solidFill>
          <a:ln>
            <a:noFill/>
          </a:ln>
          <a:effectLst>
            <a:outerShdw blurRad="63500" dist="63500" dir="13500000" algn="ctr" rotWithShape="0">
              <a:schemeClr val="tx1">
                <a:alpha val="50000"/>
              </a:scheme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smtClean="0">
                <a:solidFill>
                  <a:schemeClr val="tx1"/>
                </a:solidFill>
                <a:latin typeface="Comic Sans MS" pitchFamily="66" charset="0"/>
              </a:rPr>
              <a:t>Note the detail loss in saturated areas.</a:t>
            </a:r>
            <a:endParaRPr lang="en-US" sz="1600" dirty="0">
              <a:solidFill>
                <a:schemeClr val="tx1"/>
              </a:solidFill>
              <a:latin typeface="Comic Sans MS" pitchFamily="66" charset="0"/>
            </a:endParaRPr>
          </a:p>
        </p:txBody>
      </p:sp>
      <p:sp>
        <p:nvSpPr>
          <p:cNvPr id="12" name="Text Box 2079"/>
          <p:cNvSpPr txBox="1">
            <a:spLocks noChangeArrowheads="1"/>
          </p:cNvSpPr>
          <p:nvPr/>
        </p:nvSpPr>
        <p:spPr bwMode="auto">
          <a:xfrm>
            <a:off x="1809750" y="129600"/>
            <a:ext cx="2628900" cy="584775"/>
          </a:xfrm>
          <a:prstGeom prst="rect">
            <a:avLst/>
          </a:prstGeom>
          <a:solidFill>
            <a:srgbClr val="FFFFCC"/>
          </a:solidFill>
          <a:ln>
            <a:noFill/>
          </a:ln>
          <a:effectLst>
            <a:outerShdw blurRad="63500" dist="63500" dir="8100000" algn="ctr" rotWithShape="0">
              <a:srgbClr val="646464">
                <a:alpha val="50000"/>
              </a:srgb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smtClean="0">
                <a:solidFill>
                  <a:schemeClr val="tx1"/>
                </a:solidFill>
                <a:latin typeface="Comic Sans MS" pitchFamily="66" charset="0"/>
              </a:rPr>
              <a:t>Once again, but bigger (and with more feeling!)</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40062249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3" descr="F:\Courses\EECE253\Graphics\Histograms\temple300_histo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264" y="1984248"/>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4677"/>
            <a:ext cx="8001000" cy="646896"/>
          </a:xfrm>
        </p:spPr>
        <p:txBody>
          <a:bodyPr>
            <a:spAutoFit/>
          </a:bodyPr>
          <a:lstStyle/>
          <a:p>
            <a:pPr algn="ctr"/>
            <a:r>
              <a:rPr lang="en-US" sz="3600" dirty="0" smtClean="0"/>
              <a:t>Histogram EQ of </a:t>
            </a:r>
            <a:r>
              <a:rPr lang="en-US" sz="3600" dirty="0" smtClean="0"/>
              <a:t>Individual Color </a:t>
            </a:r>
            <a:r>
              <a:rPr lang="en-US" sz="3600" dirty="0" smtClean="0"/>
              <a:t>Bands</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47</a:t>
            </a:fld>
            <a:endParaRPr lang="en-US"/>
          </a:p>
        </p:txBody>
      </p:sp>
      <p:sp>
        <p:nvSpPr>
          <p:cNvPr id="6" name="TextBox 5"/>
          <p:cNvSpPr txBox="1"/>
          <p:nvPr/>
        </p:nvSpPr>
        <p:spPr>
          <a:xfrm>
            <a:off x="858226" y="5172075"/>
            <a:ext cx="3212739" cy="477054"/>
          </a:xfrm>
          <a:prstGeom prst="rect">
            <a:avLst/>
          </a:prstGeom>
          <a:noFill/>
        </p:spPr>
        <p:txBody>
          <a:bodyPr wrap="none" rtlCol="0">
            <a:spAutoFit/>
          </a:bodyPr>
          <a:lstStyle/>
          <a:p>
            <a:pPr algn="ctr"/>
            <a:r>
              <a:rPr lang="en-US" dirty="0" smtClean="0"/>
              <a:t>Original Color Image </a:t>
            </a:r>
            <a:endParaRPr lang="en-US" dirty="0"/>
          </a:p>
        </p:txBody>
      </p:sp>
      <p:sp>
        <p:nvSpPr>
          <p:cNvPr id="20" name="TextBox 19"/>
          <p:cNvSpPr txBox="1"/>
          <p:nvPr/>
        </p:nvSpPr>
        <p:spPr>
          <a:xfrm>
            <a:off x="5388129" y="5172075"/>
            <a:ext cx="2749471" cy="477054"/>
          </a:xfrm>
          <a:prstGeom prst="rect">
            <a:avLst/>
          </a:prstGeom>
          <a:noFill/>
        </p:spPr>
        <p:txBody>
          <a:bodyPr wrap="none" rtlCol="0">
            <a:spAutoFit/>
          </a:bodyPr>
          <a:lstStyle/>
          <a:p>
            <a:pPr algn="ctr"/>
            <a:r>
              <a:rPr lang="en-US" dirty="0" smtClean="0"/>
              <a:t>Color Histograms </a:t>
            </a:r>
            <a:endParaRPr lang="en-US" dirty="0"/>
          </a:p>
        </p:txBody>
      </p:sp>
      <p:sp>
        <p:nvSpPr>
          <p:cNvPr id="13" name="Text Box 7"/>
          <p:cNvSpPr txBox="1">
            <a:spLocks noChangeArrowheads="1"/>
          </p:cNvSpPr>
          <p:nvPr/>
        </p:nvSpPr>
        <p:spPr bwMode="auto">
          <a:xfrm>
            <a:off x="1905000" y="152400"/>
            <a:ext cx="1981200" cy="584775"/>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One </a:t>
            </a:r>
            <a:r>
              <a:rPr lang="en-US" dirty="0" smtClean="0"/>
              <a:t>CDF-based LUT </a:t>
            </a:r>
            <a:r>
              <a:rPr lang="en-US" dirty="0"/>
              <a:t>for each </a:t>
            </a:r>
            <a:r>
              <a:rPr lang="en-US" dirty="0" smtClean="0"/>
              <a:t>band</a:t>
            </a:r>
            <a:endParaRPr lang="en-US" dirty="0"/>
          </a:p>
        </p:txBody>
      </p:sp>
      <p:sp>
        <p:nvSpPr>
          <p:cNvPr id="11" name="TextBox 10"/>
          <p:cNvSpPr txBox="1"/>
          <p:nvPr/>
        </p:nvSpPr>
        <p:spPr>
          <a:xfrm>
            <a:off x="2338866" y="5613315"/>
            <a:ext cx="4466269"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Here we will create a separate equalization LUT for each of the color bands from each of their CDFs.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326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F:\Courses\EECE253\Graphics\Histograms\temple300_CD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264" y="1984248"/>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a:t>
            </a:r>
            <a:r>
              <a:rPr lang="en-US" dirty="0"/>
              <a:t>of Individual Color Bands</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48</a:t>
            </a:fld>
            <a:endParaRPr lang="en-US"/>
          </a:p>
        </p:txBody>
      </p:sp>
      <p:sp>
        <p:nvSpPr>
          <p:cNvPr id="6" name="TextBox 5"/>
          <p:cNvSpPr txBox="1"/>
          <p:nvPr/>
        </p:nvSpPr>
        <p:spPr>
          <a:xfrm>
            <a:off x="822161" y="5172075"/>
            <a:ext cx="3284874" cy="477054"/>
          </a:xfrm>
          <a:prstGeom prst="rect">
            <a:avLst/>
          </a:prstGeom>
          <a:noFill/>
        </p:spPr>
        <p:txBody>
          <a:bodyPr wrap="none" rtlCol="0">
            <a:spAutoFit/>
          </a:bodyPr>
          <a:lstStyle/>
          <a:p>
            <a:pPr algn="ctr"/>
            <a:r>
              <a:rPr lang="en-US" dirty="0" smtClean="0"/>
              <a:t>Original Color Image </a:t>
            </a:r>
            <a:endParaRPr lang="en-US" dirty="0"/>
          </a:p>
        </p:txBody>
      </p:sp>
      <p:sp>
        <p:nvSpPr>
          <p:cNvPr id="20" name="TextBox 19"/>
          <p:cNvSpPr txBox="1"/>
          <p:nvPr/>
        </p:nvSpPr>
        <p:spPr>
          <a:xfrm>
            <a:off x="5734034" y="5172075"/>
            <a:ext cx="1946367" cy="477054"/>
          </a:xfrm>
          <a:prstGeom prst="rect">
            <a:avLst/>
          </a:prstGeom>
          <a:noFill/>
        </p:spPr>
        <p:txBody>
          <a:bodyPr wrap="none" rtlCol="0">
            <a:spAutoFit/>
          </a:bodyPr>
          <a:lstStyle/>
          <a:p>
            <a:pPr algn="ctr"/>
            <a:r>
              <a:rPr lang="en-US" dirty="0" smtClean="0"/>
              <a:t>Color CDFs </a:t>
            </a:r>
            <a:endParaRPr lang="en-US" dirty="0"/>
          </a:p>
        </p:txBody>
      </p:sp>
      <p:sp>
        <p:nvSpPr>
          <p:cNvPr id="12" name="Text Box 7"/>
          <p:cNvSpPr txBox="1">
            <a:spLocks noChangeArrowheads="1"/>
          </p:cNvSpPr>
          <p:nvPr/>
        </p:nvSpPr>
        <p:spPr bwMode="auto">
          <a:xfrm>
            <a:off x="1905000" y="152400"/>
            <a:ext cx="1981200" cy="584775"/>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One </a:t>
            </a:r>
            <a:r>
              <a:rPr lang="en-US" dirty="0" smtClean="0"/>
              <a:t>CDF-based LUT </a:t>
            </a:r>
            <a:r>
              <a:rPr lang="en-US" dirty="0"/>
              <a:t>for each </a:t>
            </a:r>
            <a:r>
              <a:rPr lang="en-US" dirty="0" smtClean="0"/>
              <a:t>band</a:t>
            </a:r>
            <a:endParaRPr lang="en-US" dirty="0"/>
          </a:p>
        </p:txBody>
      </p:sp>
      <p:sp>
        <p:nvSpPr>
          <p:cNvPr id="13" name="TextBox 12"/>
          <p:cNvSpPr txBox="1"/>
          <p:nvPr/>
        </p:nvSpPr>
        <p:spPr>
          <a:xfrm>
            <a:off x="2338867" y="5613315"/>
            <a:ext cx="4442934"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Here we will create a separate equalization LUT for each of the color bands from each of their CDFs.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41936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F:\Courses\EECE253\Graphics\Histograms\temple300_color_eq_LU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264" y="1984248"/>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a:t>
            </a:r>
            <a:r>
              <a:rPr lang="en-US" dirty="0"/>
              <a:t>of Individual Color Bands</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49</a:t>
            </a:fld>
            <a:endParaRPr lang="en-US"/>
          </a:p>
        </p:txBody>
      </p:sp>
      <p:sp>
        <p:nvSpPr>
          <p:cNvPr id="6" name="TextBox 5"/>
          <p:cNvSpPr txBox="1"/>
          <p:nvPr/>
        </p:nvSpPr>
        <p:spPr>
          <a:xfrm>
            <a:off x="858224" y="5172075"/>
            <a:ext cx="3212739" cy="477054"/>
          </a:xfrm>
          <a:prstGeom prst="rect">
            <a:avLst/>
          </a:prstGeom>
          <a:noFill/>
        </p:spPr>
        <p:txBody>
          <a:bodyPr wrap="none" rtlCol="0">
            <a:spAutoFit/>
          </a:bodyPr>
          <a:lstStyle/>
          <a:p>
            <a:pPr algn="ctr"/>
            <a:r>
              <a:rPr lang="en-US" dirty="0"/>
              <a:t>Original Color</a:t>
            </a:r>
            <a:r>
              <a:rPr lang="en-US" dirty="0" smtClean="0"/>
              <a:t> Image </a:t>
            </a:r>
            <a:endParaRPr lang="en-US" dirty="0"/>
          </a:p>
        </p:txBody>
      </p:sp>
      <p:sp>
        <p:nvSpPr>
          <p:cNvPr id="20" name="TextBox 19"/>
          <p:cNvSpPr txBox="1"/>
          <p:nvPr/>
        </p:nvSpPr>
        <p:spPr>
          <a:xfrm>
            <a:off x="5306697" y="5172075"/>
            <a:ext cx="2835777" cy="477054"/>
          </a:xfrm>
          <a:prstGeom prst="rect">
            <a:avLst/>
          </a:prstGeom>
          <a:noFill/>
        </p:spPr>
        <p:txBody>
          <a:bodyPr wrap="none" rtlCol="0">
            <a:spAutoFit/>
          </a:bodyPr>
          <a:lstStyle/>
          <a:p>
            <a:pPr algn="ctr"/>
            <a:r>
              <a:rPr lang="en-US" dirty="0" smtClean="0"/>
              <a:t>Equalization LUTs </a:t>
            </a:r>
            <a:endParaRPr lang="en-US" dirty="0"/>
          </a:p>
        </p:txBody>
      </p:sp>
      <p:sp>
        <p:nvSpPr>
          <p:cNvPr id="11" name="Text Box 7"/>
          <p:cNvSpPr txBox="1">
            <a:spLocks noChangeArrowheads="1"/>
          </p:cNvSpPr>
          <p:nvPr/>
        </p:nvSpPr>
        <p:spPr bwMode="auto">
          <a:xfrm>
            <a:off x="1905000" y="152400"/>
            <a:ext cx="1981200" cy="584775"/>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One </a:t>
            </a:r>
            <a:r>
              <a:rPr lang="en-US" dirty="0" smtClean="0"/>
              <a:t>CDF-based LUT </a:t>
            </a:r>
            <a:r>
              <a:rPr lang="en-US" dirty="0"/>
              <a:t>for each </a:t>
            </a:r>
            <a:r>
              <a:rPr lang="en-US" dirty="0" smtClean="0"/>
              <a:t>band</a:t>
            </a:r>
            <a:endParaRPr lang="en-US" dirty="0"/>
          </a:p>
        </p:txBody>
      </p:sp>
      <p:sp>
        <p:nvSpPr>
          <p:cNvPr id="12" name="TextBox 11"/>
          <p:cNvSpPr txBox="1"/>
          <p:nvPr/>
        </p:nvSpPr>
        <p:spPr>
          <a:xfrm>
            <a:off x="1361457" y="5715000"/>
            <a:ext cx="6421087"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These are the separate equalization LUTs – one  for each of the color bands.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5831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04900"/>
            <a:ext cx="6705600" cy="723900"/>
          </a:xfrm>
        </p:spPr>
        <p:txBody>
          <a:bodyPr/>
          <a:lstStyle/>
          <a:p>
            <a:r>
              <a:rPr lang="en-US" dirty="0" smtClean="0"/>
              <a:t>Point Processing: Pixel Values</a:t>
            </a:r>
            <a:endParaRPr lang="en-US" dirty="0"/>
          </a:p>
        </p:txBody>
      </p:sp>
      <p:sp>
        <p:nvSpPr>
          <p:cNvPr id="3" name="Date Placeholder 2"/>
          <p:cNvSpPr>
            <a:spLocks noGrp="1"/>
          </p:cNvSpPr>
          <p:nvPr>
            <p:ph type="dt" sz="half" idx="10"/>
          </p:nvPr>
        </p:nvSpPr>
        <p:spPr/>
        <p:txBody>
          <a:bodyPr/>
          <a:lstStyle/>
          <a:p>
            <a:r>
              <a:rPr lang="en-US" smtClean="0"/>
              <a:t>21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5</a:t>
            </a:fld>
            <a:endParaRPr lang="en-US"/>
          </a:p>
        </p:txBody>
      </p:sp>
      <p:sp>
        <p:nvSpPr>
          <p:cNvPr id="7" name="TextBox 6"/>
          <p:cNvSpPr txBox="1"/>
          <p:nvPr/>
        </p:nvSpPr>
        <p:spPr>
          <a:xfrm>
            <a:off x="304800" y="1981200"/>
            <a:ext cx="8534400" cy="830997"/>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A point process transforms one intensity level (or color) into another as a function of that one alone. So a point process is</a:t>
            </a:r>
          </a:p>
        </p:txBody>
      </p:sp>
      <p:graphicFrame>
        <p:nvGraphicFramePr>
          <p:cNvPr id="8" name="Object 7"/>
          <p:cNvGraphicFramePr>
            <a:graphicFrameLocks noChangeAspect="1"/>
          </p:cNvGraphicFramePr>
          <p:nvPr>
            <p:extLst>
              <p:ext uri="{D42A27DB-BD31-4B8C-83A1-F6EECF244321}">
                <p14:modId xmlns:p14="http://schemas.microsoft.com/office/powerpoint/2010/main" val="410113243"/>
              </p:ext>
            </p:extLst>
          </p:nvPr>
        </p:nvGraphicFramePr>
        <p:xfrm>
          <a:off x="3708400" y="2987675"/>
          <a:ext cx="1727200" cy="457200"/>
        </p:xfrm>
        <a:graphic>
          <a:graphicData uri="http://schemas.openxmlformats.org/presentationml/2006/ole">
            <mc:AlternateContent xmlns:mc="http://schemas.openxmlformats.org/markup-compatibility/2006">
              <mc:Choice xmlns:v="urn:schemas-microsoft-com:vml" Requires="v">
                <p:oleObj spid="_x0000_s66630" name="Equation" r:id="rId3" imgW="863280" imgH="228600" progId="Equation.DSMT4">
                  <p:embed/>
                </p:oleObj>
              </mc:Choice>
              <mc:Fallback>
                <p:oleObj name="Equation" r:id="rId3" imgW="863280" imgH="228600" progId="Equation.DSMT4">
                  <p:embed/>
                  <p:pic>
                    <p:nvPicPr>
                      <p:cNvPr id="0" name=""/>
                      <p:cNvPicPr/>
                      <p:nvPr/>
                    </p:nvPicPr>
                    <p:blipFill>
                      <a:blip r:embed="rId4"/>
                      <a:stretch>
                        <a:fillRect/>
                      </a:stretch>
                    </p:blipFill>
                    <p:spPr>
                      <a:xfrm>
                        <a:off x="3708400" y="2987675"/>
                        <a:ext cx="1727200" cy="4572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381955174"/>
              </p:ext>
            </p:extLst>
          </p:nvPr>
        </p:nvGraphicFramePr>
        <p:xfrm>
          <a:off x="3073400" y="4625975"/>
          <a:ext cx="2997200" cy="457200"/>
        </p:xfrm>
        <a:graphic>
          <a:graphicData uri="http://schemas.openxmlformats.org/presentationml/2006/ole">
            <mc:AlternateContent xmlns:mc="http://schemas.openxmlformats.org/markup-compatibility/2006">
              <mc:Choice xmlns:v="urn:schemas-microsoft-com:vml" Requires="v">
                <p:oleObj spid="_x0000_s66631" name="Equation" r:id="rId5" imgW="1498320" imgH="228600" progId="Equation.DSMT4">
                  <p:embed/>
                </p:oleObj>
              </mc:Choice>
              <mc:Fallback>
                <p:oleObj name="Equation" r:id="rId5" imgW="1498320" imgH="228600" progId="Equation.DSMT4">
                  <p:embed/>
                  <p:pic>
                    <p:nvPicPr>
                      <p:cNvPr id="0" name=""/>
                      <p:cNvPicPr/>
                      <p:nvPr/>
                    </p:nvPicPr>
                    <p:blipFill>
                      <a:blip r:embed="rId6"/>
                      <a:stretch>
                        <a:fillRect/>
                      </a:stretch>
                    </p:blipFill>
                    <p:spPr>
                      <a:xfrm>
                        <a:off x="3073400" y="4625975"/>
                        <a:ext cx="2997200" cy="457200"/>
                      </a:xfrm>
                      <a:prstGeom prst="rect">
                        <a:avLst/>
                      </a:prstGeom>
                    </p:spPr>
                  </p:pic>
                </p:oleObj>
              </mc:Fallback>
            </mc:AlternateContent>
          </a:graphicData>
        </a:graphic>
      </p:graphicFrame>
      <p:sp>
        <p:nvSpPr>
          <p:cNvPr id="10" name="TextBox 9"/>
          <p:cNvSpPr txBox="1"/>
          <p:nvPr/>
        </p:nvSpPr>
        <p:spPr>
          <a:xfrm>
            <a:off x="304800" y="3619500"/>
            <a:ext cx="8534400" cy="830997"/>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That is, the pixel value output is dependent on only the pixel value input. That implies</a:t>
            </a:r>
          </a:p>
        </p:txBody>
      </p:sp>
      <p:sp>
        <p:nvSpPr>
          <p:cNvPr id="11" name="TextBox 10"/>
          <p:cNvSpPr txBox="1"/>
          <p:nvPr/>
        </p:nvSpPr>
        <p:spPr>
          <a:xfrm>
            <a:off x="304800" y="5257800"/>
            <a:ext cx="8534400" cy="830997"/>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In words, the output at one location is dependent only the value of the input image at that same location.  Other locations don’t matter.</a:t>
            </a:r>
          </a:p>
        </p:txBody>
      </p:sp>
    </p:spTree>
    <p:extLst>
      <p:ext uri="{BB962C8B-B14F-4D97-AF65-F5344CB8AC3E}">
        <p14:creationId xmlns:p14="http://schemas.microsoft.com/office/powerpoint/2010/main" val="34989197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264" y="1984248"/>
            <a:ext cx="4572000" cy="3429000"/>
          </a:xfrm>
          <a:prstGeom prst="rect">
            <a:avLst/>
          </a:prstGeom>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of </a:t>
            </a:r>
            <a:r>
              <a:rPr lang="en-US" dirty="0" smtClean="0"/>
              <a:t>Individual </a:t>
            </a:r>
            <a:r>
              <a:rPr lang="en-US" dirty="0"/>
              <a:t>Color Bands</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50</a:t>
            </a:fld>
            <a:endParaRPr lang="en-US"/>
          </a:p>
        </p:txBody>
      </p:sp>
      <p:sp>
        <p:nvSpPr>
          <p:cNvPr id="6" name="TextBox 5"/>
          <p:cNvSpPr txBox="1"/>
          <p:nvPr/>
        </p:nvSpPr>
        <p:spPr>
          <a:xfrm>
            <a:off x="707547" y="5172075"/>
            <a:ext cx="3514104" cy="477054"/>
          </a:xfrm>
          <a:prstGeom prst="rect">
            <a:avLst/>
          </a:prstGeom>
          <a:noFill/>
        </p:spPr>
        <p:txBody>
          <a:bodyPr wrap="none" rtlCol="0">
            <a:spAutoFit/>
          </a:bodyPr>
          <a:lstStyle/>
          <a:p>
            <a:pPr algn="ctr"/>
            <a:r>
              <a:rPr lang="en-US" dirty="0" smtClean="0"/>
              <a:t>Equalized Color Image </a:t>
            </a:r>
            <a:endParaRPr lang="en-US" dirty="0"/>
          </a:p>
        </p:txBody>
      </p:sp>
      <p:sp>
        <p:nvSpPr>
          <p:cNvPr id="20" name="TextBox 19"/>
          <p:cNvSpPr txBox="1"/>
          <p:nvPr/>
        </p:nvSpPr>
        <p:spPr>
          <a:xfrm>
            <a:off x="4800600" y="5172075"/>
            <a:ext cx="3802644" cy="477054"/>
          </a:xfrm>
          <a:prstGeom prst="rect">
            <a:avLst/>
          </a:prstGeom>
          <a:noFill/>
        </p:spPr>
        <p:txBody>
          <a:bodyPr wrap="none" rtlCol="0">
            <a:spAutoFit/>
          </a:bodyPr>
          <a:lstStyle/>
          <a:p>
            <a:pPr algn="ctr"/>
            <a:r>
              <a:rPr lang="en-US" dirty="0" smtClean="0"/>
              <a:t>Histogram of </a:t>
            </a:r>
            <a:r>
              <a:rPr lang="en-US" dirty="0" err="1" smtClean="0"/>
              <a:t>Eq’d</a:t>
            </a:r>
            <a:r>
              <a:rPr lang="en-US" dirty="0" smtClean="0"/>
              <a:t> Image</a:t>
            </a:r>
            <a:endParaRPr lang="en-US" dirty="0"/>
          </a:p>
        </p:txBody>
      </p:sp>
      <p:pic>
        <p:nvPicPr>
          <p:cNvPr id="71682" name="Picture 2" descr="F:\Courses\EECE253\Graphics\Histograms\temple300_color_e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 Box 7"/>
          <p:cNvSpPr txBox="1">
            <a:spLocks noChangeArrowheads="1"/>
          </p:cNvSpPr>
          <p:nvPr/>
        </p:nvSpPr>
        <p:spPr bwMode="auto">
          <a:xfrm>
            <a:off x="1905000" y="152400"/>
            <a:ext cx="1981200" cy="584775"/>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One </a:t>
            </a:r>
            <a:r>
              <a:rPr lang="en-US" dirty="0" smtClean="0"/>
              <a:t>CDF-based LUT </a:t>
            </a:r>
            <a:r>
              <a:rPr lang="en-US" dirty="0"/>
              <a:t>for each </a:t>
            </a:r>
            <a:r>
              <a:rPr lang="en-US" dirty="0" smtClean="0"/>
              <a:t>band</a:t>
            </a:r>
            <a:endParaRPr lang="en-US" dirty="0"/>
          </a:p>
        </p:txBody>
      </p:sp>
      <p:sp>
        <p:nvSpPr>
          <p:cNvPr id="11" name="TextBox 10"/>
          <p:cNvSpPr txBox="1"/>
          <p:nvPr/>
        </p:nvSpPr>
        <p:spPr>
          <a:xfrm>
            <a:off x="1361457" y="5613315"/>
            <a:ext cx="6421087"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This is the result of mapping each band through its own equalization LUT. Notice how the hues have changed in some parts of the image.</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80923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descr="F:\Courses\EECE253\Graphics\Histograms\temple300_color_e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209800"/>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2706"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a:t>
            </a:r>
            <a:r>
              <a:rPr lang="en-US" dirty="0"/>
              <a:t>of Individual Color Bands</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51</a:t>
            </a:fld>
            <a:endParaRPr lang="en-US"/>
          </a:p>
        </p:txBody>
      </p:sp>
      <p:sp>
        <p:nvSpPr>
          <p:cNvPr id="6" name="TextBox 5"/>
          <p:cNvSpPr txBox="1"/>
          <p:nvPr/>
        </p:nvSpPr>
        <p:spPr>
          <a:xfrm>
            <a:off x="822163" y="5172075"/>
            <a:ext cx="3284874" cy="477054"/>
          </a:xfrm>
          <a:prstGeom prst="rect">
            <a:avLst/>
          </a:prstGeom>
          <a:noFill/>
        </p:spPr>
        <p:txBody>
          <a:bodyPr wrap="none" rtlCol="0">
            <a:spAutoFit/>
          </a:bodyPr>
          <a:lstStyle/>
          <a:p>
            <a:pPr algn="ctr"/>
            <a:r>
              <a:rPr lang="en-US" dirty="0" smtClean="0"/>
              <a:t>Original Color Image </a:t>
            </a:r>
            <a:endParaRPr lang="en-US" dirty="0"/>
          </a:p>
        </p:txBody>
      </p:sp>
      <p:sp>
        <p:nvSpPr>
          <p:cNvPr id="20" name="TextBox 19"/>
          <p:cNvSpPr txBox="1"/>
          <p:nvPr/>
        </p:nvSpPr>
        <p:spPr>
          <a:xfrm>
            <a:off x="4953687" y="5172075"/>
            <a:ext cx="3496471" cy="477054"/>
          </a:xfrm>
          <a:prstGeom prst="rect">
            <a:avLst/>
          </a:prstGeom>
          <a:noFill/>
        </p:spPr>
        <p:txBody>
          <a:bodyPr wrap="none" rtlCol="0">
            <a:spAutoFit/>
          </a:bodyPr>
          <a:lstStyle/>
          <a:p>
            <a:pPr algn="ctr"/>
            <a:r>
              <a:rPr lang="en-US" dirty="0"/>
              <a:t>Equalized </a:t>
            </a:r>
            <a:r>
              <a:rPr lang="en-US" dirty="0" smtClean="0"/>
              <a:t>Color Image</a:t>
            </a:r>
            <a:endParaRPr lang="en-US" dirty="0"/>
          </a:p>
        </p:txBody>
      </p:sp>
      <p:sp>
        <p:nvSpPr>
          <p:cNvPr id="11" name="Text Box 7"/>
          <p:cNvSpPr txBox="1">
            <a:spLocks noChangeArrowheads="1"/>
          </p:cNvSpPr>
          <p:nvPr/>
        </p:nvSpPr>
        <p:spPr bwMode="auto">
          <a:xfrm>
            <a:off x="1905000" y="152400"/>
            <a:ext cx="1981200" cy="584775"/>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One </a:t>
            </a:r>
            <a:r>
              <a:rPr lang="en-US" dirty="0" smtClean="0"/>
              <a:t>CDF-based LUT </a:t>
            </a:r>
            <a:r>
              <a:rPr lang="en-US" dirty="0"/>
              <a:t>for each </a:t>
            </a:r>
            <a:r>
              <a:rPr lang="en-US" dirty="0" smtClean="0"/>
              <a:t>band</a:t>
            </a:r>
            <a:endParaRPr lang="en-US" dirty="0"/>
          </a:p>
        </p:txBody>
      </p:sp>
      <p:sp>
        <p:nvSpPr>
          <p:cNvPr id="13" name="TextBox 12"/>
          <p:cNvSpPr txBox="1"/>
          <p:nvPr/>
        </p:nvSpPr>
        <p:spPr>
          <a:xfrm>
            <a:off x="1361457" y="5613315"/>
            <a:ext cx="6421087"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This is the result of mapping each band through its own equalization LUT. Notice how the hues have changed in some parts of the image.</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39096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descr="F:\Courses\EECE253\Graphics\Histograms\temple300_color_e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35" y="2208232"/>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9150" y="2208232"/>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of </a:t>
            </a:r>
            <a:r>
              <a:rPr lang="en-US" dirty="0" smtClean="0"/>
              <a:t>Individual </a:t>
            </a:r>
            <a:r>
              <a:rPr lang="en-US" dirty="0"/>
              <a:t>Color Bands</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52</a:t>
            </a:fld>
            <a:endParaRPr lang="en-US"/>
          </a:p>
        </p:txBody>
      </p:sp>
      <p:sp>
        <p:nvSpPr>
          <p:cNvPr id="6" name="TextBox 5"/>
          <p:cNvSpPr txBox="1"/>
          <p:nvPr/>
        </p:nvSpPr>
        <p:spPr>
          <a:xfrm>
            <a:off x="707550" y="5172075"/>
            <a:ext cx="3514104" cy="477054"/>
          </a:xfrm>
          <a:prstGeom prst="rect">
            <a:avLst/>
          </a:prstGeom>
          <a:noFill/>
        </p:spPr>
        <p:txBody>
          <a:bodyPr wrap="none" rtlCol="0">
            <a:spAutoFit/>
          </a:bodyPr>
          <a:lstStyle/>
          <a:p>
            <a:pPr algn="ctr"/>
            <a:r>
              <a:rPr lang="en-US" dirty="0" smtClean="0"/>
              <a:t>Equalized </a:t>
            </a:r>
            <a:r>
              <a:rPr lang="en-US" dirty="0" smtClean="0"/>
              <a:t>Color Image </a:t>
            </a:r>
            <a:endParaRPr lang="en-US" dirty="0"/>
          </a:p>
        </p:txBody>
      </p:sp>
      <p:sp>
        <p:nvSpPr>
          <p:cNvPr id="20" name="TextBox 19"/>
          <p:cNvSpPr txBox="1"/>
          <p:nvPr/>
        </p:nvSpPr>
        <p:spPr>
          <a:xfrm>
            <a:off x="5140438" y="5172075"/>
            <a:ext cx="3122971" cy="477054"/>
          </a:xfrm>
          <a:prstGeom prst="rect">
            <a:avLst/>
          </a:prstGeom>
          <a:noFill/>
        </p:spPr>
        <p:txBody>
          <a:bodyPr wrap="none" rtlCol="0">
            <a:spAutoFit/>
          </a:bodyPr>
          <a:lstStyle/>
          <a:p>
            <a:pPr algn="ctr"/>
            <a:r>
              <a:rPr lang="en-US" dirty="0" smtClean="0"/>
              <a:t>Original </a:t>
            </a:r>
            <a:r>
              <a:rPr lang="en-US" dirty="0" smtClean="0"/>
              <a:t>Color Image</a:t>
            </a:r>
            <a:endParaRPr lang="en-US" dirty="0"/>
          </a:p>
        </p:txBody>
      </p:sp>
      <p:sp>
        <p:nvSpPr>
          <p:cNvPr id="13" name="Text Box 7"/>
          <p:cNvSpPr txBox="1">
            <a:spLocks noChangeArrowheads="1"/>
          </p:cNvSpPr>
          <p:nvPr/>
        </p:nvSpPr>
        <p:spPr bwMode="auto">
          <a:xfrm>
            <a:off x="1905000" y="152400"/>
            <a:ext cx="1981200" cy="584775"/>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One </a:t>
            </a:r>
            <a:r>
              <a:rPr lang="en-US" dirty="0" smtClean="0"/>
              <a:t>CDF-based LUT </a:t>
            </a:r>
            <a:r>
              <a:rPr lang="en-US" dirty="0"/>
              <a:t>for each </a:t>
            </a:r>
            <a:r>
              <a:rPr lang="en-US" dirty="0" smtClean="0"/>
              <a:t>band</a:t>
            </a:r>
            <a:endParaRPr lang="en-US" dirty="0"/>
          </a:p>
        </p:txBody>
      </p:sp>
      <p:sp>
        <p:nvSpPr>
          <p:cNvPr id="14" name="TextBox 13"/>
          <p:cNvSpPr txBox="1"/>
          <p:nvPr/>
        </p:nvSpPr>
        <p:spPr>
          <a:xfrm>
            <a:off x="1361457" y="5613315"/>
            <a:ext cx="6421087"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This is the result of mapping each band through its own equalization LUT. Notice how the hues have changed in some parts of the image.</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68682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3" descr="F:\Courses\EECE253\Graphics\Histograms\temple300_histo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264" y="1984248"/>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smtClean="0"/>
              <a:t>Luminance EQ </a:t>
            </a:r>
            <a:r>
              <a:rPr lang="en-US" sz="3600" dirty="0" smtClean="0"/>
              <a:t>of a Color </a:t>
            </a:r>
            <a:r>
              <a:rPr lang="en-US" sz="3600" dirty="0" smtClean="0"/>
              <a:t>Image</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53</a:t>
            </a:fld>
            <a:endParaRPr lang="en-US"/>
          </a:p>
        </p:txBody>
      </p:sp>
      <p:sp>
        <p:nvSpPr>
          <p:cNvPr id="6" name="TextBox 5"/>
          <p:cNvSpPr txBox="1"/>
          <p:nvPr/>
        </p:nvSpPr>
        <p:spPr>
          <a:xfrm>
            <a:off x="858226" y="5172075"/>
            <a:ext cx="3212739" cy="477054"/>
          </a:xfrm>
          <a:prstGeom prst="rect">
            <a:avLst/>
          </a:prstGeom>
          <a:noFill/>
        </p:spPr>
        <p:txBody>
          <a:bodyPr wrap="none" rtlCol="0">
            <a:spAutoFit/>
          </a:bodyPr>
          <a:lstStyle/>
          <a:p>
            <a:pPr algn="ctr"/>
            <a:r>
              <a:rPr lang="en-US" dirty="0" smtClean="0"/>
              <a:t>Original Color Image </a:t>
            </a:r>
            <a:endParaRPr lang="en-US" dirty="0"/>
          </a:p>
        </p:txBody>
      </p:sp>
      <p:sp>
        <p:nvSpPr>
          <p:cNvPr id="20" name="TextBox 19"/>
          <p:cNvSpPr txBox="1"/>
          <p:nvPr/>
        </p:nvSpPr>
        <p:spPr>
          <a:xfrm>
            <a:off x="5388129" y="5172075"/>
            <a:ext cx="2749471" cy="477054"/>
          </a:xfrm>
          <a:prstGeom prst="rect">
            <a:avLst/>
          </a:prstGeom>
          <a:noFill/>
        </p:spPr>
        <p:txBody>
          <a:bodyPr wrap="none" rtlCol="0">
            <a:spAutoFit/>
          </a:bodyPr>
          <a:lstStyle/>
          <a:p>
            <a:pPr algn="ctr"/>
            <a:r>
              <a:rPr lang="en-US" dirty="0" smtClean="0"/>
              <a:t>Color Histograms </a:t>
            </a:r>
            <a:endParaRPr lang="en-US" dirty="0"/>
          </a:p>
        </p:txBody>
      </p:sp>
      <p:sp>
        <p:nvSpPr>
          <p:cNvPr id="5" name="TextBox 4"/>
          <p:cNvSpPr txBox="1"/>
          <p:nvPr/>
        </p:nvSpPr>
        <p:spPr>
          <a:xfrm>
            <a:off x="1677924" y="5622798"/>
            <a:ext cx="5864352"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Here we compute the CDF of the luminance or value image, make a LUT from it, then remap all three color bands through the same LUT.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595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209800"/>
            <a:ext cx="4167188" cy="2797969"/>
          </a:xfrm>
          <a:prstGeom prst="rect">
            <a:avLst/>
          </a:prstGeom>
          <a:ln>
            <a:solidFill>
              <a:schemeClr val="tx1"/>
            </a:solidFill>
          </a:ln>
        </p:spPr>
      </p:pic>
      <p:pic>
        <p:nvPicPr>
          <p:cNvPr id="11" name="Picture 28" descr="F:\Courses\EECE253\Graphics\Histograms\temple300_luminance_histogr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33" t="2210" r="8333" b="6678"/>
          <a:stretch/>
        </p:blipFill>
        <p:spPr bwMode="auto">
          <a:xfrm>
            <a:off x="4781550" y="2057400"/>
            <a:ext cx="3810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smtClean="0"/>
              <a:t>Luminance EQ </a:t>
            </a:r>
            <a:r>
              <a:rPr lang="en-US" sz="3600" dirty="0" smtClean="0"/>
              <a:t>of a Color </a:t>
            </a:r>
            <a:r>
              <a:rPr lang="en-US" sz="3600" dirty="0" smtClean="0"/>
              <a:t>Image</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54</a:t>
            </a:fld>
            <a:endParaRPr lang="en-US"/>
          </a:p>
        </p:txBody>
      </p:sp>
      <p:sp>
        <p:nvSpPr>
          <p:cNvPr id="6" name="TextBox 5"/>
          <p:cNvSpPr txBox="1"/>
          <p:nvPr/>
        </p:nvSpPr>
        <p:spPr>
          <a:xfrm>
            <a:off x="1053793" y="5172075"/>
            <a:ext cx="2821606" cy="477054"/>
          </a:xfrm>
          <a:prstGeom prst="rect">
            <a:avLst/>
          </a:prstGeom>
          <a:noFill/>
        </p:spPr>
        <p:txBody>
          <a:bodyPr wrap="none" rtlCol="0">
            <a:spAutoFit/>
          </a:bodyPr>
          <a:lstStyle/>
          <a:p>
            <a:pPr algn="ctr"/>
            <a:r>
              <a:rPr lang="en-US" dirty="0" smtClean="0"/>
              <a:t>Luminance </a:t>
            </a:r>
            <a:r>
              <a:rPr lang="en-US" dirty="0" smtClean="0"/>
              <a:t>Image </a:t>
            </a:r>
            <a:endParaRPr lang="en-US" dirty="0"/>
          </a:p>
        </p:txBody>
      </p:sp>
      <p:sp>
        <p:nvSpPr>
          <p:cNvPr id="20" name="TextBox 19"/>
          <p:cNvSpPr txBox="1"/>
          <p:nvPr/>
        </p:nvSpPr>
        <p:spPr>
          <a:xfrm>
            <a:off x="4991214" y="5172075"/>
            <a:ext cx="3390672" cy="477054"/>
          </a:xfrm>
          <a:prstGeom prst="rect">
            <a:avLst/>
          </a:prstGeom>
          <a:noFill/>
        </p:spPr>
        <p:txBody>
          <a:bodyPr wrap="none" rtlCol="0">
            <a:spAutoFit/>
          </a:bodyPr>
          <a:lstStyle/>
          <a:p>
            <a:pPr algn="ctr"/>
            <a:r>
              <a:rPr lang="en-US" dirty="0" smtClean="0"/>
              <a:t>Luminance Histogram </a:t>
            </a:r>
            <a:endParaRPr lang="en-US" dirty="0"/>
          </a:p>
        </p:txBody>
      </p:sp>
      <p:sp>
        <p:nvSpPr>
          <p:cNvPr id="5" name="TextBox 4"/>
          <p:cNvSpPr txBox="1"/>
          <p:nvPr/>
        </p:nvSpPr>
        <p:spPr>
          <a:xfrm>
            <a:off x="1677924" y="5622798"/>
            <a:ext cx="5864352"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Here we compute the CDF of the luminance or value image, make a LUT from it, then remap all three color bands through the same LUT.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69989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F:\Courses\EECE253\Graphics\Histograms\temple300_CD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264" y="1984248"/>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Luminance</a:t>
            </a:r>
            <a:r>
              <a:rPr lang="en-US" sz="3600" dirty="0" smtClean="0"/>
              <a:t> </a:t>
            </a:r>
            <a:r>
              <a:rPr lang="en-US" sz="3600" dirty="0"/>
              <a:t>EQ of a </a:t>
            </a:r>
            <a:r>
              <a:rPr lang="en-US" sz="3600" dirty="0" smtClean="0"/>
              <a:t>Color </a:t>
            </a:r>
            <a:r>
              <a:rPr lang="en-US" sz="3600" dirty="0"/>
              <a:t>Image</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55</a:t>
            </a:fld>
            <a:endParaRPr lang="en-US"/>
          </a:p>
        </p:txBody>
      </p:sp>
      <p:sp>
        <p:nvSpPr>
          <p:cNvPr id="6" name="TextBox 5"/>
          <p:cNvSpPr txBox="1"/>
          <p:nvPr/>
        </p:nvSpPr>
        <p:spPr>
          <a:xfrm>
            <a:off x="822161" y="5172075"/>
            <a:ext cx="3284874" cy="477054"/>
          </a:xfrm>
          <a:prstGeom prst="rect">
            <a:avLst/>
          </a:prstGeom>
          <a:noFill/>
        </p:spPr>
        <p:txBody>
          <a:bodyPr wrap="none" rtlCol="0">
            <a:spAutoFit/>
          </a:bodyPr>
          <a:lstStyle/>
          <a:p>
            <a:pPr algn="ctr"/>
            <a:r>
              <a:rPr lang="en-US" dirty="0" smtClean="0"/>
              <a:t>Original Color Image </a:t>
            </a:r>
            <a:endParaRPr lang="en-US" dirty="0"/>
          </a:p>
        </p:txBody>
      </p:sp>
      <p:sp>
        <p:nvSpPr>
          <p:cNvPr id="20" name="TextBox 19"/>
          <p:cNvSpPr txBox="1"/>
          <p:nvPr/>
        </p:nvSpPr>
        <p:spPr>
          <a:xfrm>
            <a:off x="5734034" y="5172075"/>
            <a:ext cx="1946367" cy="477054"/>
          </a:xfrm>
          <a:prstGeom prst="rect">
            <a:avLst/>
          </a:prstGeom>
          <a:noFill/>
        </p:spPr>
        <p:txBody>
          <a:bodyPr wrap="none" rtlCol="0">
            <a:spAutoFit/>
          </a:bodyPr>
          <a:lstStyle/>
          <a:p>
            <a:pPr algn="ctr"/>
            <a:r>
              <a:rPr lang="en-US" dirty="0" smtClean="0"/>
              <a:t>Color CDFs </a:t>
            </a:r>
            <a:endParaRPr lang="en-US" dirty="0"/>
          </a:p>
        </p:txBody>
      </p:sp>
      <p:sp>
        <p:nvSpPr>
          <p:cNvPr id="11" name="TextBox 10"/>
          <p:cNvSpPr txBox="1"/>
          <p:nvPr/>
        </p:nvSpPr>
        <p:spPr>
          <a:xfrm>
            <a:off x="1677924" y="5622798"/>
            <a:ext cx="5864352"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Here we compute the CDF of the luminance or value image, make a LUT from it, then remap all three color bands through the same LUT.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6407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F:\Courses\EECE253\Graphics\Histograms\temple300_luminance_CD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3189" y="1981200"/>
            <a:ext cx="4572536" cy="342940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209800"/>
            <a:ext cx="4167188" cy="2797969"/>
          </a:xfrm>
          <a:prstGeom prst="rect">
            <a:avLst/>
          </a:prstGeom>
          <a:ln>
            <a:solidFill>
              <a:schemeClr val="tx1"/>
            </a:solidFill>
          </a:ln>
        </p:spPr>
      </p:pic>
      <p:sp>
        <p:nvSpPr>
          <p:cNvPr id="6" name="TextBox 5"/>
          <p:cNvSpPr txBox="1"/>
          <p:nvPr/>
        </p:nvSpPr>
        <p:spPr>
          <a:xfrm>
            <a:off x="1053791" y="5172075"/>
            <a:ext cx="2821606" cy="477054"/>
          </a:xfrm>
          <a:prstGeom prst="rect">
            <a:avLst/>
          </a:prstGeom>
          <a:noFill/>
        </p:spPr>
        <p:txBody>
          <a:bodyPr wrap="none" rtlCol="0">
            <a:spAutoFit/>
          </a:bodyPr>
          <a:lstStyle/>
          <a:p>
            <a:pPr algn="ctr"/>
            <a:r>
              <a:rPr lang="en-US" dirty="0" smtClean="0"/>
              <a:t>Luminance Image </a:t>
            </a:r>
            <a:endParaRPr lang="en-US" dirty="0"/>
          </a:p>
        </p:txBody>
      </p:sp>
      <p:sp>
        <p:nvSpPr>
          <p:cNvPr id="20" name="TextBox 19"/>
          <p:cNvSpPr txBox="1"/>
          <p:nvPr/>
        </p:nvSpPr>
        <p:spPr>
          <a:xfrm>
            <a:off x="5413432" y="5172075"/>
            <a:ext cx="2587568" cy="477054"/>
          </a:xfrm>
          <a:prstGeom prst="rect">
            <a:avLst/>
          </a:prstGeom>
          <a:noFill/>
        </p:spPr>
        <p:txBody>
          <a:bodyPr wrap="none" rtlCol="0">
            <a:spAutoFit/>
          </a:bodyPr>
          <a:lstStyle/>
          <a:p>
            <a:pPr algn="ctr"/>
            <a:r>
              <a:rPr lang="en-US" dirty="0" smtClean="0"/>
              <a:t>Luminance CDF </a:t>
            </a:r>
            <a:endParaRPr lang="en-US" dirty="0"/>
          </a:p>
        </p:txBody>
      </p:sp>
      <p:sp>
        <p:nvSpPr>
          <p:cNvPr id="11" name="Rectangle 3"/>
          <p:cNvSpPr>
            <a:spLocks noGrp="1" noChangeArrowheads="1"/>
          </p:cNvSpPr>
          <p:nvPr>
            <p:ph type="title"/>
          </p:nvPr>
        </p:nvSpPr>
        <p:spPr>
          <a:xfrm>
            <a:off x="609600" y="1187450"/>
            <a:ext cx="8001000" cy="641350"/>
          </a:xfrm>
        </p:spPr>
        <p:txBody>
          <a:bodyPr>
            <a:spAutoFit/>
          </a:bodyPr>
          <a:lstStyle/>
          <a:p>
            <a:pPr algn="ctr"/>
            <a:r>
              <a:rPr lang="en-US" sz="3600" dirty="0"/>
              <a:t>Luminance</a:t>
            </a:r>
            <a:r>
              <a:rPr lang="en-US" sz="3600" dirty="0" smtClean="0"/>
              <a:t> </a:t>
            </a:r>
            <a:r>
              <a:rPr lang="en-US" sz="3600" dirty="0"/>
              <a:t>EQ of a </a:t>
            </a:r>
            <a:r>
              <a:rPr lang="en-US" sz="3600" dirty="0" smtClean="0"/>
              <a:t>Color </a:t>
            </a:r>
            <a:r>
              <a:rPr lang="en-US" sz="3600" dirty="0"/>
              <a:t>Image</a:t>
            </a:r>
            <a:endParaRPr lang="en-US" sz="3600" dirty="0" smtClean="0"/>
          </a:p>
        </p:txBody>
      </p:sp>
      <p:sp>
        <p:nvSpPr>
          <p:cNvPr id="12" name="TextBox 11"/>
          <p:cNvSpPr txBox="1"/>
          <p:nvPr/>
        </p:nvSpPr>
        <p:spPr>
          <a:xfrm>
            <a:off x="1677924" y="5622798"/>
            <a:ext cx="5864352"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Here we compute the CDF of the luminance or value image, make a LUT from it, then remap all three color bands through the same LUT.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2912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F:\Courses\EECE253\Graphics\Histograms\temple300_luminance_eq_LU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264" y="1981602"/>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Luminance</a:t>
            </a:r>
            <a:r>
              <a:rPr lang="en-US" sz="3600" dirty="0" smtClean="0"/>
              <a:t> </a:t>
            </a:r>
            <a:r>
              <a:rPr lang="en-US" sz="3600" dirty="0"/>
              <a:t>EQ of a </a:t>
            </a:r>
            <a:r>
              <a:rPr lang="en-US" sz="3600" dirty="0" smtClean="0"/>
              <a:t>Color </a:t>
            </a:r>
            <a:r>
              <a:rPr lang="en-US" sz="3600" dirty="0"/>
              <a:t>Image</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57</a:t>
            </a:fld>
            <a:endParaRPr lang="en-US"/>
          </a:p>
        </p:txBody>
      </p:sp>
      <p:sp>
        <p:nvSpPr>
          <p:cNvPr id="6" name="TextBox 5"/>
          <p:cNvSpPr txBox="1"/>
          <p:nvPr/>
        </p:nvSpPr>
        <p:spPr>
          <a:xfrm>
            <a:off x="858224" y="5172075"/>
            <a:ext cx="3212739" cy="477054"/>
          </a:xfrm>
          <a:prstGeom prst="rect">
            <a:avLst/>
          </a:prstGeom>
          <a:noFill/>
        </p:spPr>
        <p:txBody>
          <a:bodyPr wrap="none" rtlCol="0">
            <a:spAutoFit/>
          </a:bodyPr>
          <a:lstStyle/>
          <a:p>
            <a:pPr algn="ctr"/>
            <a:r>
              <a:rPr lang="en-US" dirty="0"/>
              <a:t>Original Color</a:t>
            </a:r>
            <a:r>
              <a:rPr lang="en-US" dirty="0" smtClean="0"/>
              <a:t> Image </a:t>
            </a:r>
            <a:endParaRPr lang="en-US" dirty="0"/>
          </a:p>
        </p:txBody>
      </p:sp>
      <p:sp>
        <p:nvSpPr>
          <p:cNvPr id="20" name="TextBox 19"/>
          <p:cNvSpPr txBox="1"/>
          <p:nvPr/>
        </p:nvSpPr>
        <p:spPr>
          <a:xfrm>
            <a:off x="5371971" y="5172075"/>
            <a:ext cx="2705228" cy="477054"/>
          </a:xfrm>
          <a:prstGeom prst="rect">
            <a:avLst/>
          </a:prstGeom>
          <a:noFill/>
        </p:spPr>
        <p:txBody>
          <a:bodyPr wrap="none" rtlCol="0">
            <a:spAutoFit/>
          </a:bodyPr>
          <a:lstStyle/>
          <a:p>
            <a:pPr algn="ctr"/>
            <a:r>
              <a:rPr lang="en-US" dirty="0" smtClean="0"/>
              <a:t>Equalization LUT </a:t>
            </a:r>
            <a:endParaRPr lang="en-US" dirty="0"/>
          </a:p>
        </p:txBody>
      </p:sp>
      <p:sp>
        <p:nvSpPr>
          <p:cNvPr id="11" name="TextBox 10"/>
          <p:cNvSpPr txBox="1"/>
          <p:nvPr/>
        </p:nvSpPr>
        <p:spPr>
          <a:xfrm>
            <a:off x="1677924" y="5622798"/>
            <a:ext cx="5864352"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Here we compute the CDF of the luminance or value image, make a LUT from it, then remap all three color bands through the same LUT.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55137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Courses\EECE253\Graphics\Histograms\temple300_color-to-luminance_e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33"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2603" y="2212848"/>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smtClean="0"/>
              <a:t>Luminance </a:t>
            </a:r>
            <a:r>
              <a:rPr lang="en-US" sz="3600" dirty="0"/>
              <a:t>EQ of a Color </a:t>
            </a:r>
            <a:r>
              <a:rPr lang="en-US" sz="3600" dirty="0" smtClean="0"/>
              <a:t>Image</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58</a:t>
            </a:fld>
            <a:endParaRPr lang="en-US"/>
          </a:p>
        </p:txBody>
      </p:sp>
      <p:sp>
        <p:nvSpPr>
          <p:cNvPr id="6" name="TextBox 5"/>
          <p:cNvSpPr txBox="1"/>
          <p:nvPr/>
        </p:nvSpPr>
        <p:spPr>
          <a:xfrm>
            <a:off x="261912" y="5172075"/>
            <a:ext cx="4405373" cy="477054"/>
          </a:xfrm>
          <a:prstGeom prst="rect">
            <a:avLst/>
          </a:prstGeom>
          <a:noFill/>
        </p:spPr>
        <p:txBody>
          <a:bodyPr wrap="none" rtlCol="0">
            <a:spAutoFit/>
          </a:bodyPr>
          <a:lstStyle/>
          <a:p>
            <a:pPr algn="ctr"/>
            <a:r>
              <a:rPr lang="en-US" dirty="0"/>
              <a:t>Luminance </a:t>
            </a:r>
            <a:r>
              <a:rPr lang="en-US" dirty="0" err="1" smtClean="0"/>
              <a:t>Eq’d</a:t>
            </a:r>
            <a:r>
              <a:rPr lang="en-US" dirty="0" smtClean="0"/>
              <a:t> Color </a:t>
            </a:r>
            <a:r>
              <a:rPr lang="en-US" dirty="0" smtClean="0"/>
              <a:t>Image </a:t>
            </a:r>
            <a:endParaRPr lang="en-US" dirty="0"/>
          </a:p>
        </p:txBody>
      </p:sp>
      <p:sp>
        <p:nvSpPr>
          <p:cNvPr id="20" name="TextBox 19"/>
          <p:cNvSpPr txBox="1"/>
          <p:nvPr/>
        </p:nvSpPr>
        <p:spPr>
          <a:xfrm>
            <a:off x="5140438" y="5172075"/>
            <a:ext cx="3122971" cy="477054"/>
          </a:xfrm>
          <a:prstGeom prst="rect">
            <a:avLst/>
          </a:prstGeom>
          <a:noFill/>
        </p:spPr>
        <p:txBody>
          <a:bodyPr wrap="none" rtlCol="0">
            <a:spAutoFit/>
          </a:bodyPr>
          <a:lstStyle/>
          <a:p>
            <a:pPr algn="ctr"/>
            <a:r>
              <a:rPr lang="en-US" dirty="0" smtClean="0"/>
              <a:t>Original </a:t>
            </a:r>
            <a:r>
              <a:rPr lang="en-US" dirty="0"/>
              <a:t>Color </a:t>
            </a:r>
            <a:r>
              <a:rPr lang="en-US" dirty="0" smtClean="0"/>
              <a:t>Image</a:t>
            </a:r>
            <a:endParaRPr lang="en-US" dirty="0"/>
          </a:p>
        </p:txBody>
      </p:sp>
      <p:sp>
        <p:nvSpPr>
          <p:cNvPr id="15" name="TextBox 14"/>
          <p:cNvSpPr txBox="1"/>
          <p:nvPr/>
        </p:nvSpPr>
        <p:spPr>
          <a:xfrm>
            <a:off x="1791081" y="5644481"/>
            <a:ext cx="5638038"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This is what we get when we map each of the three bands through the LUT created from the CDF of the image’s luminance.</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68057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F:\Courses\EECE253\Graphics\Histograms\temple3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208232"/>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3" descr="F:\Courses\EECE253\Graphics\Histograms\temple300_color_e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35" y="2209800"/>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a:t>Histogram EQ of the Individual Bands</a:t>
            </a:r>
            <a:endParaRPr lang="en-US" sz="3600" dirty="0" smtClean="0"/>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59</a:t>
            </a:fld>
            <a:endParaRPr lang="en-US"/>
          </a:p>
        </p:txBody>
      </p:sp>
      <p:sp>
        <p:nvSpPr>
          <p:cNvPr id="6" name="TextBox 5"/>
          <p:cNvSpPr txBox="1"/>
          <p:nvPr/>
        </p:nvSpPr>
        <p:spPr>
          <a:xfrm>
            <a:off x="395770" y="5172075"/>
            <a:ext cx="4137671" cy="477054"/>
          </a:xfrm>
          <a:prstGeom prst="rect">
            <a:avLst/>
          </a:prstGeom>
          <a:noFill/>
        </p:spPr>
        <p:txBody>
          <a:bodyPr wrap="none" rtlCol="0">
            <a:spAutoFit/>
          </a:bodyPr>
          <a:lstStyle/>
          <a:p>
            <a:pPr algn="ctr"/>
            <a:r>
              <a:rPr lang="en-US" dirty="0" smtClean="0"/>
              <a:t>Each band </a:t>
            </a:r>
            <a:r>
              <a:rPr lang="en-US" dirty="0" err="1" smtClean="0"/>
              <a:t>EQ’d</a:t>
            </a:r>
            <a:r>
              <a:rPr lang="en-US" dirty="0" smtClean="0"/>
              <a:t> Separately</a:t>
            </a:r>
            <a:endParaRPr lang="en-US" dirty="0"/>
          </a:p>
        </p:txBody>
      </p:sp>
      <p:pic>
        <p:nvPicPr>
          <p:cNvPr id="13" name="Picture 2" descr="F:\Courses\EECE253\Graphics\Histograms\temple300_color-to-luminance_e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9150" y="2209800"/>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474061" y="5169027"/>
            <a:ext cx="4477509" cy="477054"/>
          </a:xfrm>
          <a:prstGeom prst="rect">
            <a:avLst/>
          </a:prstGeom>
          <a:noFill/>
        </p:spPr>
        <p:txBody>
          <a:bodyPr wrap="none" rtlCol="0">
            <a:spAutoFit/>
          </a:bodyPr>
          <a:lstStyle/>
          <a:p>
            <a:pPr algn="ctr"/>
            <a:r>
              <a:rPr lang="en-US" dirty="0"/>
              <a:t>Luminance </a:t>
            </a:r>
            <a:r>
              <a:rPr lang="en-US" dirty="0" err="1" smtClean="0"/>
              <a:t>EQ’d</a:t>
            </a:r>
            <a:r>
              <a:rPr lang="en-US" dirty="0" smtClean="0"/>
              <a:t> Color </a:t>
            </a:r>
            <a:r>
              <a:rPr lang="en-US" dirty="0" smtClean="0"/>
              <a:t>Image </a:t>
            </a:r>
            <a:endParaRPr lang="en-US" dirty="0"/>
          </a:p>
        </p:txBody>
      </p:sp>
      <p:sp>
        <p:nvSpPr>
          <p:cNvPr id="16" name="TextBox 15"/>
          <p:cNvSpPr txBox="1"/>
          <p:nvPr/>
        </p:nvSpPr>
        <p:spPr>
          <a:xfrm>
            <a:off x="836060" y="5638800"/>
            <a:ext cx="7471881"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left image is what we got when we equalized each of the three bands separately. The right image is what we get when we map each color band through the luminance CDF</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00780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9" name="Rectangle 34"/>
          <p:cNvSpPr>
            <a:spLocks noChangeArrowheads="1"/>
          </p:cNvSpPr>
          <p:nvPr/>
        </p:nvSpPr>
        <p:spPr bwMode="auto">
          <a:xfrm>
            <a:off x="6096000" y="3151188"/>
            <a:ext cx="2514600" cy="1635124"/>
          </a:xfrm>
          <a:prstGeom prst="rect">
            <a:avLst/>
          </a:prstGeom>
          <a:solidFill>
            <a:srgbClr val="FFFFCC"/>
          </a:solidFill>
          <a:ln>
            <a:noFill/>
          </a:ln>
          <a:effectLst>
            <a:outerShdw blurRad="63500" dist="101600" dir="2700000" algn="ctr" rotWithShape="0">
              <a:schemeClr val="tx1">
                <a:alpha val="50000"/>
              </a:schemeClr>
            </a:outerShdw>
          </a:effectLst>
          <a:extLst/>
        </p:spPr>
        <p:txBody>
          <a:bodyPr wrap="square" anchor="ctr">
            <a:spAutoFit/>
          </a:bodyPr>
          <a:lstStyle/>
          <a:p>
            <a:endParaRPr lang="en-US"/>
          </a:p>
        </p:txBody>
      </p:sp>
      <p:graphicFrame>
        <p:nvGraphicFramePr>
          <p:cNvPr id="21520" name="Object 28"/>
          <p:cNvGraphicFramePr>
            <a:graphicFrameLocks noChangeAspect="1"/>
          </p:cNvGraphicFramePr>
          <p:nvPr>
            <p:extLst>
              <p:ext uri="{D42A27DB-BD31-4B8C-83A1-F6EECF244321}">
                <p14:modId xmlns:p14="http://schemas.microsoft.com/office/powerpoint/2010/main" val="2334754925"/>
              </p:ext>
            </p:extLst>
          </p:nvPr>
        </p:nvGraphicFramePr>
        <p:xfrm>
          <a:off x="6211888" y="3305175"/>
          <a:ext cx="2359025" cy="1392238"/>
        </p:xfrm>
        <a:graphic>
          <a:graphicData uri="http://schemas.openxmlformats.org/presentationml/2006/ole">
            <mc:AlternateContent xmlns:mc="http://schemas.openxmlformats.org/markup-compatibility/2006">
              <mc:Choice xmlns:v="urn:schemas-microsoft-com:vml" Requires="v">
                <p:oleObj spid="_x0000_s21687" name="Equation" r:id="rId3" imgW="1180800" imgH="698400" progId="Equation.DSMT4">
                  <p:embed/>
                </p:oleObj>
              </mc:Choice>
              <mc:Fallback>
                <p:oleObj name="Equation" r:id="rId3" imgW="1180800" imgH="698400" progId="Equation.DSMT4">
                  <p:embed/>
                  <p:pic>
                    <p:nvPicPr>
                      <p:cNvPr id="0" name="Object 28"/>
                      <p:cNvPicPr>
                        <a:picLocks noChangeAspect="1" noChangeArrowheads="1"/>
                      </p:cNvPicPr>
                      <p:nvPr/>
                    </p:nvPicPr>
                    <p:blipFill>
                      <a:blip r:embed="rId4"/>
                      <a:srcRect/>
                      <a:stretch>
                        <a:fillRect/>
                      </a:stretch>
                    </p:blipFill>
                    <p:spPr bwMode="auto">
                      <a:xfrm>
                        <a:off x="6211888" y="3305175"/>
                        <a:ext cx="2359025" cy="1392238"/>
                      </a:xfrm>
                      <a:prstGeom prst="rect">
                        <a:avLst/>
                      </a:prstGeom>
                      <a:noFill/>
                      <a:ln>
                        <a:noFill/>
                      </a:ln>
                      <a:effectLst/>
                      <a:extLst/>
                    </p:spPr>
                  </p:pic>
                </p:oleObj>
              </mc:Fallback>
            </mc:AlternateContent>
          </a:graphicData>
        </a:graphic>
      </p:graphicFrame>
      <p:sp>
        <p:nvSpPr>
          <p:cNvPr id="21509" name="Rectangle 2"/>
          <p:cNvSpPr>
            <a:spLocks noGrp="1" noChangeArrowheads="1"/>
          </p:cNvSpPr>
          <p:nvPr>
            <p:ph type="title"/>
          </p:nvPr>
        </p:nvSpPr>
        <p:spPr>
          <a:xfrm>
            <a:off x="419100" y="1028700"/>
            <a:ext cx="8305800" cy="723900"/>
          </a:xfrm>
        </p:spPr>
        <p:txBody>
          <a:bodyPr/>
          <a:lstStyle/>
          <a:p>
            <a:r>
              <a:rPr lang="en-US" smtClean="0"/>
              <a:t>Point Ops via Functional Mappings</a:t>
            </a:r>
          </a:p>
        </p:txBody>
      </p:sp>
      <p:cxnSp>
        <p:nvCxnSpPr>
          <p:cNvPr id="21510" name="AutoShape 18"/>
          <p:cNvCxnSpPr>
            <a:cxnSpLocks noChangeShapeType="1"/>
          </p:cNvCxnSpPr>
          <p:nvPr/>
        </p:nvCxnSpPr>
        <p:spPr bwMode="auto">
          <a:xfrm flipV="1">
            <a:off x="2695575" y="3530600"/>
            <a:ext cx="428625" cy="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1" name="AutoShape 19"/>
          <p:cNvCxnSpPr>
            <a:cxnSpLocks noChangeShapeType="1"/>
          </p:cNvCxnSpPr>
          <p:nvPr/>
        </p:nvCxnSpPr>
        <p:spPr bwMode="auto">
          <a:xfrm flipV="1">
            <a:off x="4140200" y="3529013"/>
            <a:ext cx="488950" cy="317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2" name="Group 33"/>
          <p:cNvGrpSpPr>
            <a:grpSpLocks/>
          </p:cNvGrpSpPr>
          <p:nvPr/>
        </p:nvGrpSpPr>
        <p:grpSpPr bwMode="auto">
          <a:xfrm>
            <a:off x="1873250" y="2784475"/>
            <a:ext cx="3687763" cy="366713"/>
            <a:chOff x="1180" y="1824"/>
            <a:chExt cx="2323" cy="231"/>
          </a:xfrm>
        </p:grpSpPr>
        <p:sp>
          <p:nvSpPr>
            <p:cNvPr id="21535" name="Text Box 7"/>
            <p:cNvSpPr txBox="1">
              <a:spLocks noChangeArrowheads="1"/>
            </p:cNvSpPr>
            <p:nvPr/>
          </p:nvSpPr>
          <p:spPr bwMode="auto">
            <a:xfrm>
              <a:off x="1180" y="1824"/>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a:solidFill>
                    <a:schemeClr val="tx1"/>
                  </a:solidFill>
                </a:rPr>
                <a:t>Input</a:t>
              </a:r>
              <a:endParaRPr lang="en-US" sz="1800" i="1">
                <a:solidFill>
                  <a:schemeClr val="tx1"/>
                </a:solidFill>
                <a:latin typeface="Times New Roman" pitchFamily="18" charset="0"/>
              </a:endParaRPr>
            </a:p>
          </p:txBody>
        </p:sp>
        <p:sp>
          <p:nvSpPr>
            <p:cNvPr id="21536" name="Text Box 10"/>
            <p:cNvSpPr txBox="1">
              <a:spLocks noChangeArrowheads="1"/>
            </p:cNvSpPr>
            <p:nvPr/>
          </p:nvSpPr>
          <p:spPr bwMode="auto">
            <a:xfrm>
              <a:off x="2955" y="1824"/>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a:solidFill>
                    <a:schemeClr val="tx1"/>
                  </a:solidFill>
                </a:rPr>
                <a:t>Output</a:t>
              </a:r>
              <a:endParaRPr lang="en-US" sz="1800" i="1">
                <a:solidFill>
                  <a:schemeClr val="tx1"/>
                </a:solidFill>
                <a:latin typeface="Times New Roman" pitchFamily="18" charset="0"/>
              </a:endParaRPr>
            </a:p>
          </p:txBody>
        </p:sp>
      </p:grpSp>
      <p:sp>
        <p:nvSpPr>
          <p:cNvPr id="21530" name="Text Box 6"/>
          <p:cNvSpPr txBox="1">
            <a:spLocks noChangeArrowheads="1"/>
          </p:cNvSpPr>
          <p:nvPr/>
        </p:nvSpPr>
        <p:spPr bwMode="auto">
          <a:xfrm>
            <a:off x="2312988" y="2116138"/>
            <a:ext cx="323850" cy="523875"/>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800" b="1" dirty="0">
                <a:solidFill>
                  <a:schemeClr val="tx1"/>
                </a:solidFill>
                <a:latin typeface="Times New Roman" pitchFamily="18" charset="0"/>
              </a:rPr>
              <a:t>I</a:t>
            </a:r>
          </a:p>
        </p:txBody>
      </p:sp>
      <p:sp>
        <p:nvSpPr>
          <p:cNvPr id="21531" name="Text Box 8"/>
          <p:cNvSpPr txBox="1">
            <a:spLocks noChangeArrowheads="1"/>
          </p:cNvSpPr>
          <p:nvPr/>
        </p:nvSpPr>
        <p:spPr bwMode="auto">
          <a:xfrm>
            <a:off x="3124201" y="2098675"/>
            <a:ext cx="1016000" cy="558800"/>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sym typeface="Symbol" pitchFamily="82" charset="2"/>
              </a:rPr>
              <a:t></a:t>
            </a:r>
            <a:r>
              <a:rPr lang="en-US" sz="1400">
                <a:solidFill>
                  <a:schemeClr val="tx1"/>
                </a:solidFill>
                <a:sym typeface="Symbol" pitchFamily="82" charset="2"/>
              </a:rPr>
              <a:t>, </a:t>
            </a:r>
            <a:r>
              <a:rPr lang="en-US" sz="1400">
                <a:solidFill>
                  <a:schemeClr val="tx1"/>
                </a:solidFill>
              </a:rPr>
              <a:t>point operator</a:t>
            </a:r>
          </a:p>
        </p:txBody>
      </p:sp>
      <p:sp>
        <p:nvSpPr>
          <p:cNvPr id="21532" name="Text Box 9"/>
          <p:cNvSpPr txBox="1">
            <a:spLocks noChangeArrowheads="1"/>
          </p:cNvSpPr>
          <p:nvPr/>
        </p:nvSpPr>
        <p:spPr bwMode="auto">
          <a:xfrm>
            <a:off x="4605338" y="2116138"/>
            <a:ext cx="363538" cy="523875"/>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wrap="none">
            <a:spAutoFit/>
          </a:bodyPr>
          <a:lstStyle>
            <a:defPPr>
              <a:defRPr lang="en-US"/>
            </a:defPPr>
            <a:lvl1pPr algn="ctr">
              <a:defRPr sz="2800" b="1">
                <a:solidFill>
                  <a:schemeClr val="tx1"/>
                </a:solidFill>
                <a:latin typeface="Times New Roman" pitchFamily="18"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J</a:t>
            </a:r>
          </a:p>
        </p:txBody>
      </p:sp>
      <p:cxnSp>
        <p:nvCxnSpPr>
          <p:cNvPr id="21533" name="AutoShape 11"/>
          <p:cNvCxnSpPr>
            <a:cxnSpLocks noChangeShapeType="1"/>
          </p:cNvCxnSpPr>
          <p:nvPr/>
        </p:nvCxnSpPr>
        <p:spPr bwMode="auto">
          <a:xfrm flipV="1">
            <a:off x="2636838" y="2378075"/>
            <a:ext cx="487363" cy="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34" name="AutoShape 12"/>
          <p:cNvCxnSpPr>
            <a:cxnSpLocks noChangeShapeType="1"/>
          </p:cNvCxnSpPr>
          <p:nvPr/>
        </p:nvCxnSpPr>
        <p:spPr bwMode="auto">
          <a:xfrm>
            <a:off x="4140201" y="2378075"/>
            <a:ext cx="465137" cy="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29" name="Text Box 22"/>
          <p:cNvSpPr txBox="1">
            <a:spLocks noChangeArrowheads="1"/>
          </p:cNvSpPr>
          <p:nvPr/>
        </p:nvSpPr>
        <p:spPr bwMode="auto">
          <a:xfrm>
            <a:off x="533400" y="2149475"/>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tx1"/>
                </a:solidFill>
                <a:latin typeface="Times New Roman" pitchFamily="18" charset="0"/>
              </a:rPr>
              <a:t>Image:</a:t>
            </a:r>
          </a:p>
        </p:txBody>
      </p:sp>
      <p:sp>
        <p:nvSpPr>
          <p:cNvPr id="21525" name="Text Box 13"/>
          <p:cNvSpPr txBox="1">
            <a:spLocks noChangeArrowheads="1"/>
          </p:cNvSpPr>
          <p:nvPr/>
        </p:nvSpPr>
        <p:spPr bwMode="auto">
          <a:xfrm>
            <a:off x="1727043" y="3268663"/>
            <a:ext cx="984564" cy="523220"/>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800" b="1" dirty="0">
                <a:solidFill>
                  <a:schemeClr val="tx1"/>
                </a:solidFill>
                <a:latin typeface="Times New Roman" pitchFamily="18" charset="0"/>
              </a:rPr>
              <a:t>I</a:t>
            </a:r>
            <a:r>
              <a:rPr lang="en-US" sz="2800" dirty="0">
                <a:solidFill>
                  <a:schemeClr val="tx1"/>
                </a:solidFill>
                <a:latin typeface="Times New Roman" pitchFamily="18" charset="0"/>
              </a:rPr>
              <a:t>(</a:t>
            </a:r>
            <a:r>
              <a:rPr lang="en-US" sz="2800" i="1" dirty="0">
                <a:solidFill>
                  <a:schemeClr val="tx1"/>
                </a:solidFill>
                <a:latin typeface="Times New Roman" pitchFamily="18" charset="0"/>
              </a:rPr>
              <a:t>r</a:t>
            </a:r>
            <a:r>
              <a:rPr lang="en-US" sz="2800" dirty="0" smtClean="0">
                <a:solidFill>
                  <a:schemeClr val="tx1"/>
                </a:solidFill>
                <a:latin typeface="Times New Roman" pitchFamily="18" charset="0"/>
              </a:rPr>
              <a:t>,</a:t>
            </a:r>
            <a:r>
              <a:rPr lang="en-US" sz="800" dirty="0" smtClean="0">
                <a:solidFill>
                  <a:schemeClr val="tx1"/>
                </a:solidFill>
                <a:latin typeface="Times New Roman" pitchFamily="18" charset="0"/>
              </a:rPr>
              <a:t> </a:t>
            </a:r>
            <a:r>
              <a:rPr lang="en-US" sz="2800" i="1" dirty="0" smtClean="0">
                <a:solidFill>
                  <a:schemeClr val="tx1"/>
                </a:solidFill>
                <a:latin typeface="Times New Roman" pitchFamily="18" charset="0"/>
              </a:rPr>
              <a:t>c</a:t>
            </a:r>
            <a:r>
              <a:rPr lang="en-US" sz="2800" dirty="0">
                <a:solidFill>
                  <a:schemeClr val="tx1"/>
                </a:solidFill>
                <a:latin typeface="Times New Roman" pitchFamily="18" charset="0"/>
              </a:rPr>
              <a:t>)</a:t>
            </a:r>
          </a:p>
        </p:txBody>
      </p:sp>
      <p:sp>
        <p:nvSpPr>
          <p:cNvPr id="21526" name="Text Box 15"/>
          <p:cNvSpPr txBox="1">
            <a:spLocks noChangeArrowheads="1"/>
          </p:cNvSpPr>
          <p:nvPr/>
        </p:nvSpPr>
        <p:spPr bwMode="auto">
          <a:xfrm>
            <a:off x="3124200" y="3251200"/>
            <a:ext cx="1016000" cy="558800"/>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anchor="ctr" anchorCtr="1"/>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400" dirty="0">
                <a:solidFill>
                  <a:schemeClr val="tx1"/>
                </a:solidFill>
              </a:rPr>
              <a:t>function, </a:t>
            </a:r>
            <a:r>
              <a:rPr lang="en-US" sz="1600" i="1" dirty="0" smtClean="0">
                <a:solidFill>
                  <a:schemeClr val="tx1"/>
                </a:solidFill>
                <a:latin typeface="Times New Roman" pitchFamily="18" charset="0"/>
              </a:rPr>
              <a:t>f</a:t>
            </a:r>
            <a:endParaRPr lang="en-US" sz="1600" i="1" dirty="0">
              <a:solidFill>
                <a:schemeClr val="tx1"/>
              </a:solidFill>
              <a:latin typeface="Times New Roman" pitchFamily="18" charset="0"/>
            </a:endParaRPr>
          </a:p>
        </p:txBody>
      </p:sp>
      <p:sp>
        <p:nvSpPr>
          <p:cNvPr id="21527" name="Text Box 16"/>
          <p:cNvSpPr txBox="1">
            <a:spLocks noChangeArrowheads="1"/>
          </p:cNvSpPr>
          <p:nvPr/>
        </p:nvSpPr>
        <p:spPr bwMode="auto">
          <a:xfrm>
            <a:off x="4616131" y="3268663"/>
            <a:ext cx="1018227" cy="523220"/>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800" b="1" dirty="0">
                <a:solidFill>
                  <a:schemeClr val="tx1"/>
                </a:solidFill>
                <a:latin typeface="Times New Roman" pitchFamily="18" charset="0"/>
              </a:rPr>
              <a:t>J</a:t>
            </a:r>
            <a:r>
              <a:rPr lang="en-US" sz="2800" dirty="0">
                <a:solidFill>
                  <a:schemeClr val="tx1"/>
                </a:solidFill>
                <a:latin typeface="Times New Roman" pitchFamily="18" charset="0"/>
              </a:rPr>
              <a:t>(</a:t>
            </a:r>
            <a:r>
              <a:rPr lang="en-US" sz="2800" i="1" dirty="0">
                <a:solidFill>
                  <a:schemeClr val="tx1"/>
                </a:solidFill>
                <a:latin typeface="Times New Roman" pitchFamily="18" charset="0"/>
              </a:rPr>
              <a:t>r</a:t>
            </a:r>
            <a:r>
              <a:rPr lang="en-US" sz="2800" dirty="0" smtClean="0">
                <a:solidFill>
                  <a:schemeClr val="tx1"/>
                </a:solidFill>
                <a:latin typeface="Times New Roman" pitchFamily="18" charset="0"/>
              </a:rPr>
              <a:t>,</a:t>
            </a:r>
            <a:r>
              <a:rPr lang="en-US" sz="800" dirty="0" smtClean="0">
                <a:solidFill>
                  <a:schemeClr val="tx1"/>
                </a:solidFill>
                <a:latin typeface="Times New Roman" pitchFamily="18" charset="0"/>
              </a:rPr>
              <a:t> </a:t>
            </a:r>
            <a:r>
              <a:rPr lang="en-US" sz="2800" i="1" dirty="0" smtClean="0">
                <a:solidFill>
                  <a:schemeClr val="tx1"/>
                </a:solidFill>
                <a:latin typeface="Times New Roman" pitchFamily="18" charset="0"/>
              </a:rPr>
              <a:t>c</a:t>
            </a:r>
            <a:r>
              <a:rPr lang="en-US" sz="2800" dirty="0">
                <a:solidFill>
                  <a:schemeClr val="tx1"/>
                </a:solidFill>
                <a:latin typeface="Times New Roman" pitchFamily="18" charset="0"/>
              </a:rPr>
              <a:t>)</a:t>
            </a:r>
          </a:p>
        </p:txBody>
      </p:sp>
      <p:sp>
        <p:nvSpPr>
          <p:cNvPr id="21524" name="Text Box 23"/>
          <p:cNvSpPr txBox="1">
            <a:spLocks noChangeArrowheads="1"/>
          </p:cNvSpPr>
          <p:nvPr/>
        </p:nvSpPr>
        <p:spPr bwMode="auto">
          <a:xfrm>
            <a:off x="533400" y="3302000"/>
            <a:ext cx="893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tx1"/>
                </a:solidFill>
                <a:latin typeface="Times New Roman" pitchFamily="18" charset="0"/>
              </a:rPr>
              <a:t>Pixel:</a:t>
            </a:r>
          </a:p>
        </p:txBody>
      </p:sp>
      <p:grpSp>
        <p:nvGrpSpPr>
          <p:cNvPr id="5" name="Group 4"/>
          <p:cNvGrpSpPr/>
          <p:nvPr/>
        </p:nvGrpSpPr>
        <p:grpSpPr>
          <a:xfrm>
            <a:off x="6248400" y="1905000"/>
            <a:ext cx="1447800" cy="762000"/>
            <a:chOff x="6248400" y="1905000"/>
            <a:chExt cx="1447800" cy="762000"/>
          </a:xfrm>
          <a:solidFill>
            <a:srgbClr val="FFFFCC"/>
          </a:solidFill>
        </p:grpSpPr>
        <p:sp>
          <p:nvSpPr>
            <p:cNvPr id="21521" name="Rectangle 35"/>
            <p:cNvSpPr>
              <a:spLocks noChangeArrowheads="1"/>
            </p:cNvSpPr>
            <p:nvPr/>
          </p:nvSpPr>
          <p:spPr bwMode="auto">
            <a:xfrm>
              <a:off x="6248400" y="1905000"/>
              <a:ext cx="1447800" cy="762000"/>
            </a:xfrm>
            <a:prstGeom prst="rect">
              <a:avLst/>
            </a:prstGeom>
            <a:grpFill/>
            <a:ln>
              <a:noFill/>
            </a:ln>
            <a:effectLst>
              <a:outerShdw blurRad="63500" dist="1016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endParaRPr lang="en-US"/>
            </a:p>
          </p:txBody>
        </p:sp>
        <p:graphicFrame>
          <p:nvGraphicFramePr>
            <p:cNvPr id="21522" name="Object 27"/>
            <p:cNvGraphicFramePr>
              <a:graphicFrameLocks noChangeAspect="1"/>
            </p:cNvGraphicFramePr>
            <p:nvPr>
              <p:extLst>
                <p:ext uri="{D42A27DB-BD31-4B8C-83A1-F6EECF244321}">
                  <p14:modId xmlns:p14="http://schemas.microsoft.com/office/powerpoint/2010/main" val="1449255415"/>
                </p:ext>
              </p:extLst>
            </p:nvPr>
          </p:nvGraphicFramePr>
          <p:xfrm>
            <a:off x="6389688" y="2046288"/>
            <a:ext cx="1165225" cy="481012"/>
          </p:xfrm>
          <a:graphic>
            <a:graphicData uri="http://schemas.openxmlformats.org/presentationml/2006/ole">
              <mc:AlternateContent xmlns:mc="http://schemas.openxmlformats.org/markup-compatibility/2006">
                <mc:Choice xmlns:v="urn:schemas-microsoft-com:vml" Requires="v">
                  <p:oleObj spid="_x0000_s21688" name="Equation" r:id="rId5" imgW="583920" imgH="241200" progId="Equation.DSMT4">
                    <p:embed/>
                  </p:oleObj>
                </mc:Choice>
                <mc:Fallback>
                  <p:oleObj name="Equation" r:id="rId5" imgW="583920" imgH="241200" progId="Equation.DSMT4">
                    <p:embed/>
                    <p:pic>
                      <p:nvPicPr>
                        <p:cNvPr id="0" name="Object 27"/>
                        <p:cNvPicPr>
                          <a:picLocks noChangeAspect="1" noChangeArrowheads="1"/>
                        </p:cNvPicPr>
                        <p:nvPr/>
                      </p:nvPicPr>
                      <p:blipFill>
                        <a:blip r:embed="rId6"/>
                        <a:srcRect/>
                        <a:stretch>
                          <a:fillRect/>
                        </a:stretch>
                      </p:blipFill>
                      <p:spPr bwMode="auto">
                        <a:xfrm>
                          <a:off x="6389688" y="2046288"/>
                          <a:ext cx="116522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17" name="Text Box 38"/>
          <p:cNvSpPr txBox="1">
            <a:spLocks noChangeArrowheads="1"/>
          </p:cNvSpPr>
          <p:nvPr/>
        </p:nvSpPr>
        <p:spPr bwMode="auto">
          <a:xfrm>
            <a:off x="533400" y="4191000"/>
            <a:ext cx="5334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chemeClr val="tx1"/>
                </a:solidFill>
                <a:latin typeface="Times New Roman" pitchFamily="18" charset="0"/>
              </a:rPr>
              <a:t>The transformation of image </a:t>
            </a:r>
            <a:r>
              <a:rPr lang="en-US" sz="1800" b="1" dirty="0">
                <a:solidFill>
                  <a:schemeClr val="tx1"/>
                </a:solidFill>
                <a:latin typeface="Times New Roman" pitchFamily="18" charset="0"/>
              </a:rPr>
              <a:t>I</a:t>
            </a:r>
            <a:r>
              <a:rPr lang="en-US" sz="1800" dirty="0">
                <a:solidFill>
                  <a:schemeClr val="tx1"/>
                </a:solidFill>
                <a:latin typeface="Times New Roman" pitchFamily="18" charset="0"/>
              </a:rPr>
              <a:t> into image </a:t>
            </a:r>
            <a:r>
              <a:rPr lang="en-US" sz="1800" b="1" dirty="0">
                <a:solidFill>
                  <a:schemeClr val="tx1"/>
                </a:solidFill>
                <a:latin typeface="Times New Roman" pitchFamily="18" charset="0"/>
              </a:rPr>
              <a:t>J</a:t>
            </a:r>
            <a:r>
              <a:rPr lang="en-US" sz="1800" dirty="0">
                <a:solidFill>
                  <a:schemeClr val="tx1"/>
                </a:solidFill>
                <a:latin typeface="Times New Roman" pitchFamily="18" charset="0"/>
              </a:rPr>
              <a:t> is accomplished by replacing each input intensity, </a:t>
            </a:r>
            <a:r>
              <a:rPr lang="en-US" sz="1800" i="1" dirty="0">
                <a:solidFill>
                  <a:schemeClr val="tx1"/>
                </a:solidFill>
                <a:latin typeface="Times New Roman" pitchFamily="18" charset="0"/>
              </a:rPr>
              <a:t>g</a:t>
            </a:r>
            <a:r>
              <a:rPr lang="en-US" sz="1800" dirty="0">
                <a:solidFill>
                  <a:schemeClr val="tx1"/>
                </a:solidFill>
                <a:latin typeface="Times New Roman" pitchFamily="18" charset="0"/>
              </a:rPr>
              <a:t>, with a specific output intensity, </a:t>
            </a:r>
            <a:r>
              <a:rPr lang="en-US" sz="1800" i="1" dirty="0">
                <a:solidFill>
                  <a:schemeClr val="tx1"/>
                </a:solidFill>
                <a:latin typeface="Times New Roman" pitchFamily="18" charset="0"/>
              </a:rPr>
              <a:t>k</a:t>
            </a:r>
            <a:r>
              <a:rPr lang="en-US" sz="1800" dirty="0">
                <a:solidFill>
                  <a:schemeClr val="tx1"/>
                </a:solidFill>
                <a:latin typeface="Times New Roman" pitchFamily="18" charset="0"/>
              </a:rPr>
              <a:t>, at every location (</a:t>
            </a:r>
            <a:r>
              <a:rPr lang="en-US" sz="1800" i="1" dirty="0" smtClean="0">
                <a:solidFill>
                  <a:schemeClr val="tx1"/>
                </a:solidFill>
                <a:latin typeface="Times New Roman" pitchFamily="18" charset="0"/>
              </a:rPr>
              <a:t>r</a:t>
            </a:r>
            <a:r>
              <a:rPr lang="en-US" sz="1800" dirty="0" smtClean="0">
                <a:solidFill>
                  <a:schemeClr val="tx1"/>
                </a:solidFill>
                <a:latin typeface="Times New Roman" pitchFamily="18" charset="0"/>
              </a:rPr>
              <a:t>,</a:t>
            </a:r>
            <a:r>
              <a:rPr lang="en-US" sz="1800" i="1" dirty="0" smtClean="0">
                <a:solidFill>
                  <a:schemeClr val="tx1"/>
                </a:solidFill>
                <a:latin typeface="Times New Roman" pitchFamily="18" charset="0"/>
              </a:rPr>
              <a:t>c,b</a:t>
            </a:r>
            <a:r>
              <a:rPr lang="en-US" sz="1800" dirty="0" smtClean="0">
                <a:solidFill>
                  <a:schemeClr val="tx1"/>
                </a:solidFill>
                <a:latin typeface="Times New Roman" pitchFamily="18" charset="0"/>
              </a:rPr>
              <a:t>) </a:t>
            </a:r>
            <a:r>
              <a:rPr lang="en-US" sz="1800" dirty="0">
                <a:solidFill>
                  <a:schemeClr val="tx1"/>
                </a:solidFill>
                <a:latin typeface="Times New Roman" pitchFamily="18" charset="0"/>
              </a:rPr>
              <a:t>where </a:t>
            </a:r>
            <a:r>
              <a:rPr lang="en-US" sz="1800" b="1" dirty="0" smtClean="0">
                <a:solidFill>
                  <a:schemeClr val="tx1"/>
                </a:solidFill>
                <a:latin typeface="Times New Roman" pitchFamily="18" charset="0"/>
              </a:rPr>
              <a:t>I</a:t>
            </a:r>
            <a:r>
              <a:rPr lang="en-US" sz="1800" dirty="0" smtClean="0">
                <a:solidFill>
                  <a:schemeClr val="tx1"/>
                </a:solidFill>
                <a:latin typeface="Times New Roman" pitchFamily="18" charset="0"/>
              </a:rPr>
              <a:t>(</a:t>
            </a:r>
            <a:r>
              <a:rPr lang="en-US" sz="1800" i="1" dirty="0" smtClean="0">
                <a:solidFill>
                  <a:schemeClr val="tx1"/>
                </a:solidFill>
                <a:latin typeface="Times New Roman" pitchFamily="18" charset="0"/>
              </a:rPr>
              <a:t>r</a:t>
            </a:r>
            <a:r>
              <a:rPr lang="en-US" sz="1800" dirty="0" smtClean="0">
                <a:solidFill>
                  <a:schemeClr val="tx1"/>
                </a:solidFill>
                <a:latin typeface="Times New Roman" pitchFamily="18" charset="0"/>
              </a:rPr>
              <a:t>,</a:t>
            </a:r>
            <a:r>
              <a:rPr lang="en-US" sz="1800" i="1" dirty="0" smtClean="0">
                <a:solidFill>
                  <a:schemeClr val="tx1"/>
                </a:solidFill>
                <a:latin typeface="Times New Roman" pitchFamily="18" charset="0"/>
              </a:rPr>
              <a:t>c,b</a:t>
            </a:r>
            <a:r>
              <a:rPr lang="en-US" sz="1800" dirty="0" smtClean="0">
                <a:solidFill>
                  <a:schemeClr val="tx1"/>
                </a:solidFill>
                <a:latin typeface="Times New Roman" pitchFamily="18" charset="0"/>
              </a:rPr>
              <a:t>) </a:t>
            </a:r>
            <a:r>
              <a:rPr lang="en-US" sz="1800" dirty="0">
                <a:solidFill>
                  <a:schemeClr val="tx1"/>
                </a:solidFill>
                <a:latin typeface="Times New Roman" pitchFamily="18" charset="0"/>
              </a:rPr>
              <a:t>= </a:t>
            </a:r>
            <a:r>
              <a:rPr lang="en-US" sz="1800" i="1" dirty="0">
                <a:solidFill>
                  <a:schemeClr val="tx1"/>
                </a:solidFill>
                <a:latin typeface="Times New Roman" pitchFamily="18" charset="0"/>
              </a:rPr>
              <a:t>g</a:t>
            </a:r>
            <a:r>
              <a:rPr lang="en-US" sz="1800" dirty="0">
                <a:solidFill>
                  <a:schemeClr val="tx1"/>
                </a:solidFill>
                <a:latin typeface="Times New Roman" pitchFamily="18" charset="0"/>
              </a:rPr>
              <a:t>.  </a:t>
            </a:r>
          </a:p>
        </p:txBody>
      </p:sp>
      <p:sp>
        <p:nvSpPr>
          <p:cNvPr id="21518" name="Text Box 40"/>
          <p:cNvSpPr txBox="1">
            <a:spLocks noChangeArrowheads="1"/>
          </p:cNvSpPr>
          <p:nvPr/>
        </p:nvSpPr>
        <p:spPr bwMode="auto">
          <a:xfrm>
            <a:off x="4495800" y="5334000"/>
            <a:ext cx="426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a:solidFill>
                  <a:schemeClr val="tx1"/>
                </a:solidFill>
                <a:latin typeface="Times New Roman" pitchFamily="18" charset="0"/>
              </a:rPr>
              <a:t>The rule that associates </a:t>
            </a:r>
            <a:r>
              <a:rPr lang="en-US" sz="1800" i="1">
                <a:solidFill>
                  <a:schemeClr val="tx1"/>
                </a:solidFill>
                <a:latin typeface="Times New Roman" pitchFamily="18" charset="0"/>
              </a:rPr>
              <a:t>k</a:t>
            </a:r>
            <a:r>
              <a:rPr lang="en-US" sz="1800">
                <a:solidFill>
                  <a:schemeClr val="tx1"/>
                </a:solidFill>
                <a:latin typeface="Times New Roman" pitchFamily="18" charset="0"/>
              </a:rPr>
              <a:t> with </a:t>
            </a:r>
            <a:r>
              <a:rPr lang="en-US" sz="1800" i="1">
                <a:solidFill>
                  <a:schemeClr val="tx1"/>
                </a:solidFill>
                <a:latin typeface="Times New Roman" pitchFamily="18" charset="0"/>
              </a:rPr>
              <a:t>g</a:t>
            </a:r>
            <a:r>
              <a:rPr lang="en-US" sz="1800">
                <a:solidFill>
                  <a:schemeClr val="tx1"/>
                </a:solidFill>
                <a:latin typeface="Times New Roman" pitchFamily="18" charset="0"/>
              </a:rPr>
              <a:t> is usually specified with a function, </a:t>
            </a:r>
            <a:r>
              <a:rPr lang="en-US" sz="1800" i="1">
                <a:solidFill>
                  <a:schemeClr val="tx1"/>
                </a:solidFill>
                <a:latin typeface="Times New Roman" pitchFamily="18" charset="0"/>
              </a:rPr>
              <a:t>f</a:t>
            </a:r>
            <a:r>
              <a:rPr lang="en-US" sz="1800">
                <a:solidFill>
                  <a:schemeClr val="tx1"/>
                </a:solidFill>
                <a:latin typeface="Times New Roman" pitchFamily="18" charset="0"/>
              </a:rPr>
              <a:t>, so that </a:t>
            </a:r>
            <a:r>
              <a:rPr lang="en-US" sz="1800" i="1">
                <a:solidFill>
                  <a:schemeClr val="tx1"/>
                </a:solidFill>
                <a:latin typeface="Times New Roman" pitchFamily="18" charset="0"/>
              </a:rPr>
              <a:t>f </a:t>
            </a:r>
            <a:r>
              <a:rPr lang="en-US" sz="1800">
                <a:solidFill>
                  <a:schemeClr val="tx1"/>
                </a:solidFill>
                <a:latin typeface="Times New Roman" pitchFamily="18" charset="0"/>
              </a:rPr>
              <a:t>(</a:t>
            </a:r>
            <a:r>
              <a:rPr lang="en-US" sz="1800" i="1">
                <a:solidFill>
                  <a:schemeClr val="tx1"/>
                </a:solidFill>
                <a:latin typeface="Times New Roman" pitchFamily="18" charset="0"/>
              </a:rPr>
              <a:t>g</a:t>
            </a:r>
            <a:r>
              <a:rPr lang="en-US" sz="1800">
                <a:solidFill>
                  <a:schemeClr val="tx1"/>
                </a:solidFill>
                <a:latin typeface="Times New Roman" pitchFamily="18" charset="0"/>
              </a:rPr>
              <a:t>) = </a:t>
            </a:r>
            <a:r>
              <a:rPr lang="en-US" sz="1800" i="1">
                <a:solidFill>
                  <a:schemeClr val="tx1"/>
                </a:solidFill>
                <a:latin typeface="Times New Roman" pitchFamily="18" charset="0"/>
              </a:rPr>
              <a:t>k.</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Courses\EECE253\Graphics\Histograms\temple300_color-to-luminance_e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3771" y="2214416"/>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2706"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7110" name="Rectangle 3"/>
          <p:cNvSpPr>
            <a:spLocks noGrp="1" noChangeArrowheads="1"/>
          </p:cNvSpPr>
          <p:nvPr>
            <p:ph type="title"/>
          </p:nvPr>
        </p:nvSpPr>
        <p:spPr>
          <a:xfrm>
            <a:off x="609600" y="1187450"/>
            <a:ext cx="8001000" cy="641350"/>
          </a:xfrm>
        </p:spPr>
        <p:txBody>
          <a:bodyPr>
            <a:spAutoFit/>
          </a:bodyPr>
          <a:lstStyle/>
          <a:p>
            <a:pPr algn="ctr"/>
            <a:r>
              <a:rPr lang="en-US" sz="3600" dirty="0" smtClean="0"/>
              <a:t>Luminance </a:t>
            </a:r>
            <a:r>
              <a:rPr lang="en-US" sz="3600" dirty="0"/>
              <a:t>EQ of a Color </a:t>
            </a:r>
            <a:r>
              <a:rPr lang="en-US" sz="3600" dirty="0" smtClean="0"/>
              <a:t>Image</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60</a:t>
            </a:fld>
            <a:endParaRPr lang="en-US"/>
          </a:p>
        </p:txBody>
      </p:sp>
      <p:sp>
        <p:nvSpPr>
          <p:cNvPr id="6" name="TextBox 5"/>
          <p:cNvSpPr txBox="1"/>
          <p:nvPr/>
        </p:nvSpPr>
        <p:spPr>
          <a:xfrm>
            <a:off x="858229" y="5172075"/>
            <a:ext cx="3212739" cy="477054"/>
          </a:xfrm>
          <a:prstGeom prst="rect">
            <a:avLst/>
          </a:prstGeom>
          <a:noFill/>
        </p:spPr>
        <p:txBody>
          <a:bodyPr wrap="none" rtlCol="0">
            <a:spAutoFit/>
          </a:bodyPr>
          <a:lstStyle/>
          <a:p>
            <a:pPr algn="ctr"/>
            <a:r>
              <a:rPr lang="en-US" dirty="0" smtClean="0"/>
              <a:t>Original Color Image </a:t>
            </a:r>
            <a:endParaRPr lang="en-US" dirty="0"/>
          </a:p>
        </p:txBody>
      </p:sp>
      <p:sp>
        <p:nvSpPr>
          <p:cNvPr id="20" name="TextBox 19"/>
          <p:cNvSpPr txBox="1"/>
          <p:nvPr/>
        </p:nvSpPr>
        <p:spPr>
          <a:xfrm>
            <a:off x="4544120" y="5172075"/>
            <a:ext cx="4315604" cy="477054"/>
          </a:xfrm>
          <a:prstGeom prst="rect">
            <a:avLst/>
          </a:prstGeom>
          <a:noFill/>
        </p:spPr>
        <p:txBody>
          <a:bodyPr wrap="none" rtlCol="0">
            <a:spAutoFit/>
          </a:bodyPr>
          <a:lstStyle/>
          <a:p>
            <a:pPr algn="ctr"/>
            <a:r>
              <a:rPr lang="en-US" dirty="0"/>
              <a:t>Luminance </a:t>
            </a:r>
            <a:r>
              <a:rPr lang="en-US" dirty="0" err="1"/>
              <a:t>Eq’d</a:t>
            </a:r>
            <a:r>
              <a:rPr lang="en-US" dirty="0"/>
              <a:t> Color </a:t>
            </a:r>
            <a:r>
              <a:rPr lang="en-US" dirty="0" smtClean="0"/>
              <a:t>Image</a:t>
            </a:r>
            <a:endParaRPr lang="en-US" dirty="0"/>
          </a:p>
        </p:txBody>
      </p:sp>
      <p:sp>
        <p:nvSpPr>
          <p:cNvPr id="16" name="TextBox 15"/>
          <p:cNvSpPr txBox="1"/>
          <p:nvPr/>
        </p:nvSpPr>
        <p:spPr>
          <a:xfrm>
            <a:off x="1011961" y="5638800"/>
            <a:ext cx="7120078"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Remapping each of the color bands through the luminance CDF LUT preserves the hues of the original image better than the individual equalization of each color band.</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81146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67000"/>
            <a:ext cx="7772400" cy="1200894"/>
          </a:xfrm>
        </p:spPr>
        <p:txBody>
          <a:bodyPr>
            <a:spAutoFit/>
          </a:bodyPr>
          <a:lstStyle/>
          <a:p>
            <a:pPr algn="ctr"/>
            <a:r>
              <a:rPr lang="en-US" dirty="0" smtClean="0"/>
              <a:t>Point Processing: </a:t>
            </a:r>
            <a:br>
              <a:rPr lang="en-US" dirty="0" smtClean="0"/>
            </a:br>
            <a:r>
              <a:rPr lang="en-US" dirty="0" smtClean="0"/>
              <a:t>Histogram Matching</a:t>
            </a:r>
            <a:endParaRPr lang="en-US" dirty="0"/>
          </a:p>
        </p:txBody>
      </p:sp>
      <p:sp>
        <p:nvSpPr>
          <p:cNvPr id="3" name="Date Placeholder 2"/>
          <p:cNvSpPr>
            <a:spLocks noGrp="1"/>
          </p:cNvSpPr>
          <p:nvPr>
            <p:ph type="dt" sz="half" idx="10"/>
          </p:nvPr>
        </p:nvSpPr>
        <p:spPr/>
        <p:txBody>
          <a:bodyPr/>
          <a:lstStyle/>
          <a:p>
            <a:r>
              <a:rPr lang="en-US" smtClean="0"/>
              <a:t>21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61</a:t>
            </a:fld>
            <a:endParaRPr lang="en-US"/>
          </a:p>
        </p:txBody>
      </p:sp>
    </p:spTree>
    <p:extLst>
      <p:ext uri="{BB962C8B-B14F-4D97-AF65-F5344CB8AC3E}">
        <p14:creationId xmlns:p14="http://schemas.microsoft.com/office/powerpoint/2010/main" val="2639338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
          <p:cNvSpPr>
            <a:spLocks noGrp="1" noChangeArrowheads="1"/>
          </p:cNvSpPr>
          <p:nvPr>
            <p:ph type="title"/>
          </p:nvPr>
        </p:nvSpPr>
        <p:spPr>
          <a:xfrm>
            <a:off x="533400" y="1157288"/>
            <a:ext cx="8153400" cy="723900"/>
          </a:xfrm>
        </p:spPr>
        <p:txBody>
          <a:bodyPr/>
          <a:lstStyle/>
          <a:p>
            <a:r>
              <a:rPr lang="en-US" dirty="0" smtClean="0"/>
              <a:t>Point </a:t>
            </a:r>
            <a:r>
              <a:rPr lang="en-US" dirty="0" smtClean="0"/>
              <a:t>Processing:  </a:t>
            </a:r>
            <a:r>
              <a:rPr lang="en-US" dirty="0" smtClean="0"/>
              <a:t>Histogram Matching</a:t>
            </a:r>
          </a:p>
        </p:txBody>
      </p:sp>
      <p:sp>
        <p:nvSpPr>
          <p:cNvPr id="53254" name="Text Box 6"/>
          <p:cNvSpPr txBox="1">
            <a:spLocks noChangeArrowheads="1"/>
          </p:cNvSpPr>
          <p:nvPr/>
        </p:nvSpPr>
        <p:spPr bwMode="auto">
          <a:xfrm>
            <a:off x="533400" y="2057400"/>
            <a:ext cx="8229600" cy="13849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800" dirty="0">
                <a:solidFill>
                  <a:schemeClr val="tx1"/>
                </a:solidFill>
                <a:latin typeface="Times New Roman" pitchFamily="18" charset="0"/>
              </a:rPr>
              <a:t>Task:  </a:t>
            </a:r>
            <a:r>
              <a:rPr lang="en-US" sz="2800" dirty="0" smtClean="0">
                <a:solidFill>
                  <a:schemeClr val="tx1"/>
                </a:solidFill>
                <a:latin typeface="Times New Roman" pitchFamily="18" charset="0"/>
              </a:rPr>
              <a:t>Remap </a:t>
            </a:r>
            <a:r>
              <a:rPr lang="en-US" sz="2800" dirty="0">
                <a:solidFill>
                  <a:schemeClr val="tx1"/>
                </a:solidFill>
                <a:latin typeface="Times New Roman" pitchFamily="18" charset="0"/>
              </a:rPr>
              <a:t>image </a:t>
            </a:r>
            <a:r>
              <a:rPr lang="en-US" sz="2800" b="1" dirty="0" smtClean="0">
                <a:solidFill>
                  <a:schemeClr val="tx1"/>
                </a:solidFill>
                <a:latin typeface="Times New Roman" pitchFamily="18" charset="0"/>
              </a:rPr>
              <a:t>I</a:t>
            </a:r>
            <a:r>
              <a:rPr lang="en-US" sz="2800" baseline="-25000" dirty="0" smtClean="0">
                <a:solidFill>
                  <a:schemeClr val="tx1"/>
                </a:solidFill>
                <a:latin typeface="Times New Roman" pitchFamily="18" charset="0"/>
              </a:rPr>
              <a:t>d</a:t>
            </a:r>
            <a:r>
              <a:rPr lang="en-US" sz="2800" dirty="0" smtClean="0">
                <a:solidFill>
                  <a:schemeClr val="tx1"/>
                </a:solidFill>
                <a:latin typeface="Times New Roman" pitchFamily="18" charset="0"/>
              </a:rPr>
              <a:t> (discolored) so </a:t>
            </a:r>
            <a:r>
              <a:rPr lang="en-US" sz="2800" dirty="0">
                <a:solidFill>
                  <a:schemeClr val="tx1"/>
                </a:solidFill>
                <a:latin typeface="Times New Roman" pitchFamily="18" charset="0"/>
              </a:rPr>
              <a:t>that it has, as closely as possible, the same histogram as image </a:t>
            </a:r>
            <a:r>
              <a:rPr lang="en-US" sz="2800" b="1" dirty="0" smtClean="0">
                <a:solidFill>
                  <a:schemeClr val="tx1"/>
                </a:solidFill>
                <a:latin typeface="Times New Roman" pitchFamily="18" charset="0"/>
              </a:rPr>
              <a:t>J</a:t>
            </a:r>
            <a:r>
              <a:rPr lang="en-US" sz="2800" baseline="-25000" dirty="0" smtClean="0">
                <a:solidFill>
                  <a:schemeClr val="tx1"/>
                </a:solidFill>
                <a:latin typeface="Times New Roman" pitchFamily="18" charset="0"/>
              </a:rPr>
              <a:t>r</a:t>
            </a:r>
            <a:r>
              <a:rPr lang="en-US" sz="2800" dirty="0" smtClean="0">
                <a:solidFill>
                  <a:schemeClr val="tx1"/>
                </a:solidFill>
                <a:latin typeface="Times New Roman" pitchFamily="18" charset="0"/>
              </a:rPr>
              <a:t> (reference)</a:t>
            </a:r>
            <a:r>
              <a:rPr lang="en-US" sz="2800" i="1" dirty="0" smtClean="0">
                <a:solidFill>
                  <a:schemeClr val="tx1"/>
                </a:solidFill>
                <a:latin typeface="Times New Roman" pitchFamily="18" charset="0"/>
              </a:rPr>
              <a:t>.  </a:t>
            </a:r>
            <a:endParaRPr lang="en-US" sz="2800" i="1" dirty="0">
              <a:solidFill>
                <a:schemeClr val="tx1"/>
              </a:solidFill>
              <a:latin typeface="Times New Roman" pitchFamily="18" charset="0"/>
            </a:endParaRPr>
          </a:p>
        </p:txBody>
      </p:sp>
      <p:sp>
        <p:nvSpPr>
          <p:cNvPr id="53256" name="Text Box 15"/>
          <p:cNvSpPr txBox="1">
            <a:spLocks noChangeArrowheads="1"/>
          </p:cNvSpPr>
          <p:nvPr/>
        </p:nvSpPr>
        <p:spPr bwMode="auto">
          <a:xfrm>
            <a:off x="533399" y="3746718"/>
            <a:ext cx="754380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800" dirty="0">
                <a:solidFill>
                  <a:schemeClr val="tx1"/>
                </a:solidFill>
                <a:latin typeface="Times New Roman" pitchFamily="18" charset="0"/>
                <a:sym typeface="Symbol" pitchFamily="82" charset="2"/>
              </a:rPr>
              <a:t>Q:  </a:t>
            </a:r>
            <a:r>
              <a:rPr lang="en-US" sz="2800" dirty="0" smtClean="0">
                <a:solidFill>
                  <a:schemeClr val="tx1"/>
                </a:solidFill>
                <a:latin typeface="Times New Roman" pitchFamily="18" charset="0"/>
                <a:sym typeface="Symbol" pitchFamily="82" charset="2"/>
              </a:rPr>
              <a:t>Why do this?</a:t>
            </a:r>
            <a:endParaRPr lang="en-US" sz="2800" dirty="0">
              <a:solidFill>
                <a:schemeClr val="tx1"/>
              </a:solidFill>
              <a:latin typeface="Times New Roman" pitchFamily="18" charset="0"/>
            </a:endParaRPr>
          </a:p>
          <a:p>
            <a:r>
              <a:rPr lang="en-US" sz="2800" dirty="0">
                <a:solidFill>
                  <a:schemeClr val="tx1"/>
                </a:solidFill>
                <a:latin typeface="Times New Roman" pitchFamily="18" charset="0"/>
              </a:rPr>
              <a:t>A:  </a:t>
            </a:r>
            <a:r>
              <a:rPr lang="en-US" sz="2800" dirty="0" smtClean="0">
                <a:solidFill>
                  <a:schemeClr val="tx1"/>
                </a:solidFill>
                <a:latin typeface="Times New Roman" pitchFamily="18" charset="0"/>
              </a:rPr>
              <a:t>Restore a degraded image based on an original. </a:t>
            </a:r>
            <a:endParaRPr lang="en-US" sz="2800" dirty="0">
              <a:solidFill>
                <a:schemeClr val="tx1"/>
              </a:solidFill>
              <a:latin typeface="Times New Roman" pitchFamily="18" charset="0"/>
            </a:endParaRPr>
          </a:p>
          <a:p>
            <a:pPr marL="457200"/>
            <a:r>
              <a:rPr lang="en-US" sz="2800" dirty="0" smtClean="0">
                <a:solidFill>
                  <a:schemeClr val="tx1"/>
                </a:solidFill>
                <a:latin typeface="Times New Roman" pitchFamily="18" charset="0"/>
              </a:rPr>
              <a:t> Match the characteristics of images of the same </a:t>
            </a:r>
          </a:p>
          <a:p>
            <a:pPr marL="514350"/>
            <a:r>
              <a:rPr lang="en-US" sz="2800" dirty="0" smtClean="0">
                <a:solidFill>
                  <a:schemeClr val="tx1"/>
                </a:solidFill>
                <a:latin typeface="Times New Roman" pitchFamily="18" charset="0"/>
              </a:rPr>
              <a:t> scene from different cameras.</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
          <p:cNvSpPr>
            <a:spLocks noGrp="1" noChangeArrowheads="1"/>
          </p:cNvSpPr>
          <p:nvPr>
            <p:ph type="title"/>
          </p:nvPr>
        </p:nvSpPr>
        <p:spPr>
          <a:xfrm>
            <a:off x="533400" y="1157288"/>
            <a:ext cx="8153400" cy="723900"/>
          </a:xfrm>
        </p:spPr>
        <p:txBody>
          <a:bodyPr/>
          <a:lstStyle/>
          <a:p>
            <a:r>
              <a:rPr lang="en-US" dirty="0" smtClean="0"/>
              <a:t>Point </a:t>
            </a:r>
            <a:r>
              <a:rPr lang="en-US" dirty="0" smtClean="0"/>
              <a:t>Processing:  </a:t>
            </a:r>
            <a:r>
              <a:rPr lang="en-US" dirty="0" smtClean="0"/>
              <a:t>Histogram Matching</a:t>
            </a:r>
          </a:p>
        </p:txBody>
      </p:sp>
      <p:grpSp>
        <p:nvGrpSpPr>
          <p:cNvPr id="53255" name="Group 16"/>
          <p:cNvGrpSpPr>
            <a:grpSpLocks/>
          </p:cNvGrpSpPr>
          <p:nvPr/>
        </p:nvGrpSpPr>
        <p:grpSpPr bwMode="auto">
          <a:xfrm>
            <a:off x="533400" y="3724623"/>
            <a:ext cx="8153400" cy="946150"/>
            <a:chOff x="336" y="2193"/>
            <a:chExt cx="5136" cy="596"/>
          </a:xfrm>
        </p:grpSpPr>
        <p:sp>
          <p:nvSpPr>
            <p:cNvPr id="53257" name="Text Box 9"/>
            <p:cNvSpPr txBox="1">
              <a:spLocks noChangeArrowheads="1"/>
            </p:cNvSpPr>
            <p:nvPr/>
          </p:nvSpPr>
          <p:spPr bwMode="auto">
            <a:xfrm>
              <a:off x="336" y="2193"/>
              <a:ext cx="5136" cy="5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800" dirty="0">
                  <a:solidFill>
                    <a:schemeClr val="tx1"/>
                  </a:solidFill>
                  <a:latin typeface="Times New Roman" pitchFamily="18" charset="0"/>
                </a:rPr>
                <a:t>Because the images are digital it is not, in general, possible to make</a:t>
              </a:r>
              <a:r>
                <a:rPr lang="en-US" sz="2800" i="1" dirty="0">
                  <a:solidFill>
                    <a:schemeClr val="tx1"/>
                  </a:solidFill>
                  <a:latin typeface="Times New Roman" pitchFamily="18" charset="0"/>
                </a:rPr>
                <a:t> </a:t>
              </a:r>
              <a:r>
                <a:rPr lang="en-US" sz="2800" i="1" dirty="0" err="1" smtClean="0">
                  <a:solidFill>
                    <a:schemeClr val="tx1"/>
                  </a:solidFill>
                  <a:latin typeface="Times New Roman" pitchFamily="18" charset="0"/>
                </a:rPr>
                <a:t>h</a:t>
              </a:r>
              <a:r>
                <a:rPr lang="en-US" sz="2800" baseline="-25000" dirty="0" err="1" smtClean="0">
                  <a:solidFill>
                    <a:schemeClr val="tx1"/>
                  </a:solidFill>
                  <a:latin typeface="Times New Roman" pitchFamily="18" charset="0"/>
                </a:rPr>
                <a:t>d</a:t>
              </a:r>
              <a:r>
                <a:rPr lang="en-US" sz="2800" dirty="0" smtClean="0">
                  <a:solidFill>
                    <a:schemeClr val="tx1"/>
                  </a:solidFill>
                  <a:latin typeface="Times New Roman" pitchFamily="18" charset="0"/>
                </a:rPr>
                <a:t> </a:t>
              </a:r>
              <a:r>
                <a:rPr lang="en-US" sz="2800" dirty="0">
                  <a:solidFill>
                    <a:schemeClr val="tx1"/>
                  </a:solidFill>
                  <a:latin typeface="Times New Roman" pitchFamily="18" charset="0"/>
                  <a:sym typeface="Symbol" pitchFamily="82" charset="2"/>
                </a:rPr>
                <a:t> </a:t>
              </a:r>
              <a:r>
                <a:rPr lang="en-US" sz="2800" i="1" dirty="0" err="1" smtClean="0">
                  <a:solidFill>
                    <a:schemeClr val="tx1"/>
                  </a:solidFill>
                  <a:latin typeface="Times New Roman" pitchFamily="18" charset="0"/>
                  <a:sym typeface="Symbol" pitchFamily="82" charset="2"/>
                </a:rPr>
                <a:t>h</a:t>
              </a:r>
              <a:r>
                <a:rPr lang="en-US" sz="2800" baseline="-25000" dirty="0" err="1" smtClean="0">
                  <a:solidFill>
                    <a:schemeClr val="tx1"/>
                  </a:solidFill>
                  <a:latin typeface="Times New Roman" pitchFamily="18" charset="0"/>
                  <a:sym typeface="Symbol" pitchFamily="82" charset="2"/>
                </a:rPr>
                <a:t>r</a:t>
              </a:r>
              <a:r>
                <a:rPr lang="en-US" sz="2800" i="1" dirty="0" smtClean="0">
                  <a:solidFill>
                    <a:schemeClr val="tx1"/>
                  </a:solidFill>
                  <a:latin typeface="Times New Roman" pitchFamily="18" charset="0"/>
                  <a:sym typeface="Symbol" pitchFamily="82" charset="2"/>
                </a:rPr>
                <a:t> </a:t>
              </a:r>
              <a:r>
                <a:rPr lang="en-US" sz="2800" i="1" dirty="0">
                  <a:solidFill>
                    <a:schemeClr val="tx1"/>
                  </a:solidFill>
                  <a:latin typeface="Times New Roman" pitchFamily="18" charset="0"/>
                  <a:sym typeface="Symbol" pitchFamily="82" charset="2"/>
                </a:rPr>
                <a:t>. </a:t>
              </a:r>
              <a:r>
                <a:rPr lang="en-US" sz="2800" dirty="0">
                  <a:solidFill>
                    <a:schemeClr val="tx1"/>
                  </a:solidFill>
                  <a:latin typeface="Times New Roman" pitchFamily="18" charset="0"/>
                  <a:sym typeface="Symbol" pitchFamily="82" charset="2"/>
                </a:rPr>
                <a:t>Therefore, </a:t>
              </a:r>
              <a:r>
                <a:rPr lang="en-US" sz="2800" i="1" dirty="0" err="1" smtClean="0">
                  <a:solidFill>
                    <a:schemeClr val="tx1"/>
                  </a:solidFill>
                  <a:latin typeface="Times New Roman" pitchFamily="18" charset="0"/>
                </a:rPr>
                <a:t>p</a:t>
              </a:r>
              <a:r>
                <a:rPr lang="en-US" sz="2800" baseline="-25000" dirty="0" err="1" smtClean="0">
                  <a:solidFill>
                    <a:schemeClr val="tx1"/>
                  </a:solidFill>
                  <a:latin typeface="Times New Roman" pitchFamily="18" charset="0"/>
                </a:rPr>
                <a:t>d</a:t>
              </a:r>
              <a:r>
                <a:rPr lang="en-US" sz="2800" dirty="0" smtClean="0">
                  <a:solidFill>
                    <a:schemeClr val="tx1"/>
                  </a:solidFill>
                  <a:latin typeface="Times New Roman" pitchFamily="18" charset="0"/>
                </a:rPr>
                <a:t> </a:t>
              </a:r>
              <a:r>
                <a:rPr lang="en-US" sz="2800" dirty="0">
                  <a:solidFill>
                    <a:schemeClr val="tx1"/>
                  </a:solidFill>
                  <a:latin typeface="Times New Roman" pitchFamily="18" charset="0"/>
                  <a:sym typeface="Symbol" pitchFamily="82" charset="2"/>
                </a:rPr>
                <a:t> </a:t>
              </a:r>
              <a:r>
                <a:rPr lang="en-US" sz="2800" i="1" dirty="0" err="1" smtClean="0">
                  <a:solidFill>
                    <a:schemeClr val="tx1"/>
                  </a:solidFill>
                  <a:latin typeface="Times New Roman" pitchFamily="18" charset="0"/>
                  <a:sym typeface="Symbol" pitchFamily="82" charset="2"/>
                </a:rPr>
                <a:t>p</a:t>
              </a:r>
              <a:r>
                <a:rPr lang="en-US" sz="2800" baseline="-25000" dirty="0" err="1" smtClean="0">
                  <a:solidFill>
                    <a:schemeClr val="tx1"/>
                  </a:solidFill>
                  <a:latin typeface="Times New Roman" pitchFamily="18" charset="0"/>
                  <a:sym typeface="Symbol" pitchFamily="82" charset="2"/>
                </a:rPr>
                <a:t>r</a:t>
              </a:r>
              <a:r>
                <a:rPr lang="en-US" sz="2800" i="1" dirty="0" smtClean="0">
                  <a:solidFill>
                    <a:schemeClr val="tx1"/>
                  </a:solidFill>
                  <a:latin typeface="Times New Roman" pitchFamily="18" charset="0"/>
                  <a:sym typeface="Symbol" pitchFamily="82" charset="2"/>
                </a:rPr>
                <a:t> </a:t>
              </a:r>
              <a:r>
                <a:rPr lang="en-US" sz="2800" i="1" dirty="0">
                  <a:solidFill>
                    <a:schemeClr val="tx1"/>
                  </a:solidFill>
                  <a:latin typeface="Times New Roman" pitchFamily="18" charset="0"/>
                  <a:sym typeface="Symbol" pitchFamily="82" charset="2"/>
                </a:rPr>
                <a:t>. </a:t>
              </a:r>
            </a:p>
          </p:txBody>
        </p:sp>
        <p:sp>
          <p:nvSpPr>
            <p:cNvPr id="53258" name="Line 11"/>
            <p:cNvSpPr>
              <a:spLocks noChangeShapeType="1"/>
            </p:cNvSpPr>
            <p:nvPr/>
          </p:nvSpPr>
          <p:spPr bwMode="auto">
            <a:xfrm flipH="1">
              <a:off x="3968" y="2564"/>
              <a:ext cx="50" cy="15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53256" name="Text Box 15"/>
          <p:cNvSpPr txBox="1">
            <a:spLocks noChangeArrowheads="1"/>
          </p:cNvSpPr>
          <p:nvPr/>
        </p:nvSpPr>
        <p:spPr bwMode="auto">
          <a:xfrm>
            <a:off x="533400" y="4953000"/>
            <a:ext cx="61610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800" dirty="0">
                <a:solidFill>
                  <a:schemeClr val="tx1"/>
                </a:solidFill>
                <a:latin typeface="Times New Roman" pitchFamily="18" charset="0"/>
                <a:sym typeface="Symbol" pitchFamily="82" charset="2"/>
              </a:rPr>
              <a:t>Q:  How, then, can the matching be done?</a:t>
            </a:r>
            <a:endParaRPr lang="en-US" sz="2800" dirty="0">
              <a:solidFill>
                <a:schemeClr val="tx1"/>
              </a:solidFill>
              <a:latin typeface="Times New Roman" pitchFamily="18" charset="0"/>
            </a:endParaRPr>
          </a:p>
          <a:p>
            <a:r>
              <a:rPr lang="en-US" sz="2800" dirty="0">
                <a:solidFill>
                  <a:schemeClr val="tx1"/>
                </a:solidFill>
                <a:latin typeface="Times New Roman" pitchFamily="18" charset="0"/>
              </a:rPr>
              <a:t>A:  By matching percentiles.</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63</a:t>
            </a:fld>
            <a:endParaRPr lang="en-US"/>
          </a:p>
        </p:txBody>
      </p:sp>
      <p:sp>
        <p:nvSpPr>
          <p:cNvPr id="11" name="Text Box 6"/>
          <p:cNvSpPr txBox="1">
            <a:spLocks noChangeArrowheads="1"/>
          </p:cNvSpPr>
          <p:nvPr/>
        </p:nvSpPr>
        <p:spPr bwMode="auto">
          <a:xfrm>
            <a:off x="533400" y="2057400"/>
            <a:ext cx="8229600" cy="13849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800" dirty="0">
                <a:solidFill>
                  <a:schemeClr val="tx1"/>
                </a:solidFill>
                <a:latin typeface="Times New Roman" pitchFamily="18" charset="0"/>
              </a:rPr>
              <a:t>Task:  </a:t>
            </a:r>
            <a:r>
              <a:rPr lang="en-US" sz="2800" dirty="0" smtClean="0">
                <a:solidFill>
                  <a:schemeClr val="tx1"/>
                </a:solidFill>
                <a:latin typeface="Times New Roman" pitchFamily="18" charset="0"/>
              </a:rPr>
              <a:t>Remap </a:t>
            </a:r>
            <a:r>
              <a:rPr lang="en-US" sz="2800" dirty="0">
                <a:solidFill>
                  <a:schemeClr val="tx1"/>
                </a:solidFill>
                <a:latin typeface="Times New Roman" pitchFamily="18" charset="0"/>
              </a:rPr>
              <a:t>image </a:t>
            </a:r>
            <a:r>
              <a:rPr lang="en-US" sz="2800" b="1" dirty="0" smtClean="0">
                <a:solidFill>
                  <a:schemeClr val="tx1"/>
                </a:solidFill>
                <a:latin typeface="Times New Roman" pitchFamily="18" charset="0"/>
              </a:rPr>
              <a:t>I</a:t>
            </a:r>
            <a:r>
              <a:rPr lang="en-US" sz="2800" baseline="-25000" dirty="0" smtClean="0">
                <a:solidFill>
                  <a:schemeClr val="tx1"/>
                </a:solidFill>
                <a:latin typeface="Times New Roman" pitchFamily="18" charset="0"/>
              </a:rPr>
              <a:t>d</a:t>
            </a:r>
            <a:r>
              <a:rPr lang="en-US" sz="2800" dirty="0" smtClean="0">
                <a:solidFill>
                  <a:schemeClr val="tx1"/>
                </a:solidFill>
                <a:latin typeface="Times New Roman" pitchFamily="18" charset="0"/>
              </a:rPr>
              <a:t> (discolored) so </a:t>
            </a:r>
            <a:r>
              <a:rPr lang="en-US" sz="2800" dirty="0">
                <a:solidFill>
                  <a:schemeClr val="tx1"/>
                </a:solidFill>
                <a:latin typeface="Times New Roman" pitchFamily="18" charset="0"/>
              </a:rPr>
              <a:t>that it has, as closely as possible, the same histogram as image </a:t>
            </a:r>
            <a:r>
              <a:rPr lang="en-US" sz="2800" b="1" dirty="0" smtClean="0">
                <a:solidFill>
                  <a:schemeClr val="tx1"/>
                </a:solidFill>
                <a:latin typeface="Times New Roman" pitchFamily="18" charset="0"/>
              </a:rPr>
              <a:t>J</a:t>
            </a:r>
            <a:r>
              <a:rPr lang="en-US" sz="2800" baseline="-25000" dirty="0" smtClean="0">
                <a:solidFill>
                  <a:schemeClr val="tx1"/>
                </a:solidFill>
                <a:latin typeface="Times New Roman" pitchFamily="18" charset="0"/>
              </a:rPr>
              <a:t>r</a:t>
            </a:r>
            <a:r>
              <a:rPr lang="en-US" sz="2800" dirty="0" smtClean="0">
                <a:solidFill>
                  <a:schemeClr val="tx1"/>
                </a:solidFill>
                <a:latin typeface="Times New Roman" pitchFamily="18" charset="0"/>
              </a:rPr>
              <a:t> (reference)</a:t>
            </a:r>
            <a:r>
              <a:rPr lang="en-US" sz="2800" i="1" dirty="0" smtClean="0">
                <a:solidFill>
                  <a:schemeClr val="tx1"/>
                </a:solidFill>
                <a:latin typeface="Times New Roman" pitchFamily="18" charset="0"/>
              </a:rPr>
              <a:t>.  </a:t>
            </a:r>
            <a:endParaRPr lang="en-US" sz="2800" i="1" dirty="0">
              <a:solidFill>
                <a:schemeClr val="tx1"/>
              </a:solidFill>
              <a:latin typeface="Times New Roman" pitchFamily="18" charset="0"/>
            </a:endParaRPr>
          </a:p>
        </p:txBody>
      </p:sp>
    </p:spTree>
    <p:extLst>
      <p:ext uri="{BB962C8B-B14F-4D97-AF65-F5344CB8AC3E}">
        <p14:creationId xmlns:p14="http://schemas.microsoft.com/office/powerpoint/2010/main" val="7861656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p:cNvSpPr>
            <a:spLocks noGrp="1" noChangeArrowheads="1"/>
          </p:cNvSpPr>
          <p:nvPr>
            <p:ph type="title"/>
          </p:nvPr>
        </p:nvSpPr>
        <p:spPr>
          <a:xfrm>
            <a:off x="381000" y="1181100"/>
            <a:ext cx="7772400" cy="723900"/>
          </a:xfrm>
        </p:spPr>
        <p:txBody>
          <a:bodyPr/>
          <a:lstStyle/>
          <a:p>
            <a:r>
              <a:rPr lang="en-US" sz="3600" dirty="0" smtClean="0"/>
              <a:t>Matching Percentiles</a:t>
            </a:r>
          </a:p>
        </p:txBody>
      </p:sp>
      <p:sp>
        <p:nvSpPr>
          <p:cNvPr id="54278" name="Text Box 96"/>
          <p:cNvSpPr txBox="1">
            <a:spLocks noChangeArrowheads="1"/>
          </p:cNvSpPr>
          <p:nvPr/>
        </p:nvSpPr>
        <p:spPr bwMode="auto">
          <a:xfrm>
            <a:off x="381000" y="1905000"/>
            <a:ext cx="8001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8600" indent="-228600">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nSpc>
                <a:spcPct val="105000"/>
              </a:lnSpc>
              <a:spcAft>
                <a:spcPct val="15000"/>
              </a:spcAft>
            </a:pPr>
            <a:r>
              <a:rPr lang="en-US" sz="2400" dirty="0">
                <a:solidFill>
                  <a:schemeClr val="tx1"/>
                </a:solidFill>
                <a:latin typeface="Times New Roman" pitchFamily="18" charset="0"/>
              </a:rPr>
              <a:t>Recall:  </a:t>
            </a:r>
          </a:p>
          <a:p>
            <a:pPr>
              <a:lnSpc>
                <a:spcPct val="105000"/>
              </a:lnSpc>
              <a:spcAft>
                <a:spcPct val="15000"/>
              </a:spcAft>
              <a:buFontTx/>
              <a:buChar char="•"/>
            </a:pPr>
            <a:r>
              <a:rPr lang="en-US" sz="2400" dirty="0" smtClean="0">
                <a:solidFill>
                  <a:schemeClr val="tx1"/>
                </a:solidFill>
                <a:latin typeface="Times New Roman" pitchFamily="18" charset="0"/>
              </a:rPr>
              <a:t>CDF </a:t>
            </a:r>
            <a:r>
              <a:rPr lang="en-US" sz="2400" i="1" dirty="0" err="1">
                <a:solidFill>
                  <a:schemeClr val="tx1"/>
                </a:solidFill>
                <a:latin typeface="Times New Roman" pitchFamily="18" charset="0"/>
              </a:rPr>
              <a:t>P</a:t>
            </a:r>
            <a:r>
              <a:rPr lang="en-US" sz="2400" baseline="-25000" dirty="0" err="1">
                <a:solidFill>
                  <a:schemeClr val="tx1"/>
                </a:solidFill>
                <a:latin typeface="Times New Roman" pitchFamily="18" charset="0"/>
              </a:rPr>
              <a:t>d</a:t>
            </a:r>
            <a:r>
              <a:rPr lang="en-US" sz="2400" i="1" baseline="-25000" dirty="0">
                <a:solidFill>
                  <a:schemeClr val="tx1"/>
                </a:solidFill>
                <a:latin typeface="Times New Roman" pitchFamily="18" charset="0"/>
              </a:rPr>
              <a:t> </a:t>
            </a:r>
            <a:r>
              <a:rPr lang="en-US" sz="2400" dirty="0" smtClean="0">
                <a:solidFill>
                  <a:schemeClr val="tx1"/>
                </a:solidFill>
                <a:latin typeface="Times New Roman" pitchFamily="18" charset="0"/>
              </a:rPr>
              <a:t>of </a:t>
            </a:r>
            <a:r>
              <a:rPr lang="en-US" sz="2400" dirty="0">
                <a:solidFill>
                  <a:schemeClr val="tx1"/>
                </a:solidFill>
                <a:latin typeface="Times New Roman" pitchFamily="18" charset="0"/>
              </a:rPr>
              <a:t>image </a:t>
            </a:r>
            <a:r>
              <a:rPr lang="en-US" sz="2400" b="1" dirty="0" smtClean="0">
                <a:solidFill>
                  <a:schemeClr val="tx1"/>
                </a:solidFill>
                <a:latin typeface="Times New Roman" pitchFamily="18" charset="0"/>
              </a:rPr>
              <a:t>I</a:t>
            </a:r>
            <a:r>
              <a:rPr lang="en-US" sz="2400" baseline="-25000" dirty="0" smtClean="0">
                <a:solidFill>
                  <a:schemeClr val="tx1"/>
                </a:solidFill>
                <a:latin typeface="Times New Roman" pitchFamily="18" charset="0"/>
              </a:rPr>
              <a:t>d</a:t>
            </a:r>
            <a:r>
              <a:rPr lang="en-US" sz="2400" i="1" dirty="0" smtClean="0">
                <a:solidFill>
                  <a:schemeClr val="tx1"/>
                </a:solidFill>
                <a:latin typeface="Times New Roman" pitchFamily="18" charset="0"/>
              </a:rPr>
              <a:t> </a:t>
            </a:r>
            <a:r>
              <a:rPr lang="en-US" sz="2400" dirty="0">
                <a:solidFill>
                  <a:schemeClr val="tx1"/>
                </a:solidFill>
                <a:latin typeface="Times New Roman" pitchFamily="18" charset="0"/>
              </a:rPr>
              <a:t>is such that 0 </a:t>
            </a:r>
            <a:r>
              <a:rPr lang="en-US" sz="2400" dirty="0">
                <a:solidFill>
                  <a:schemeClr val="tx1"/>
                </a:solidFill>
                <a:latin typeface="Times New Roman" pitchFamily="18" charset="0"/>
                <a:sym typeface="Symbol" pitchFamily="82" charset="2"/>
              </a:rPr>
              <a:t> </a:t>
            </a:r>
            <a:r>
              <a:rPr lang="en-US" sz="2400" i="1" dirty="0" err="1" smtClean="0">
                <a:solidFill>
                  <a:schemeClr val="tx1"/>
                </a:solidFill>
                <a:latin typeface="Times New Roman" pitchFamily="18" charset="0"/>
              </a:rPr>
              <a:t>P</a:t>
            </a:r>
            <a:r>
              <a:rPr lang="en-US" sz="2400" baseline="-25000" dirty="0" err="1" smtClean="0">
                <a:solidFill>
                  <a:schemeClr val="tx1"/>
                </a:solidFill>
                <a:latin typeface="Times New Roman" pitchFamily="18" charset="0"/>
              </a:rPr>
              <a:t>d</a:t>
            </a:r>
            <a:r>
              <a:rPr lang="en-US" sz="2400" i="1" baseline="-25000" dirty="0" smtClean="0">
                <a:solidFill>
                  <a:schemeClr val="tx1"/>
                </a:solidFill>
                <a:latin typeface="Times New Roman" pitchFamily="18" charset="0"/>
              </a:rPr>
              <a:t> </a:t>
            </a:r>
            <a:r>
              <a:rPr lang="en-US" sz="2400" dirty="0">
                <a:solidFill>
                  <a:schemeClr val="tx1"/>
                </a:solidFill>
                <a:latin typeface="Times New Roman" pitchFamily="18" charset="0"/>
              </a:rPr>
              <a:t>( </a:t>
            </a:r>
            <a:r>
              <a:rPr lang="en-US" sz="2400" i="1" dirty="0" err="1" smtClean="0">
                <a:solidFill>
                  <a:schemeClr val="tx1"/>
                </a:solidFill>
                <a:latin typeface="Times New Roman" pitchFamily="18" charset="0"/>
              </a:rPr>
              <a:t>g</a:t>
            </a:r>
            <a:r>
              <a:rPr lang="en-US" sz="2400" baseline="-25000" dirty="0" err="1" smtClean="0">
                <a:solidFill>
                  <a:schemeClr val="tx1"/>
                </a:solidFill>
                <a:latin typeface="Times New Roman" pitchFamily="18" charset="0"/>
              </a:rPr>
              <a:t>d</a:t>
            </a:r>
            <a:r>
              <a:rPr lang="en-US" sz="2400" i="1" baseline="-25000" dirty="0" smtClean="0">
                <a:solidFill>
                  <a:schemeClr val="tx1"/>
                </a:solidFill>
                <a:latin typeface="Times New Roman" pitchFamily="18" charset="0"/>
              </a:rPr>
              <a:t> </a:t>
            </a:r>
            <a:r>
              <a:rPr lang="en-US" sz="2400" dirty="0">
                <a:solidFill>
                  <a:schemeClr val="tx1"/>
                </a:solidFill>
                <a:latin typeface="Times New Roman" pitchFamily="18" charset="0"/>
              </a:rPr>
              <a:t>) </a:t>
            </a:r>
            <a:r>
              <a:rPr lang="en-US" sz="2400" dirty="0">
                <a:solidFill>
                  <a:schemeClr val="tx1"/>
                </a:solidFill>
                <a:latin typeface="Times New Roman" pitchFamily="18" charset="0"/>
                <a:sym typeface="Symbol" pitchFamily="82" charset="2"/>
              </a:rPr>
              <a:t> 1</a:t>
            </a:r>
            <a:r>
              <a:rPr lang="en-US" sz="2400" dirty="0">
                <a:solidFill>
                  <a:schemeClr val="tx1"/>
                </a:solidFill>
                <a:latin typeface="Times New Roman" pitchFamily="18" charset="0"/>
              </a:rPr>
              <a:t>.  </a:t>
            </a:r>
          </a:p>
          <a:p>
            <a:pPr>
              <a:lnSpc>
                <a:spcPct val="105000"/>
              </a:lnSpc>
              <a:spcAft>
                <a:spcPct val="15000"/>
              </a:spcAft>
              <a:buFontTx/>
              <a:buChar char="•"/>
            </a:pPr>
            <a:r>
              <a:rPr lang="en-US" sz="2400" i="1" dirty="0" err="1" smtClean="0">
                <a:solidFill>
                  <a:schemeClr val="tx1"/>
                </a:solidFill>
                <a:latin typeface="Times New Roman" pitchFamily="18" charset="0"/>
              </a:rPr>
              <a:t>P</a:t>
            </a:r>
            <a:r>
              <a:rPr lang="en-US" sz="2400" baseline="-25000" dirty="0" err="1" smtClean="0">
                <a:solidFill>
                  <a:schemeClr val="tx1"/>
                </a:solidFill>
                <a:latin typeface="Times New Roman" pitchFamily="18" charset="0"/>
              </a:rPr>
              <a:t>d</a:t>
            </a:r>
            <a:r>
              <a:rPr lang="en-US" sz="2400" i="1" baseline="-25000" dirty="0" smtClean="0">
                <a:solidFill>
                  <a:schemeClr val="tx1"/>
                </a:solidFill>
                <a:latin typeface="Times New Roman" pitchFamily="18" charset="0"/>
              </a:rPr>
              <a:t> </a:t>
            </a:r>
            <a:r>
              <a:rPr lang="en-US" sz="2400" dirty="0">
                <a:solidFill>
                  <a:schemeClr val="tx1"/>
                </a:solidFill>
                <a:latin typeface="Times New Roman" pitchFamily="18" charset="0"/>
              </a:rPr>
              <a:t>( </a:t>
            </a:r>
            <a:r>
              <a:rPr lang="en-US" sz="2400" i="1" dirty="0" err="1" smtClean="0">
                <a:solidFill>
                  <a:schemeClr val="tx1"/>
                </a:solidFill>
                <a:latin typeface="Times New Roman" pitchFamily="18" charset="0"/>
              </a:rPr>
              <a:t>g</a:t>
            </a:r>
            <a:r>
              <a:rPr lang="en-US" sz="2400" baseline="-25000" dirty="0" err="1" smtClean="0">
                <a:solidFill>
                  <a:schemeClr val="tx1"/>
                </a:solidFill>
                <a:latin typeface="Times New Roman" pitchFamily="18" charset="0"/>
              </a:rPr>
              <a:t>d</a:t>
            </a:r>
            <a:r>
              <a:rPr lang="en-US" sz="2400" i="1" baseline="-25000" dirty="0" smtClean="0">
                <a:solidFill>
                  <a:schemeClr val="tx1"/>
                </a:solidFill>
                <a:latin typeface="Times New Roman" pitchFamily="18" charset="0"/>
              </a:rPr>
              <a:t> </a:t>
            </a:r>
            <a:r>
              <a:rPr lang="en-US" sz="2400" dirty="0">
                <a:solidFill>
                  <a:schemeClr val="tx1"/>
                </a:solidFill>
                <a:latin typeface="Times New Roman" pitchFamily="18" charset="0"/>
              </a:rPr>
              <a:t>+1) = </a:t>
            </a:r>
            <a:r>
              <a:rPr lang="en-US" sz="2400" i="1" dirty="0">
                <a:solidFill>
                  <a:schemeClr val="tx1"/>
                </a:solidFill>
                <a:latin typeface="Times New Roman" pitchFamily="18" charset="0"/>
              </a:rPr>
              <a:t>c </a:t>
            </a:r>
            <a:r>
              <a:rPr lang="en-US" sz="2400" dirty="0">
                <a:solidFill>
                  <a:schemeClr val="tx1"/>
                </a:solidFill>
                <a:latin typeface="Times New Roman" pitchFamily="18" charset="0"/>
              </a:rPr>
              <a:t>means that </a:t>
            </a:r>
            <a:r>
              <a:rPr lang="en-US" sz="2400" i="1" dirty="0">
                <a:solidFill>
                  <a:schemeClr val="tx1"/>
                </a:solidFill>
                <a:latin typeface="Times New Roman" pitchFamily="18" charset="0"/>
              </a:rPr>
              <a:t>c </a:t>
            </a:r>
            <a:r>
              <a:rPr lang="en-US" sz="2400" dirty="0">
                <a:solidFill>
                  <a:schemeClr val="tx1"/>
                </a:solidFill>
                <a:latin typeface="Times New Roman" pitchFamily="18" charset="0"/>
              </a:rPr>
              <a:t>is</a:t>
            </a:r>
            <a:r>
              <a:rPr lang="en-US" sz="2400" i="1" dirty="0">
                <a:solidFill>
                  <a:schemeClr val="tx1"/>
                </a:solidFill>
                <a:latin typeface="Times New Roman" pitchFamily="18" charset="0"/>
              </a:rPr>
              <a:t> </a:t>
            </a:r>
            <a:r>
              <a:rPr lang="en-US" sz="2400" dirty="0">
                <a:solidFill>
                  <a:schemeClr val="tx1"/>
                </a:solidFill>
                <a:latin typeface="Times New Roman" pitchFamily="18" charset="0"/>
              </a:rPr>
              <a:t>the fraction of pixels in </a:t>
            </a:r>
            <a:r>
              <a:rPr lang="en-US" sz="2400" b="1" dirty="0" smtClean="0">
                <a:solidFill>
                  <a:schemeClr val="tx1"/>
                </a:solidFill>
                <a:latin typeface="Times New Roman" pitchFamily="18" charset="0"/>
              </a:rPr>
              <a:t>I</a:t>
            </a:r>
            <a:r>
              <a:rPr lang="en-US" sz="2400" baseline="-25000" dirty="0" smtClean="0">
                <a:solidFill>
                  <a:schemeClr val="tx1"/>
                </a:solidFill>
                <a:latin typeface="Times New Roman" pitchFamily="18" charset="0"/>
              </a:rPr>
              <a:t>d</a:t>
            </a:r>
            <a:r>
              <a:rPr lang="en-US" sz="2400" i="1" dirty="0" smtClean="0">
                <a:solidFill>
                  <a:schemeClr val="tx1"/>
                </a:solidFill>
                <a:latin typeface="Times New Roman" pitchFamily="18" charset="0"/>
              </a:rPr>
              <a:t> </a:t>
            </a:r>
            <a:r>
              <a:rPr lang="en-US" sz="2400" dirty="0">
                <a:solidFill>
                  <a:schemeClr val="tx1"/>
                </a:solidFill>
                <a:latin typeface="Times New Roman" pitchFamily="18" charset="0"/>
              </a:rPr>
              <a:t>that have a value less than or equal to </a:t>
            </a:r>
            <a:r>
              <a:rPr lang="en-US" sz="2400" i="1" dirty="0" err="1" smtClean="0">
                <a:solidFill>
                  <a:schemeClr val="tx1"/>
                </a:solidFill>
                <a:latin typeface="Times New Roman" pitchFamily="18" charset="0"/>
              </a:rPr>
              <a:t>g</a:t>
            </a:r>
            <a:r>
              <a:rPr lang="en-US" sz="2400" baseline="-25000" dirty="0" err="1" smtClean="0">
                <a:solidFill>
                  <a:schemeClr val="tx1"/>
                </a:solidFill>
                <a:latin typeface="Times New Roman" pitchFamily="18" charset="0"/>
              </a:rPr>
              <a:t>d</a:t>
            </a:r>
            <a:r>
              <a:rPr lang="en-US" sz="2400" i="1" baseline="-25000" dirty="0" smtClean="0">
                <a:solidFill>
                  <a:schemeClr val="tx1"/>
                </a:solidFill>
                <a:latin typeface="Times New Roman" pitchFamily="18" charset="0"/>
              </a:rPr>
              <a:t> </a:t>
            </a:r>
            <a:r>
              <a:rPr lang="en-US" sz="2400" dirty="0">
                <a:solidFill>
                  <a:schemeClr val="tx1"/>
                </a:solidFill>
                <a:latin typeface="Times New Roman" pitchFamily="18" charset="0"/>
              </a:rPr>
              <a:t>.  </a:t>
            </a:r>
          </a:p>
          <a:p>
            <a:pPr>
              <a:lnSpc>
                <a:spcPct val="105000"/>
              </a:lnSpc>
              <a:spcAft>
                <a:spcPct val="15000"/>
              </a:spcAft>
              <a:buFontTx/>
              <a:buChar char="•"/>
            </a:pPr>
            <a:r>
              <a:rPr lang="en-US" sz="2400" dirty="0">
                <a:solidFill>
                  <a:schemeClr val="tx1"/>
                </a:solidFill>
                <a:latin typeface="Times New Roman" pitchFamily="18" charset="0"/>
              </a:rPr>
              <a:t>100</a:t>
            </a:r>
            <a:r>
              <a:rPr lang="en-US" sz="2400" i="1" dirty="0">
                <a:solidFill>
                  <a:schemeClr val="tx1"/>
                </a:solidFill>
                <a:latin typeface="Times New Roman" pitchFamily="18" charset="0"/>
              </a:rPr>
              <a:t>c</a:t>
            </a:r>
            <a:r>
              <a:rPr lang="en-US" sz="2400" dirty="0">
                <a:solidFill>
                  <a:schemeClr val="tx1"/>
                </a:solidFill>
                <a:latin typeface="Times New Roman" pitchFamily="18" charset="0"/>
              </a:rPr>
              <a:t> is the </a:t>
            </a:r>
            <a:r>
              <a:rPr lang="en-US" sz="2400" i="1" dirty="0">
                <a:solidFill>
                  <a:schemeClr val="tx1"/>
                </a:solidFill>
                <a:latin typeface="Times New Roman" pitchFamily="18" charset="0"/>
              </a:rPr>
              <a:t>percentile</a:t>
            </a:r>
            <a:r>
              <a:rPr lang="en-US" sz="2400" dirty="0">
                <a:solidFill>
                  <a:schemeClr val="tx1"/>
                </a:solidFill>
                <a:latin typeface="Times New Roman" pitchFamily="18" charset="0"/>
              </a:rPr>
              <a:t> of pixels in </a:t>
            </a:r>
            <a:r>
              <a:rPr lang="en-US" sz="2400" b="1" dirty="0" smtClean="0">
                <a:solidFill>
                  <a:schemeClr val="tx1"/>
                </a:solidFill>
                <a:latin typeface="Times New Roman" pitchFamily="18" charset="0"/>
              </a:rPr>
              <a:t>I</a:t>
            </a:r>
            <a:r>
              <a:rPr lang="en-US" sz="2400" baseline="-25000" dirty="0" smtClean="0">
                <a:solidFill>
                  <a:schemeClr val="tx1"/>
                </a:solidFill>
                <a:latin typeface="Times New Roman" pitchFamily="18" charset="0"/>
              </a:rPr>
              <a:t>d</a:t>
            </a:r>
            <a:r>
              <a:rPr lang="en-US" sz="2400" i="1" dirty="0" smtClean="0">
                <a:solidFill>
                  <a:schemeClr val="tx1"/>
                </a:solidFill>
                <a:latin typeface="Times New Roman" pitchFamily="18" charset="0"/>
              </a:rPr>
              <a:t> </a:t>
            </a:r>
            <a:r>
              <a:rPr lang="en-US" sz="2400" dirty="0">
                <a:solidFill>
                  <a:schemeClr val="tx1"/>
                </a:solidFill>
                <a:latin typeface="Times New Roman" pitchFamily="18" charset="0"/>
              </a:rPr>
              <a:t>that are less than or equal to </a:t>
            </a:r>
            <a:r>
              <a:rPr lang="en-US" sz="2400" i="1" dirty="0" err="1" smtClean="0">
                <a:solidFill>
                  <a:schemeClr val="tx1"/>
                </a:solidFill>
                <a:latin typeface="Times New Roman" pitchFamily="18" charset="0"/>
              </a:rPr>
              <a:t>g</a:t>
            </a:r>
            <a:r>
              <a:rPr lang="en-US" sz="2400" baseline="-25000" dirty="0" err="1" smtClean="0">
                <a:solidFill>
                  <a:schemeClr val="tx1"/>
                </a:solidFill>
                <a:latin typeface="Times New Roman" pitchFamily="18" charset="0"/>
              </a:rPr>
              <a:t>d</a:t>
            </a:r>
            <a:r>
              <a:rPr lang="en-US" sz="2400" i="1" baseline="-25000" dirty="0" smtClean="0">
                <a:solidFill>
                  <a:schemeClr val="tx1"/>
                </a:solidFill>
                <a:latin typeface="Times New Roman" pitchFamily="18" charset="0"/>
              </a:rPr>
              <a:t> </a:t>
            </a:r>
            <a:r>
              <a:rPr lang="en-US" sz="2400" i="1" dirty="0">
                <a:solidFill>
                  <a:schemeClr val="tx1"/>
                </a:solidFill>
                <a:latin typeface="Times New Roman" pitchFamily="18" charset="0"/>
              </a:rPr>
              <a:t>.</a:t>
            </a:r>
          </a:p>
        </p:txBody>
      </p:sp>
      <p:sp>
        <p:nvSpPr>
          <p:cNvPr id="54279" name="Text Box 97"/>
          <p:cNvSpPr txBox="1">
            <a:spLocks noChangeArrowheads="1"/>
          </p:cNvSpPr>
          <p:nvPr/>
        </p:nvSpPr>
        <p:spPr bwMode="auto">
          <a:xfrm>
            <a:off x="381000" y="4572000"/>
            <a:ext cx="8229600" cy="1336675"/>
          </a:xfrm>
          <a:prstGeom prst="rect">
            <a:avLst/>
          </a:prstGeom>
          <a:solidFill>
            <a:srgbClr val="E6ECFF"/>
          </a:solidFill>
          <a:ln>
            <a:noFill/>
          </a:ln>
          <a:effectLst>
            <a:outerShdw blurRad="63500" dist="63500"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tIns="91440" bIns="91440">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nSpc>
                <a:spcPct val="105000"/>
              </a:lnSpc>
            </a:pPr>
            <a:r>
              <a:rPr lang="en-US" sz="2400" dirty="0">
                <a:solidFill>
                  <a:schemeClr val="tx1"/>
                </a:solidFill>
                <a:latin typeface="Times New Roman" pitchFamily="18" charset="0"/>
              </a:rPr>
              <a:t>To match percentiles, replace all occurrences of value </a:t>
            </a:r>
            <a:r>
              <a:rPr lang="en-US" sz="2400" i="1" dirty="0" err="1" smtClean="0">
                <a:solidFill>
                  <a:schemeClr val="tx1"/>
                </a:solidFill>
                <a:latin typeface="Times New Roman" pitchFamily="18" charset="0"/>
              </a:rPr>
              <a:t>g</a:t>
            </a:r>
            <a:r>
              <a:rPr lang="en-US" sz="2400" baseline="-25000" dirty="0" err="1" smtClean="0">
                <a:solidFill>
                  <a:schemeClr val="tx1"/>
                </a:solidFill>
                <a:latin typeface="Times New Roman" pitchFamily="18" charset="0"/>
              </a:rPr>
              <a:t>d</a:t>
            </a:r>
            <a:r>
              <a:rPr lang="en-US" sz="2400" dirty="0" smtClean="0">
                <a:solidFill>
                  <a:schemeClr val="tx1"/>
                </a:solidFill>
                <a:latin typeface="Times New Roman" pitchFamily="18" charset="0"/>
              </a:rPr>
              <a:t> </a:t>
            </a:r>
            <a:r>
              <a:rPr lang="en-US" sz="2400" dirty="0">
                <a:solidFill>
                  <a:schemeClr val="tx1"/>
                </a:solidFill>
                <a:latin typeface="Times New Roman" pitchFamily="18" charset="0"/>
              </a:rPr>
              <a:t>in image </a:t>
            </a:r>
            <a:r>
              <a:rPr lang="en-US" sz="2400" b="1" dirty="0" smtClean="0">
                <a:solidFill>
                  <a:schemeClr val="tx1"/>
                </a:solidFill>
                <a:latin typeface="Times New Roman" pitchFamily="18" charset="0"/>
              </a:rPr>
              <a:t>I</a:t>
            </a:r>
            <a:r>
              <a:rPr lang="en-US" sz="2400" baseline="-25000" dirty="0" smtClean="0">
                <a:solidFill>
                  <a:schemeClr val="tx1"/>
                </a:solidFill>
                <a:latin typeface="Times New Roman" pitchFamily="18" charset="0"/>
              </a:rPr>
              <a:t>d</a:t>
            </a:r>
            <a:r>
              <a:rPr lang="en-US" sz="2400" b="1" dirty="0" smtClean="0">
                <a:solidFill>
                  <a:schemeClr val="tx1"/>
                </a:solidFill>
                <a:latin typeface="Times New Roman" pitchFamily="18" charset="0"/>
              </a:rPr>
              <a:t> </a:t>
            </a:r>
            <a:r>
              <a:rPr lang="en-US" sz="2400" dirty="0">
                <a:solidFill>
                  <a:schemeClr val="tx1"/>
                </a:solidFill>
                <a:latin typeface="Times New Roman" pitchFamily="18" charset="0"/>
              </a:rPr>
              <a:t>with </a:t>
            </a:r>
            <a:r>
              <a:rPr lang="en-US" sz="2400" dirty="0" smtClean="0">
                <a:solidFill>
                  <a:schemeClr val="tx1"/>
                </a:solidFill>
                <a:latin typeface="Times New Roman" pitchFamily="18" charset="0"/>
              </a:rPr>
              <a:t>value </a:t>
            </a:r>
            <a:r>
              <a:rPr lang="en-US" sz="2400" i="1" dirty="0" smtClean="0">
                <a:solidFill>
                  <a:schemeClr val="tx1"/>
                </a:solidFill>
                <a:latin typeface="Times New Roman" pitchFamily="18" charset="0"/>
              </a:rPr>
              <a:t>g</a:t>
            </a:r>
            <a:r>
              <a:rPr lang="en-US" sz="2400" baseline="-25000" dirty="0" smtClean="0">
                <a:solidFill>
                  <a:schemeClr val="tx1"/>
                </a:solidFill>
                <a:latin typeface="Times New Roman" pitchFamily="18" charset="0"/>
              </a:rPr>
              <a:t>r</a:t>
            </a:r>
            <a:r>
              <a:rPr lang="en-US" sz="2400" dirty="0" smtClean="0">
                <a:solidFill>
                  <a:schemeClr val="tx1"/>
                </a:solidFill>
                <a:latin typeface="Times New Roman" pitchFamily="18" charset="0"/>
              </a:rPr>
              <a:t> </a:t>
            </a:r>
            <a:r>
              <a:rPr lang="en-US" sz="2400" dirty="0">
                <a:solidFill>
                  <a:schemeClr val="tx1"/>
                </a:solidFill>
                <a:latin typeface="Times New Roman" pitchFamily="18" charset="0"/>
              </a:rPr>
              <a:t>from image </a:t>
            </a:r>
            <a:r>
              <a:rPr lang="en-US" sz="2400" b="1" dirty="0" smtClean="0">
                <a:solidFill>
                  <a:schemeClr val="tx1"/>
                </a:solidFill>
                <a:latin typeface="Times New Roman" pitchFamily="18" charset="0"/>
              </a:rPr>
              <a:t>J</a:t>
            </a:r>
            <a:r>
              <a:rPr lang="en-US" sz="2400" baseline="-25000" dirty="0" smtClean="0">
                <a:solidFill>
                  <a:schemeClr val="tx1"/>
                </a:solidFill>
                <a:latin typeface="Times New Roman" pitchFamily="18" charset="0"/>
              </a:rPr>
              <a:t>r</a:t>
            </a:r>
            <a:r>
              <a:rPr lang="en-US" sz="2400" i="1" dirty="0" smtClean="0">
                <a:solidFill>
                  <a:schemeClr val="tx1"/>
                </a:solidFill>
                <a:latin typeface="Times New Roman" pitchFamily="18" charset="0"/>
              </a:rPr>
              <a:t> </a:t>
            </a:r>
            <a:r>
              <a:rPr lang="en-US" sz="2400" dirty="0">
                <a:solidFill>
                  <a:schemeClr val="tx1"/>
                </a:solidFill>
                <a:latin typeface="Times New Roman" pitchFamily="18" charset="0"/>
              </a:rPr>
              <a:t>whose percentile in </a:t>
            </a:r>
            <a:r>
              <a:rPr lang="en-US" sz="2400" b="1" dirty="0" smtClean="0">
                <a:solidFill>
                  <a:schemeClr val="tx1"/>
                </a:solidFill>
                <a:latin typeface="Times New Roman" pitchFamily="18" charset="0"/>
              </a:rPr>
              <a:t>J</a:t>
            </a:r>
            <a:r>
              <a:rPr lang="en-US" sz="2400" baseline="-25000" dirty="0" smtClean="0">
                <a:solidFill>
                  <a:schemeClr val="tx1"/>
                </a:solidFill>
                <a:latin typeface="Times New Roman" pitchFamily="18" charset="0"/>
              </a:rPr>
              <a:t>r</a:t>
            </a:r>
            <a:r>
              <a:rPr lang="en-US" sz="2400" dirty="0" smtClean="0">
                <a:solidFill>
                  <a:schemeClr val="tx1"/>
                </a:solidFill>
                <a:latin typeface="Times New Roman" pitchFamily="18" charset="0"/>
              </a:rPr>
              <a:t> </a:t>
            </a:r>
            <a:r>
              <a:rPr lang="en-US" sz="2400" dirty="0">
                <a:solidFill>
                  <a:schemeClr val="tx1"/>
                </a:solidFill>
                <a:latin typeface="Times New Roman" pitchFamily="18" charset="0"/>
              </a:rPr>
              <a:t>most closely matches the percentile of </a:t>
            </a:r>
            <a:r>
              <a:rPr lang="en-US" sz="2400" i="1" dirty="0" err="1" smtClean="0">
                <a:solidFill>
                  <a:schemeClr val="tx1"/>
                </a:solidFill>
                <a:latin typeface="Times New Roman" pitchFamily="18" charset="0"/>
              </a:rPr>
              <a:t>g</a:t>
            </a:r>
            <a:r>
              <a:rPr lang="en-US" sz="2400" baseline="-25000" dirty="0" err="1" smtClean="0">
                <a:solidFill>
                  <a:schemeClr val="tx1"/>
                </a:solidFill>
                <a:latin typeface="Times New Roman" pitchFamily="18" charset="0"/>
              </a:rPr>
              <a:t>d</a:t>
            </a:r>
            <a:r>
              <a:rPr lang="en-US" sz="2400" dirty="0" smtClean="0">
                <a:solidFill>
                  <a:schemeClr val="tx1"/>
                </a:solidFill>
                <a:latin typeface="Times New Roman" pitchFamily="18" charset="0"/>
              </a:rPr>
              <a:t> </a:t>
            </a:r>
            <a:r>
              <a:rPr lang="en-US" sz="2400" dirty="0">
                <a:solidFill>
                  <a:schemeClr val="tx1"/>
                </a:solidFill>
                <a:latin typeface="Times New Roman" pitchFamily="18" charset="0"/>
              </a:rPr>
              <a:t>in image </a:t>
            </a:r>
            <a:r>
              <a:rPr lang="en-US" sz="2400" b="1" dirty="0" smtClean="0">
                <a:solidFill>
                  <a:schemeClr val="tx1"/>
                </a:solidFill>
                <a:latin typeface="Times New Roman" pitchFamily="18" charset="0"/>
              </a:rPr>
              <a:t>I</a:t>
            </a:r>
            <a:r>
              <a:rPr lang="en-US" sz="2400" baseline="-25000" dirty="0" smtClean="0">
                <a:solidFill>
                  <a:schemeClr val="tx1"/>
                </a:solidFill>
                <a:latin typeface="Times New Roman" pitchFamily="18" charset="0"/>
              </a:rPr>
              <a:t>d</a:t>
            </a:r>
            <a:r>
              <a:rPr lang="en-US" sz="2400" dirty="0" smtClean="0">
                <a:solidFill>
                  <a:schemeClr val="tx1"/>
                </a:solidFill>
                <a:latin typeface="Times New Roman" pitchFamily="18" charset="0"/>
              </a:rPr>
              <a:t>. </a:t>
            </a:r>
            <a:endParaRPr lang="en-US" sz="2400" dirty="0">
              <a:solidFill>
                <a:schemeClr val="tx1"/>
              </a:solidFill>
              <a:latin typeface="Times New Roman" pitchFamily="18" charset="0"/>
            </a:endParaRPr>
          </a:p>
        </p:txBody>
      </p:sp>
      <p:sp>
        <p:nvSpPr>
          <p:cNvPr id="54280" name="Text Box 98"/>
          <p:cNvSpPr txBox="1">
            <a:spLocks noChangeArrowheads="1"/>
          </p:cNvSpPr>
          <p:nvPr/>
        </p:nvSpPr>
        <p:spPr bwMode="auto">
          <a:xfrm>
            <a:off x="5715000" y="1219200"/>
            <a:ext cx="3048000" cy="923330"/>
          </a:xfrm>
          <a:prstGeom prst="rect">
            <a:avLst/>
          </a:prstGeom>
          <a:solidFill>
            <a:srgbClr val="FFFFCC"/>
          </a:solidFill>
          <a:ln w="9525">
            <a:solidFill>
              <a:schemeClr val="tx1"/>
            </a:solidFill>
            <a:miter lim="800000"/>
            <a:headEnd/>
            <a:tailEnd/>
          </a:ln>
          <a:effectLst>
            <a:outerShdw blurRad="63500" dist="63500" dir="8100000" algn="ctr" rotWithShape="0">
              <a:schemeClr val="tx1">
                <a:alpha val="50000"/>
              </a:schemeClr>
            </a:outerShdw>
          </a:effec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chemeClr val="tx1"/>
                </a:solidFill>
                <a:latin typeface="Comic Sans MS" pitchFamily="66" charset="0"/>
              </a:rPr>
              <a:t>… assuming a 1-band </a:t>
            </a:r>
            <a:r>
              <a:rPr lang="en-US" sz="1800" dirty="0" smtClean="0">
                <a:solidFill>
                  <a:schemeClr val="tx1"/>
                </a:solidFill>
                <a:latin typeface="Comic Sans MS" pitchFamily="66" charset="0"/>
              </a:rPr>
              <a:t>image, one </a:t>
            </a:r>
            <a:r>
              <a:rPr lang="en-US" sz="1800" dirty="0">
                <a:solidFill>
                  <a:schemeClr val="tx1"/>
                </a:solidFill>
                <a:latin typeface="Comic Sans MS" pitchFamily="66" charset="0"/>
              </a:rPr>
              <a:t>band of a color </a:t>
            </a:r>
            <a:r>
              <a:rPr lang="en-US" sz="1800" dirty="0" smtClean="0">
                <a:solidFill>
                  <a:schemeClr val="tx1"/>
                </a:solidFill>
                <a:latin typeface="Comic Sans MS" pitchFamily="66" charset="0"/>
              </a:rPr>
              <a:t>image, </a:t>
            </a:r>
            <a:r>
              <a:rPr lang="en-US" sz="1800" dirty="0" smtClean="0">
                <a:solidFill>
                  <a:schemeClr val="tx1"/>
                </a:solidFill>
                <a:latin typeface="Comic Sans MS" pitchFamily="66" charset="0"/>
              </a:rPr>
              <a:t>or its luminance image.</a:t>
            </a:r>
            <a:endParaRPr lang="en-US" sz="1800" dirty="0">
              <a:solidFill>
                <a:schemeClr val="tx1"/>
              </a:solidFill>
              <a:latin typeface="Comic Sans MS" pitchFamily="66" charset="0"/>
            </a:endParaRP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64</a:t>
            </a:fld>
            <a:endParaRPr lang="en-US"/>
          </a:p>
        </p:txBody>
      </p:sp>
      <p:sp>
        <p:nvSpPr>
          <p:cNvPr id="9" name="Text Box 7"/>
          <p:cNvSpPr txBox="1">
            <a:spLocks noChangeArrowheads="1"/>
          </p:cNvSpPr>
          <p:nvPr/>
        </p:nvSpPr>
        <p:spPr bwMode="auto">
          <a:xfrm>
            <a:off x="2476500" y="201008"/>
            <a:ext cx="1295400" cy="523220"/>
          </a:xfrm>
          <a:prstGeom prst="rect">
            <a:avLst/>
          </a:prstGeom>
          <a:solidFill>
            <a:srgbClr val="FFFFCC"/>
          </a:solidFill>
          <a:ln>
            <a:noFill/>
          </a:ln>
          <a:effectLst>
            <a:outerShdw blurRad="50800" dist="63500" dir="8100000" algn="tr"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t>d: discolored</a:t>
            </a:r>
          </a:p>
          <a:p>
            <a:r>
              <a:rPr lang="en-US" sz="1400" dirty="0" smtClean="0"/>
              <a:t>r: reference</a:t>
            </a:r>
            <a:endParaRPr lang="en-US" sz="14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Text Box 5"/>
          <p:cNvSpPr txBox="1">
            <a:spLocks noChangeArrowheads="1"/>
          </p:cNvSpPr>
          <p:nvPr/>
        </p:nvSpPr>
        <p:spPr bwMode="auto">
          <a:xfrm>
            <a:off x="425450" y="2820988"/>
            <a:ext cx="569508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a:solidFill>
                  <a:schemeClr val="tx1"/>
                </a:solidFill>
                <a:latin typeface="Times New Roman" pitchFamily="18" charset="0"/>
              </a:rPr>
              <a:t>If </a:t>
            </a:r>
            <a:r>
              <a:rPr lang="en-US" sz="2000" b="1" dirty="0" smtClean="0">
                <a:solidFill>
                  <a:schemeClr val="tx1"/>
                </a:solidFill>
                <a:latin typeface="Times New Roman" pitchFamily="18" charset="0"/>
              </a:rPr>
              <a:t>I</a:t>
            </a:r>
            <a:r>
              <a:rPr lang="en-US" sz="2000" baseline="-25000" dirty="0" smtClean="0">
                <a:solidFill>
                  <a:schemeClr val="tx1"/>
                </a:solidFill>
                <a:latin typeface="Times New Roman" pitchFamily="18" charset="0"/>
              </a:rPr>
              <a:t>d</a:t>
            </a:r>
            <a:r>
              <a:rPr lang="en-US" sz="2000" dirty="0" smtClean="0">
                <a:solidFill>
                  <a:schemeClr val="tx1"/>
                </a:solidFill>
                <a:latin typeface="Times New Roman" pitchFamily="18" charset="0"/>
              </a:rPr>
              <a:t>(</a:t>
            </a:r>
            <a:r>
              <a:rPr lang="en-US" sz="2000" i="1" dirty="0" smtClean="0">
                <a:solidFill>
                  <a:schemeClr val="tx1"/>
                </a:solidFill>
                <a:latin typeface="Times New Roman" pitchFamily="18" charset="0"/>
              </a:rPr>
              <a:t>r,c</a:t>
            </a:r>
            <a:r>
              <a:rPr lang="en-US" sz="2000" dirty="0">
                <a:solidFill>
                  <a:schemeClr val="tx1"/>
                </a:solidFill>
                <a:latin typeface="Times New Roman" pitchFamily="18" charset="0"/>
              </a:rPr>
              <a:t>) = </a:t>
            </a:r>
            <a:r>
              <a:rPr lang="en-US" sz="2000" i="1" dirty="0" err="1" smtClean="0">
                <a:solidFill>
                  <a:schemeClr val="tx1"/>
                </a:solidFill>
                <a:latin typeface="Times New Roman" pitchFamily="18" charset="0"/>
              </a:rPr>
              <a:t>g</a:t>
            </a:r>
            <a:r>
              <a:rPr lang="en-US" sz="2000" baseline="-25000" dirty="0" err="1" smtClean="0">
                <a:solidFill>
                  <a:schemeClr val="tx1"/>
                </a:solidFill>
                <a:latin typeface="Times New Roman" pitchFamily="18" charset="0"/>
              </a:rPr>
              <a:t>d</a:t>
            </a:r>
            <a:r>
              <a:rPr lang="en-US" sz="2000" dirty="0" smtClean="0">
                <a:solidFill>
                  <a:schemeClr val="tx1"/>
                </a:solidFill>
                <a:latin typeface="Times New Roman" pitchFamily="18" charset="0"/>
              </a:rPr>
              <a:t> </a:t>
            </a:r>
            <a:r>
              <a:rPr lang="en-US" sz="2000" dirty="0">
                <a:solidFill>
                  <a:schemeClr val="tx1"/>
                </a:solidFill>
                <a:latin typeface="Times New Roman" pitchFamily="18" charset="0"/>
              </a:rPr>
              <a:t>then let </a:t>
            </a:r>
            <a:r>
              <a:rPr lang="en-US" sz="2000" i="1" dirty="0">
                <a:solidFill>
                  <a:schemeClr val="tx1"/>
                </a:solidFill>
                <a:latin typeface="Times New Roman" pitchFamily="18" charset="0"/>
              </a:rPr>
              <a:t>K</a:t>
            </a:r>
            <a:r>
              <a:rPr lang="en-US" sz="2000" dirty="0">
                <a:solidFill>
                  <a:schemeClr val="tx1"/>
                </a:solidFill>
                <a:latin typeface="Times New Roman" pitchFamily="18" charset="0"/>
              </a:rPr>
              <a:t>(</a:t>
            </a:r>
            <a:r>
              <a:rPr lang="en-US" sz="2000" i="1" dirty="0">
                <a:solidFill>
                  <a:schemeClr val="tx1"/>
                </a:solidFill>
                <a:latin typeface="Times New Roman" pitchFamily="18" charset="0"/>
              </a:rPr>
              <a:t>r,c</a:t>
            </a:r>
            <a:r>
              <a:rPr lang="en-US" sz="2000" dirty="0">
                <a:solidFill>
                  <a:schemeClr val="tx1"/>
                </a:solidFill>
                <a:latin typeface="Times New Roman" pitchFamily="18" charset="0"/>
              </a:rPr>
              <a:t>) = </a:t>
            </a:r>
            <a:r>
              <a:rPr lang="en-US" sz="2000" i="1" dirty="0" smtClean="0">
                <a:solidFill>
                  <a:schemeClr val="tx1"/>
                </a:solidFill>
                <a:latin typeface="Times New Roman" pitchFamily="18" charset="0"/>
              </a:rPr>
              <a:t>g</a:t>
            </a:r>
            <a:r>
              <a:rPr lang="en-US" sz="2000" baseline="-25000" dirty="0" smtClean="0">
                <a:solidFill>
                  <a:schemeClr val="tx1"/>
                </a:solidFill>
                <a:latin typeface="Times New Roman" pitchFamily="18" charset="0"/>
              </a:rPr>
              <a:t>r</a:t>
            </a:r>
            <a:r>
              <a:rPr lang="en-US" sz="2000" dirty="0" smtClean="0">
                <a:solidFill>
                  <a:schemeClr val="tx1"/>
                </a:solidFill>
                <a:latin typeface="Times New Roman" pitchFamily="18" charset="0"/>
              </a:rPr>
              <a:t> </a:t>
            </a:r>
            <a:r>
              <a:rPr lang="en-US" sz="2000" dirty="0">
                <a:solidFill>
                  <a:schemeClr val="tx1"/>
                </a:solidFill>
                <a:latin typeface="Times New Roman" pitchFamily="18" charset="0"/>
              </a:rPr>
              <a:t>where </a:t>
            </a:r>
            <a:r>
              <a:rPr lang="en-US" sz="2000" i="1" dirty="0" smtClean="0">
                <a:solidFill>
                  <a:schemeClr val="tx1"/>
                </a:solidFill>
                <a:latin typeface="Times New Roman" pitchFamily="18" charset="0"/>
              </a:rPr>
              <a:t>g</a:t>
            </a:r>
            <a:r>
              <a:rPr lang="en-US" sz="2000" baseline="-25000" dirty="0" smtClean="0">
                <a:solidFill>
                  <a:schemeClr val="tx1"/>
                </a:solidFill>
                <a:latin typeface="Times New Roman" pitchFamily="18" charset="0"/>
              </a:rPr>
              <a:t>r</a:t>
            </a:r>
            <a:r>
              <a:rPr lang="en-US" sz="2000" dirty="0" smtClean="0">
                <a:solidFill>
                  <a:schemeClr val="tx1"/>
                </a:solidFill>
                <a:latin typeface="Times New Roman" pitchFamily="18" charset="0"/>
              </a:rPr>
              <a:t> </a:t>
            </a:r>
            <a:r>
              <a:rPr lang="en-US" sz="2000" dirty="0">
                <a:solidFill>
                  <a:schemeClr val="tx1"/>
                </a:solidFill>
                <a:latin typeface="Times New Roman" pitchFamily="18" charset="0"/>
              </a:rPr>
              <a:t>is such that</a:t>
            </a:r>
          </a:p>
        </p:txBody>
      </p:sp>
      <p:sp>
        <p:nvSpPr>
          <p:cNvPr id="55303" name="Text Box 6"/>
          <p:cNvSpPr txBox="1">
            <a:spLocks noChangeArrowheads="1"/>
          </p:cNvSpPr>
          <p:nvPr/>
        </p:nvSpPr>
        <p:spPr bwMode="auto">
          <a:xfrm>
            <a:off x="397162" y="3424238"/>
            <a:ext cx="447776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000" i="1" dirty="0" err="1" smtClean="0">
                <a:solidFill>
                  <a:schemeClr val="tx1"/>
                </a:solidFill>
                <a:latin typeface="Times New Roman" pitchFamily="18" charset="0"/>
              </a:rPr>
              <a:t>P</a:t>
            </a:r>
            <a:r>
              <a:rPr lang="en-US" sz="2000" baseline="-25000" dirty="0" err="1" smtClean="0">
                <a:solidFill>
                  <a:schemeClr val="tx1"/>
                </a:solidFill>
                <a:latin typeface="Times New Roman" pitchFamily="18" charset="0"/>
              </a:rPr>
              <a:t>d</a:t>
            </a:r>
            <a:r>
              <a:rPr lang="en-US" sz="2000" i="1" baseline="-25000" dirty="0" smtClean="0">
                <a:solidFill>
                  <a:schemeClr val="tx1"/>
                </a:solidFill>
                <a:latin typeface="Times New Roman" pitchFamily="18" charset="0"/>
              </a:rPr>
              <a:t> </a:t>
            </a:r>
            <a:r>
              <a:rPr lang="en-US" sz="2000" dirty="0">
                <a:solidFill>
                  <a:schemeClr val="tx1"/>
                </a:solidFill>
                <a:latin typeface="Times New Roman" pitchFamily="18" charset="0"/>
              </a:rPr>
              <a:t>(</a:t>
            </a:r>
            <a:r>
              <a:rPr lang="en-US" sz="2000" i="1" dirty="0" err="1" smtClean="0">
                <a:solidFill>
                  <a:schemeClr val="tx1"/>
                </a:solidFill>
                <a:latin typeface="Times New Roman" pitchFamily="18" charset="0"/>
              </a:rPr>
              <a:t>g</a:t>
            </a:r>
            <a:r>
              <a:rPr lang="en-US" sz="2000" baseline="-25000" dirty="0" err="1" smtClean="0">
                <a:solidFill>
                  <a:schemeClr val="tx1"/>
                </a:solidFill>
                <a:latin typeface="Times New Roman" pitchFamily="18" charset="0"/>
              </a:rPr>
              <a:t>d</a:t>
            </a:r>
            <a:r>
              <a:rPr lang="en-US" sz="2000" dirty="0" smtClean="0">
                <a:solidFill>
                  <a:schemeClr val="tx1"/>
                </a:solidFill>
                <a:latin typeface="Times New Roman" pitchFamily="18" charset="0"/>
              </a:rPr>
              <a:t>) </a:t>
            </a:r>
            <a:r>
              <a:rPr lang="en-US" sz="2000" dirty="0">
                <a:solidFill>
                  <a:schemeClr val="tx1"/>
                </a:solidFill>
                <a:latin typeface="Times New Roman" pitchFamily="18" charset="0"/>
              </a:rPr>
              <a:t>&gt; </a:t>
            </a:r>
            <a:r>
              <a:rPr lang="en-US" sz="2000" i="1" dirty="0" err="1" smtClean="0">
                <a:solidFill>
                  <a:schemeClr val="tx1"/>
                </a:solidFill>
                <a:latin typeface="Times New Roman" pitchFamily="18" charset="0"/>
              </a:rPr>
              <a:t>P</a:t>
            </a:r>
            <a:r>
              <a:rPr lang="en-US" sz="2000" baseline="-25000" dirty="0" err="1" smtClean="0">
                <a:solidFill>
                  <a:schemeClr val="tx1"/>
                </a:solidFill>
                <a:latin typeface="Times New Roman" pitchFamily="18" charset="0"/>
              </a:rPr>
              <a:t>r</a:t>
            </a:r>
            <a:r>
              <a:rPr lang="en-US" sz="2000" i="1" baseline="-25000" dirty="0" smtClean="0">
                <a:solidFill>
                  <a:schemeClr val="tx1"/>
                </a:solidFill>
                <a:latin typeface="Times New Roman" pitchFamily="18" charset="0"/>
              </a:rPr>
              <a:t> </a:t>
            </a:r>
            <a:r>
              <a:rPr lang="en-US" sz="2000" dirty="0">
                <a:solidFill>
                  <a:schemeClr val="tx1"/>
                </a:solidFill>
                <a:latin typeface="Times New Roman" pitchFamily="18" charset="0"/>
              </a:rPr>
              <a:t>(</a:t>
            </a:r>
            <a:r>
              <a:rPr lang="en-US" sz="2000" i="1" dirty="0" smtClean="0">
                <a:solidFill>
                  <a:schemeClr val="tx1"/>
                </a:solidFill>
                <a:latin typeface="Times New Roman" pitchFamily="18" charset="0"/>
              </a:rPr>
              <a:t>g</a:t>
            </a:r>
            <a:r>
              <a:rPr lang="en-US" sz="2000" baseline="-25000" dirty="0" smtClean="0">
                <a:solidFill>
                  <a:schemeClr val="tx1"/>
                </a:solidFill>
                <a:latin typeface="Times New Roman" pitchFamily="18" charset="0"/>
              </a:rPr>
              <a:t>r</a:t>
            </a:r>
            <a:r>
              <a:rPr lang="en-US" sz="2000" b="1" baseline="-25000" dirty="0" smtClean="0">
                <a:solidFill>
                  <a:schemeClr val="tx1"/>
                </a:solidFill>
                <a:latin typeface="Times New Roman" pitchFamily="18" charset="0"/>
              </a:rPr>
              <a:t> </a:t>
            </a:r>
            <a:r>
              <a:rPr lang="en-US" sz="2000" dirty="0">
                <a:solidFill>
                  <a:schemeClr val="tx1"/>
                </a:solidFill>
                <a:latin typeface="Times New Roman" pitchFamily="18" charset="0"/>
              </a:rPr>
              <a:t>-1)  AND  </a:t>
            </a:r>
            <a:r>
              <a:rPr lang="en-US" sz="2000" i="1" dirty="0" err="1" smtClean="0">
                <a:solidFill>
                  <a:schemeClr val="tx1"/>
                </a:solidFill>
                <a:latin typeface="Times New Roman" pitchFamily="18" charset="0"/>
              </a:rPr>
              <a:t>P</a:t>
            </a:r>
            <a:r>
              <a:rPr lang="en-US" sz="2000" baseline="-25000" dirty="0" err="1" smtClean="0">
                <a:solidFill>
                  <a:schemeClr val="tx1"/>
                </a:solidFill>
                <a:latin typeface="Times New Roman" pitchFamily="18" charset="0"/>
              </a:rPr>
              <a:t>d</a:t>
            </a:r>
            <a:r>
              <a:rPr lang="en-US" sz="2000" i="1" baseline="-25000" dirty="0" smtClean="0">
                <a:solidFill>
                  <a:schemeClr val="tx1"/>
                </a:solidFill>
                <a:latin typeface="Times New Roman" pitchFamily="18" charset="0"/>
              </a:rPr>
              <a:t> </a:t>
            </a:r>
            <a:r>
              <a:rPr lang="en-US" sz="2000" dirty="0">
                <a:solidFill>
                  <a:schemeClr val="tx1"/>
                </a:solidFill>
                <a:latin typeface="Times New Roman" pitchFamily="18" charset="0"/>
              </a:rPr>
              <a:t>(</a:t>
            </a:r>
            <a:r>
              <a:rPr lang="en-US" sz="2000" i="1" dirty="0" err="1" smtClean="0">
                <a:solidFill>
                  <a:schemeClr val="tx1"/>
                </a:solidFill>
                <a:latin typeface="Times New Roman" pitchFamily="18" charset="0"/>
              </a:rPr>
              <a:t>g</a:t>
            </a:r>
            <a:r>
              <a:rPr lang="en-US" sz="2000" baseline="-25000" dirty="0" err="1" smtClean="0">
                <a:solidFill>
                  <a:schemeClr val="tx1"/>
                </a:solidFill>
                <a:latin typeface="Times New Roman" pitchFamily="18" charset="0"/>
              </a:rPr>
              <a:t>d</a:t>
            </a:r>
            <a:r>
              <a:rPr lang="en-US" sz="2000" dirty="0" smtClean="0">
                <a:solidFill>
                  <a:schemeClr val="tx1"/>
                </a:solidFill>
                <a:latin typeface="Times New Roman" pitchFamily="18" charset="0"/>
              </a:rPr>
              <a:t>) </a:t>
            </a:r>
            <a:r>
              <a:rPr lang="en-US" sz="2000" dirty="0">
                <a:solidFill>
                  <a:schemeClr val="tx1"/>
                </a:solidFill>
                <a:latin typeface="Times New Roman" pitchFamily="18" charset="0"/>
                <a:sym typeface="Symbol" pitchFamily="82" charset="2"/>
              </a:rPr>
              <a:t></a:t>
            </a:r>
            <a:r>
              <a:rPr lang="en-US" sz="2000" dirty="0">
                <a:solidFill>
                  <a:schemeClr val="tx1"/>
                </a:solidFill>
                <a:latin typeface="Times New Roman" pitchFamily="18" charset="0"/>
              </a:rPr>
              <a:t> </a:t>
            </a:r>
            <a:r>
              <a:rPr lang="en-US" sz="2000" i="1" dirty="0" err="1" smtClean="0">
                <a:solidFill>
                  <a:schemeClr val="tx1"/>
                </a:solidFill>
                <a:latin typeface="Times New Roman" pitchFamily="18" charset="0"/>
              </a:rPr>
              <a:t>P</a:t>
            </a:r>
            <a:r>
              <a:rPr lang="en-US" sz="2000" baseline="-25000" dirty="0" err="1" smtClean="0">
                <a:solidFill>
                  <a:schemeClr val="tx1"/>
                </a:solidFill>
                <a:latin typeface="Times New Roman" pitchFamily="18" charset="0"/>
              </a:rPr>
              <a:t>r</a:t>
            </a:r>
            <a:r>
              <a:rPr lang="en-US" sz="2000" i="1" baseline="-25000" dirty="0" smtClean="0">
                <a:solidFill>
                  <a:schemeClr val="tx1"/>
                </a:solidFill>
                <a:latin typeface="Times New Roman" pitchFamily="18" charset="0"/>
              </a:rPr>
              <a:t> </a:t>
            </a:r>
            <a:r>
              <a:rPr lang="en-US" sz="2000" dirty="0">
                <a:solidFill>
                  <a:schemeClr val="tx1"/>
                </a:solidFill>
                <a:latin typeface="Times New Roman" pitchFamily="18" charset="0"/>
              </a:rPr>
              <a:t>(</a:t>
            </a:r>
            <a:r>
              <a:rPr lang="en-US" sz="2000" i="1" dirty="0" smtClean="0">
                <a:solidFill>
                  <a:schemeClr val="tx1"/>
                </a:solidFill>
                <a:latin typeface="Times New Roman" pitchFamily="18" charset="0"/>
              </a:rPr>
              <a:t>g</a:t>
            </a:r>
            <a:r>
              <a:rPr lang="en-US" sz="2000" baseline="-25000" dirty="0" smtClean="0">
                <a:solidFill>
                  <a:schemeClr val="tx1"/>
                </a:solidFill>
                <a:latin typeface="Times New Roman" pitchFamily="18" charset="0"/>
              </a:rPr>
              <a:t>r</a:t>
            </a:r>
            <a:r>
              <a:rPr lang="en-US" sz="2000" dirty="0" smtClean="0">
                <a:solidFill>
                  <a:schemeClr val="tx1"/>
                </a:solidFill>
                <a:latin typeface="Times New Roman" pitchFamily="18" charset="0"/>
              </a:rPr>
              <a:t>).</a:t>
            </a:r>
            <a:endParaRPr lang="en-US" sz="2000" dirty="0">
              <a:solidFill>
                <a:schemeClr val="tx1"/>
              </a:solidFill>
              <a:latin typeface="Times New Roman" pitchFamily="18" charset="0"/>
            </a:endParaRPr>
          </a:p>
        </p:txBody>
      </p:sp>
      <p:sp>
        <p:nvSpPr>
          <p:cNvPr id="55304" name="Text Box 7"/>
          <p:cNvSpPr txBox="1">
            <a:spLocks noChangeArrowheads="1"/>
          </p:cNvSpPr>
          <p:nvPr/>
        </p:nvSpPr>
        <p:spPr bwMode="auto">
          <a:xfrm>
            <a:off x="425449" y="1979613"/>
            <a:ext cx="586025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a:solidFill>
                  <a:schemeClr val="tx1"/>
                </a:solidFill>
                <a:latin typeface="Times New Roman" pitchFamily="18" charset="0"/>
              </a:rPr>
              <a:t>So, to create an image, </a:t>
            </a:r>
            <a:r>
              <a:rPr lang="en-US" sz="2000" b="1" dirty="0" smtClean="0">
                <a:solidFill>
                  <a:schemeClr val="tx1"/>
                </a:solidFill>
                <a:latin typeface="Times New Roman" pitchFamily="18" charset="0"/>
              </a:rPr>
              <a:t>K</a:t>
            </a:r>
            <a:r>
              <a:rPr lang="en-US" sz="2000" dirty="0" smtClean="0">
                <a:solidFill>
                  <a:schemeClr val="tx1"/>
                </a:solidFill>
                <a:latin typeface="Times New Roman" pitchFamily="18" charset="0"/>
              </a:rPr>
              <a:t>, </a:t>
            </a:r>
            <a:r>
              <a:rPr lang="en-US" sz="2000" dirty="0">
                <a:solidFill>
                  <a:schemeClr val="tx1"/>
                </a:solidFill>
                <a:latin typeface="Times New Roman" pitchFamily="18" charset="0"/>
              </a:rPr>
              <a:t>from image </a:t>
            </a:r>
            <a:r>
              <a:rPr lang="en-US" sz="2000" b="1" dirty="0" smtClean="0">
                <a:solidFill>
                  <a:schemeClr val="tx1"/>
                </a:solidFill>
                <a:latin typeface="Times New Roman" pitchFamily="18" charset="0"/>
              </a:rPr>
              <a:t>I</a:t>
            </a:r>
            <a:r>
              <a:rPr lang="en-US" sz="2000" baseline="-25000" dirty="0" smtClean="0">
                <a:solidFill>
                  <a:schemeClr val="tx1"/>
                </a:solidFill>
                <a:latin typeface="Times New Roman" pitchFamily="18" charset="0"/>
              </a:rPr>
              <a:t>d</a:t>
            </a:r>
            <a:r>
              <a:rPr lang="en-US" sz="2000" dirty="0" smtClean="0">
                <a:solidFill>
                  <a:schemeClr val="tx1"/>
                </a:solidFill>
                <a:latin typeface="Times New Roman" pitchFamily="18" charset="0"/>
              </a:rPr>
              <a:t> </a:t>
            </a:r>
            <a:r>
              <a:rPr lang="en-US" sz="2000" dirty="0">
                <a:solidFill>
                  <a:schemeClr val="tx1"/>
                </a:solidFill>
                <a:latin typeface="Times New Roman" pitchFamily="18" charset="0"/>
              </a:rPr>
              <a:t>such that</a:t>
            </a:r>
            <a:r>
              <a:rPr lang="en-US" sz="2000" b="1" dirty="0">
                <a:solidFill>
                  <a:schemeClr val="tx1"/>
                </a:solidFill>
                <a:latin typeface="Times New Roman" pitchFamily="18" charset="0"/>
              </a:rPr>
              <a:t> K</a:t>
            </a:r>
            <a:r>
              <a:rPr lang="en-US" sz="2000" dirty="0">
                <a:solidFill>
                  <a:schemeClr val="tx1"/>
                </a:solidFill>
                <a:latin typeface="Times New Roman" pitchFamily="18" charset="0"/>
              </a:rPr>
              <a:t> has nearly the same CDF as image </a:t>
            </a:r>
            <a:r>
              <a:rPr lang="en-US" sz="2000" b="1" dirty="0" smtClean="0">
                <a:solidFill>
                  <a:schemeClr val="tx1"/>
                </a:solidFill>
                <a:latin typeface="Times New Roman" pitchFamily="18" charset="0"/>
              </a:rPr>
              <a:t>J</a:t>
            </a:r>
            <a:r>
              <a:rPr lang="en-US" sz="2000" baseline="-25000" dirty="0" smtClean="0">
                <a:solidFill>
                  <a:schemeClr val="tx1"/>
                </a:solidFill>
                <a:latin typeface="Times New Roman" pitchFamily="18" charset="0"/>
              </a:rPr>
              <a:t>r</a:t>
            </a:r>
            <a:r>
              <a:rPr lang="en-US" sz="2000" i="1" dirty="0" smtClean="0">
                <a:solidFill>
                  <a:schemeClr val="tx1"/>
                </a:solidFill>
                <a:latin typeface="Times New Roman" pitchFamily="18" charset="0"/>
              </a:rPr>
              <a:t> </a:t>
            </a:r>
            <a:r>
              <a:rPr lang="en-US" sz="2000" dirty="0">
                <a:solidFill>
                  <a:schemeClr val="tx1"/>
                </a:solidFill>
                <a:latin typeface="Times New Roman" pitchFamily="18" charset="0"/>
              </a:rPr>
              <a:t>do the following:</a:t>
            </a:r>
          </a:p>
        </p:txBody>
      </p:sp>
      <p:grpSp>
        <p:nvGrpSpPr>
          <p:cNvPr id="55305" name="Group 25"/>
          <p:cNvGrpSpPr>
            <a:grpSpLocks/>
          </p:cNvGrpSpPr>
          <p:nvPr/>
        </p:nvGrpSpPr>
        <p:grpSpPr bwMode="auto">
          <a:xfrm>
            <a:off x="452439" y="4167189"/>
            <a:ext cx="3736976" cy="2005013"/>
            <a:chOff x="285" y="2625"/>
            <a:chExt cx="2354" cy="1263"/>
          </a:xfrm>
        </p:grpSpPr>
        <p:pic>
          <p:nvPicPr>
            <p:cNvPr id="55315" name="Picture 8" descr="Image-PDF-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2640"/>
              <a:ext cx="2159"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Text Box 11"/>
            <p:cNvSpPr txBox="1">
              <a:spLocks noChangeArrowheads="1"/>
            </p:cNvSpPr>
            <p:nvPr/>
          </p:nvSpPr>
          <p:spPr bwMode="auto">
            <a:xfrm>
              <a:off x="2400" y="3676"/>
              <a:ext cx="20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a:solidFill>
                    <a:schemeClr val="tx1"/>
                  </a:solidFill>
                  <a:latin typeface="Times New Roman" pitchFamily="18" charset="0"/>
                </a:rPr>
                <a:t>g</a:t>
              </a:r>
              <a:r>
                <a:rPr lang="en-US" sz="1600" i="1" baseline="-25000">
                  <a:solidFill>
                    <a:schemeClr val="tx1"/>
                  </a:solidFill>
                  <a:latin typeface="Times New Roman" pitchFamily="18" charset="0"/>
                </a:rPr>
                <a:t>I</a:t>
              </a:r>
            </a:p>
          </p:txBody>
        </p:sp>
        <p:sp>
          <p:nvSpPr>
            <p:cNvPr id="55317" name="Text Box 15"/>
            <p:cNvSpPr txBox="1">
              <a:spLocks noChangeArrowheads="1"/>
            </p:cNvSpPr>
            <p:nvPr/>
          </p:nvSpPr>
          <p:spPr bwMode="auto">
            <a:xfrm rot="16200000">
              <a:off x="138" y="2772"/>
              <a:ext cx="50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dirty="0" err="1" smtClean="0">
                  <a:solidFill>
                    <a:schemeClr val="tx1"/>
                  </a:solidFill>
                  <a:latin typeface="Times New Roman" pitchFamily="18" charset="0"/>
                </a:rPr>
                <a:t>P</a:t>
              </a:r>
              <a:r>
                <a:rPr lang="en-US" sz="1600" baseline="-25000" dirty="0" err="1" smtClean="0">
                  <a:solidFill>
                    <a:schemeClr val="tx1"/>
                  </a:solidFill>
                  <a:latin typeface="Times New Roman" pitchFamily="18" charset="0"/>
                </a:rPr>
                <a:t>d</a:t>
              </a:r>
              <a:r>
                <a:rPr lang="en-US" sz="1600" i="1" baseline="-25000" dirty="0" smtClean="0">
                  <a:solidFill>
                    <a:schemeClr val="tx1"/>
                  </a:solidFill>
                  <a:latin typeface="Times New Roman" pitchFamily="18" charset="0"/>
                </a:rPr>
                <a:t> </a:t>
              </a:r>
              <a:r>
                <a:rPr lang="en-US" sz="1600" dirty="0">
                  <a:solidFill>
                    <a:schemeClr val="tx1"/>
                  </a:solidFill>
                  <a:latin typeface="Times New Roman" pitchFamily="18" charset="0"/>
                </a:rPr>
                <a:t>( </a:t>
              </a:r>
              <a:r>
                <a:rPr lang="en-US" sz="1600" i="1" dirty="0" err="1" smtClean="0">
                  <a:solidFill>
                    <a:schemeClr val="tx1"/>
                  </a:solidFill>
                  <a:latin typeface="Times New Roman" pitchFamily="18" charset="0"/>
                </a:rPr>
                <a:t>g</a:t>
              </a:r>
              <a:r>
                <a:rPr lang="en-US" sz="1600" baseline="-25000" dirty="0" err="1" smtClean="0">
                  <a:solidFill>
                    <a:schemeClr val="tx1"/>
                  </a:solidFill>
                  <a:latin typeface="Times New Roman" pitchFamily="18" charset="0"/>
                </a:rPr>
                <a:t>d</a:t>
              </a:r>
              <a:r>
                <a:rPr lang="en-US" sz="1600" i="1" baseline="-25000" dirty="0" smtClean="0">
                  <a:solidFill>
                    <a:schemeClr val="tx1"/>
                  </a:solidFill>
                  <a:latin typeface="Times New Roman" pitchFamily="18" charset="0"/>
                </a:rPr>
                <a:t> </a:t>
              </a:r>
              <a:r>
                <a:rPr lang="en-US" sz="1600" dirty="0">
                  <a:solidFill>
                    <a:schemeClr val="tx1"/>
                  </a:solidFill>
                  <a:latin typeface="Times New Roman" pitchFamily="18" charset="0"/>
                </a:rPr>
                <a:t>)</a:t>
              </a:r>
            </a:p>
          </p:txBody>
        </p:sp>
      </p:grpSp>
      <p:grpSp>
        <p:nvGrpSpPr>
          <p:cNvPr id="55306" name="Group 20"/>
          <p:cNvGrpSpPr>
            <a:grpSpLocks/>
          </p:cNvGrpSpPr>
          <p:nvPr/>
        </p:nvGrpSpPr>
        <p:grpSpPr bwMode="auto">
          <a:xfrm>
            <a:off x="4264026" y="4191000"/>
            <a:ext cx="3735388" cy="1981200"/>
            <a:chOff x="2686" y="2496"/>
            <a:chExt cx="2353" cy="1248"/>
          </a:xfrm>
        </p:grpSpPr>
        <p:pic>
          <p:nvPicPr>
            <p:cNvPr id="55312" name="Picture 9" descr="Target-PDF-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2496"/>
              <a:ext cx="2159"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3" name="Text Box 12"/>
            <p:cNvSpPr txBox="1">
              <a:spLocks noChangeArrowheads="1"/>
            </p:cNvSpPr>
            <p:nvPr/>
          </p:nvSpPr>
          <p:spPr bwMode="auto">
            <a:xfrm>
              <a:off x="4800" y="3532"/>
              <a:ext cx="2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a:solidFill>
                    <a:schemeClr val="tx1"/>
                  </a:solidFill>
                  <a:latin typeface="Times New Roman" pitchFamily="18" charset="0"/>
                </a:rPr>
                <a:t>g</a:t>
              </a:r>
              <a:r>
                <a:rPr lang="en-US" sz="1600" i="1" baseline="-25000">
                  <a:solidFill>
                    <a:schemeClr val="tx1"/>
                  </a:solidFill>
                  <a:latin typeface="Times New Roman" pitchFamily="18" charset="0"/>
                </a:rPr>
                <a:t>J</a:t>
              </a:r>
            </a:p>
          </p:txBody>
        </p:sp>
        <p:sp>
          <p:nvSpPr>
            <p:cNvPr id="55314" name="Text Box 16"/>
            <p:cNvSpPr txBox="1">
              <a:spLocks noChangeArrowheads="1"/>
            </p:cNvSpPr>
            <p:nvPr/>
          </p:nvSpPr>
          <p:spPr bwMode="auto">
            <a:xfrm rot="16200000">
              <a:off x="2554" y="2638"/>
              <a:ext cx="47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dirty="0" err="1" smtClean="0">
                  <a:solidFill>
                    <a:schemeClr val="tx1"/>
                  </a:solidFill>
                  <a:latin typeface="Times New Roman" pitchFamily="18" charset="0"/>
                </a:rPr>
                <a:t>P</a:t>
              </a:r>
              <a:r>
                <a:rPr lang="en-US" sz="1600" baseline="-25000" dirty="0" err="1" smtClean="0">
                  <a:solidFill>
                    <a:schemeClr val="tx1"/>
                  </a:solidFill>
                  <a:latin typeface="Times New Roman" pitchFamily="18" charset="0"/>
                </a:rPr>
                <a:t>r</a:t>
              </a:r>
              <a:r>
                <a:rPr lang="en-US" sz="1600" i="1" baseline="-25000" dirty="0" smtClean="0">
                  <a:solidFill>
                    <a:schemeClr val="tx1"/>
                  </a:solidFill>
                  <a:latin typeface="Times New Roman" pitchFamily="18" charset="0"/>
                </a:rPr>
                <a:t> </a:t>
              </a:r>
              <a:r>
                <a:rPr lang="en-US" sz="1600" dirty="0">
                  <a:solidFill>
                    <a:schemeClr val="tx1"/>
                  </a:solidFill>
                  <a:latin typeface="Times New Roman" pitchFamily="18" charset="0"/>
                </a:rPr>
                <a:t>( </a:t>
              </a:r>
              <a:r>
                <a:rPr lang="en-US" sz="1600" i="1" dirty="0" smtClean="0">
                  <a:solidFill>
                    <a:schemeClr val="tx1"/>
                  </a:solidFill>
                  <a:latin typeface="Times New Roman" pitchFamily="18" charset="0"/>
                </a:rPr>
                <a:t>g</a:t>
              </a:r>
              <a:r>
                <a:rPr lang="en-US" sz="1600" baseline="-25000" dirty="0" smtClean="0">
                  <a:solidFill>
                    <a:schemeClr val="tx1"/>
                  </a:solidFill>
                  <a:latin typeface="Times New Roman" pitchFamily="18" charset="0"/>
                </a:rPr>
                <a:t>r</a:t>
              </a:r>
              <a:r>
                <a:rPr lang="en-US" sz="1600" i="1" baseline="-25000" dirty="0" smtClean="0">
                  <a:solidFill>
                    <a:schemeClr val="tx1"/>
                  </a:solidFill>
                  <a:latin typeface="Times New Roman" pitchFamily="18" charset="0"/>
                </a:rPr>
                <a:t> </a:t>
              </a:r>
              <a:r>
                <a:rPr lang="en-US" sz="1600" dirty="0">
                  <a:solidFill>
                    <a:schemeClr val="tx1"/>
                  </a:solidFill>
                  <a:latin typeface="Times New Roman" pitchFamily="18" charset="0"/>
                </a:rPr>
                <a:t>)</a:t>
              </a:r>
            </a:p>
          </p:txBody>
        </p:sp>
      </p:grpSp>
      <p:sp>
        <p:nvSpPr>
          <p:cNvPr id="55307" name="Line 21"/>
          <p:cNvSpPr>
            <a:spLocks noChangeShapeType="1"/>
          </p:cNvSpPr>
          <p:nvPr/>
        </p:nvSpPr>
        <p:spPr bwMode="auto">
          <a:xfrm>
            <a:off x="1022350" y="4883150"/>
            <a:ext cx="6858000" cy="0"/>
          </a:xfrm>
          <a:prstGeom prst="line">
            <a:avLst/>
          </a:prstGeom>
          <a:noFill/>
          <a:ln w="190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5308" name="Text Box 22"/>
          <p:cNvSpPr txBox="1">
            <a:spLocks noChangeArrowheads="1"/>
          </p:cNvSpPr>
          <p:nvPr/>
        </p:nvSpPr>
        <p:spPr bwMode="auto">
          <a:xfrm>
            <a:off x="7162800" y="2514600"/>
            <a:ext cx="1331913" cy="1570038"/>
          </a:xfrm>
          <a:prstGeom prst="rect">
            <a:avLst/>
          </a:prstGeom>
          <a:solidFill>
            <a:srgbClr val="DDDDDD"/>
          </a:solidFill>
          <a:ln>
            <a:noFill/>
          </a:ln>
          <a:effectLst>
            <a:outerShdw blurRad="63500" dist="63500"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rPr>
              <a:t>Example:</a:t>
            </a:r>
          </a:p>
          <a:p>
            <a:r>
              <a:rPr lang="en-US" sz="1600" b="1" dirty="0" smtClean="0">
                <a:solidFill>
                  <a:schemeClr val="tx1"/>
                </a:solidFill>
                <a:latin typeface="Times New Roman" pitchFamily="18" charset="0"/>
              </a:rPr>
              <a:t>I</a:t>
            </a:r>
            <a:r>
              <a:rPr lang="en-US" sz="1600" baseline="-25000" dirty="0" smtClean="0">
                <a:solidFill>
                  <a:schemeClr val="tx1"/>
                </a:solidFill>
                <a:latin typeface="Times New Roman" pitchFamily="18" charset="0"/>
              </a:rPr>
              <a:t>d</a:t>
            </a:r>
            <a:r>
              <a:rPr lang="en-US" sz="1600" dirty="0" smtClean="0">
                <a:solidFill>
                  <a:schemeClr val="tx1"/>
                </a:solidFill>
                <a:latin typeface="Times New Roman" pitchFamily="18" charset="0"/>
              </a:rPr>
              <a:t>(</a:t>
            </a:r>
            <a:r>
              <a:rPr lang="en-US" sz="1600" i="1" dirty="0" smtClean="0">
                <a:solidFill>
                  <a:schemeClr val="tx1"/>
                </a:solidFill>
                <a:latin typeface="Times New Roman" pitchFamily="18" charset="0"/>
              </a:rPr>
              <a:t>r,c</a:t>
            </a:r>
            <a:r>
              <a:rPr lang="en-US" sz="1600" dirty="0">
                <a:solidFill>
                  <a:schemeClr val="tx1"/>
                </a:solidFill>
                <a:latin typeface="Times New Roman" pitchFamily="18" charset="0"/>
              </a:rPr>
              <a:t>) = 5</a:t>
            </a:r>
          </a:p>
          <a:p>
            <a:r>
              <a:rPr lang="en-US" sz="1600" i="1" dirty="0" err="1" smtClean="0">
                <a:solidFill>
                  <a:schemeClr val="tx1"/>
                </a:solidFill>
                <a:latin typeface="Times New Roman" pitchFamily="18" charset="0"/>
              </a:rPr>
              <a:t>P</a:t>
            </a:r>
            <a:r>
              <a:rPr lang="en-US" sz="1600" baseline="-25000" dirty="0" err="1" smtClean="0">
                <a:solidFill>
                  <a:schemeClr val="tx1"/>
                </a:solidFill>
                <a:latin typeface="Times New Roman" pitchFamily="18" charset="0"/>
              </a:rPr>
              <a:t>d</a:t>
            </a:r>
            <a:r>
              <a:rPr lang="en-US" sz="1600" b="1" baseline="-25000" dirty="0" smtClean="0">
                <a:solidFill>
                  <a:schemeClr val="tx1"/>
                </a:solidFill>
                <a:latin typeface="Times New Roman" pitchFamily="18" charset="0"/>
              </a:rPr>
              <a:t> </a:t>
            </a:r>
            <a:r>
              <a:rPr lang="en-US" sz="1600" dirty="0">
                <a:solidFill>
                  <a:schemeClr val="tx1"/>
                </a:solidFill>
                <a:latin typeface="Times New Roman" pitchFamily="18" charset="0"/>
              </a:rPr>
              <a:t>(5) = 0.65</a:t>
            </a:r>
          </a:p>
          <a:p>
            <a:r>
              <a:rPr lang="en-US" sz="1600" i="1" dirty="0" err="1" smtClean="0">
                <a:solidFill>
                  <a:schemeClr val="tx1"/>
                </a:solidFill>
                <a:latin typeface="Times New Roman" pitchFamily="18" charset="0"/>
              </a:rPr>
              <a:t>P</a:t>
            </a:r>
            <a:r>
              <a:rPr lang="en-US" sz="1600" baseline="-25000" dirty="0" err="1" smtClean="0">
                <a:solidFill>
                  <a:schemeClr val="tx1"/>
                </a:solidFill>
                <a:latin typeface="Times New Roman" pitchFamily="18" charset="0"/>
              </a:rPr>
              <a:t>r</a:t>
            </a:r>
            <a:r>
              <a:rPr lang="en-US" sz="1600" i="1" baseline="-25000" dirty="0" smtClean="0">
                <a:solidFill>
                  <a:schemeClr val="tx1"/>
                </a:solidFill>
                <a:latin typeface="Times New Roman" pitchFamily="18" charset="0"/>
              </a:rPr>
              <a:t> </a:t>
            </a:r>
            <a:r>
              <a:rPr lang="en-US" sz="1600" dirty="0">
                <a:solidFill>
                  <a:schemeClr val="tx1"/>
                </a:solidFill>
                <a:latin typeface="Times New Roman" pitchFamily="18" charset="0"/>
              </a:rPr>
              <a:t>(9) = 0.56</a:t>
            </a:r>
          </a:p>
          <a:p>
            <a:r>
              <a:rPr lang="en-US" sz="1600" i="1" dirty="0" err="1" smtClean="0">
                <a:solidFill>
                  <a:schemeClr val="tx1"/>
                </a:solidFill>
                <a:latin typeface="Times New Roman" pitchFamily="18" charset="0"/>
              </a:rPr>
              <a:t>P</a:t>
            </a:r>
            <a:r>
              <a:rPr lang="en-US" sz="1600" baseline="-25000" dirty="0" err="1" smtClean="0">
                <a:solidFill>
                  <a:schemeClr val="tx1"/>
                </a:solidFill>
                <a:latin typeface="Times New Roman" pitchFamily="18" charset="0"/>
              </a:rPr>
              <a:t>r</a:t>
            </a:r>
            <a:r>
              <a:rPr lang="en-US" sz="1600" b="1" baseline="-25000" dirty="0" smtClean="0">
                <a:solidFill>
                  <a:schemeClr val="tx1"/>
                </a:solidFill>
                <a:latin typeface="Times New Roman" pitchFamily="18" charset="0"/>
              </a:rPr>
              <a:t> </a:t>
            </a:r>
            <a:r>
              <a:rPr lang="en-US" sz="1600" dirty="0">
                <a:solidFill>
                  <a:schemeClr val="tx1"/>
                </a:solidFill>
                <a:latin typeface="Times New Roman" pitchFamily="18" charset="0"/>
              </a:rPr>
              <a:t>(10) = 0.67</a:t>
            </a:r>
          </a:p>
          <a:p>
            <a:r>
              <a:rPr lang="en-US" sz="1600" b="1" dirty="0">
                <a:solidFill>
                  <a:schemeClr val="tx1"/>
                </a:solidFill>
                <a:latin typeface="Times New Roman" pitchFamily="18" charset="0"/>
              </a:rPr>
              <a:t>K</a:t>
            </a:r>
            <a:r>
              <a:rPr lang="en-US" sz="1600" dirty="0">
                <a:solidFill>
                  <a:schemeClr val="tx1"/>
                </a:solidFill>
                <a:latin typeface="Times New Roman" pitchFamily="18" charset="0"/>
              </a:rPr>
              <a:t>(</a:t>
            </a:r>
            <a:r>
              <a:rPr lang="en-US" sz="1600" i="1" dirty="0">
                <a:solidFill>
                  <a:schemeClr val="tx1"/>
                </a:solidFill>
                <a:latin typeface="Times New Roman" pitchFamily="18" charset="0"/>
              </a:rPr>
              <a:t>r,c</a:t>
            </a:r>
            <a:r>
              <a:rPr lang="en-US" sz="1600" dirty="0">
                <a:solidFill>
                  <a:schemeClr val="tx1"/>
                </a:solidFill>
                <a:latin typeface="Times New Roman" pitchFamily="18" charset="0"/>
              </a:rPr>
              <a:t>) = 10</a:t>
            </a:r>
          </a:p>
        </p:txBody>
      </p:sp>
      <p:sp>
        <p:nvSpPr>
          <p:cNvPr id="55309" name="Rectangle 23"/>
          <p:cNvSpPr>
            <a:spLocks noChangeArrowheads="1"/>
          </p:cNvSpPr>
          <p:nvPr/>
        </p:nvSpPr>
        <p:spPr bwMode="auto">
          <a:xfrm>
            <a:off x="2108200" y="4724400"/>
            <a:ext cx="146050" cy="1454150"/>
          </a:xfrm>
          <a:prstGeom prst="rect">
            <a:avLst/>
          </a:prstGeom>
          <a:noFill/>
          <a:ln w="19050">
            <a:solidFill>
              <a:srgbClr val="FF5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5310" name="Rectangle 24"/>
          <p:cNvSpPr>
            <a:spLocks noChangeArrowheads="1"/>
          </p:cNvSpPr>
          <p:nvPr/>
        </p:nvSpPr>
        <p:spPr bwMode="auto">
          <a:xfrm>
            <a:off x="6692900" y="4724400"/>
            <a:ext cx="146050" cy="1454150"/>
          </a:xfrm>
          <a:prstGeom prst="rect">
            <a:avLst/>
          </a:prstGeom>
          <a:noFill/>
          <a:ln w="19050">
            <a:solidFill>
              <a:srgbClr val="FF5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65</a:t>
            </a:fld>
            <a:endParaRPr lang="en-US"/>
          </a:p>
        </p:txBody>
      </p:sp>
      <p:sp>
        <p:nvSpPr>
          <p:cNvPr id="22" name="Text Box 98"/>
          <p:cNvSpPr txBox="1">
            <a:spLocks noChangeArrowheads="1"/>
          </p:cNvSpPr>
          <p:nvPr/>
        </p:nvSpPr>
        <p:spPr bwMode="auto">
          <a:xfrm>
            <a:off x="6285707" y="1143000"/>
            <a:ext cx="2477292" cy="738664"/>
          </a:xfrm>
          <a:prstGeom prst="rect">
            <a:avLst/>
          </a:prstGeom>
          <a:solidFill>
            <a:srgbClr val="FFFFCC"/>
          </a:solidFill>
          <a:ln w="9525">
            <a:solidFill>
              <a:schemeClr val="tx1"/>
            </a:solidFill>
            <a:miter lim="800000"/>
            <a:headEnd/>
            <a:tailEnd/>
          </a:ln>
          <a:effectLst>
            <a:outerShdw blurRad="63500" dist="63500" dir="8100000" algn="ctr" rotWithShape="0">
              <a:schemeClr val="tx1">
                <a:alpha val="50000"/>
              </a:schemeClr>
            </a:outerShdw>
          </a:effec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a:solidFill>
                  <a:schemeClr val="tx1"/>
                </a:solidFill>
                <a:latin typeface="Comic Sans MS" pitchFamily="66" charset="0"/>
              </a:rPr>
              <a:t>… assuming a 1-band </a:t>
            </a:r>
            <a:r>
              <a:rPr lang="en-US" sz="1400" dirty="0" smtClean="0">
                <a:solidFill>
                  <a:schemeClr val="tx1"/>
                </a:solidFill>
                <a:latin typeface="Comic Sans MS" pitchFamily="66" charset="0"/>
              </a:rPr>
              <a:t>image, one </a:t>
            </a:r>
            <a:r>
              <a:rPr lang="en-US" sz="1400" dirty="0">
                <a:solidFill>
                  <a:schemeClr val="tx1"/>
                </a:solidFill>
                <a:latin typeface="Comic Sans MS" pitchFamily="66" charset="0"/>
              </a:rPr>
              <a:t>band of a color </a:t>
            </a:r>
            <a:r>
              <a:rPr lang="en-US" sz="1400" dirty="0" smtClean="0">
                <a:solidFill>
                  <a:schemeClr val="tx1"/>
                </a:solidFill>
                <a:latin typeface="Comic Sans MS" pitchFamily="66" charset="0"/>
              </a:rPr>
              <a:t>image or its luminance image.</a:t>
            </a:r>
            <a:endParaRPr lang="en-US" sz="1400" dirty="0">
              <a:solidFill>
                <a:schemeClr val="tx1"/>
              </a:solidFill>
              <a:latin typeface="Comic Sans MS" pitchFamily="66" charset="0"/>
            </a:endParaRPr>
          </a:p>
        </p:txBody>
      </p:sp>
      <p:sp>
        <p:nvSpPr>
          <p:cNvPr id="23" name="Rectangle 2"/>
          <p:cNvSpPr>
            <a:spLocks noGrp="1" noChangeArrowheads="1"/>
          </p:cNvSpPr>
          <p:nvPr>
            <p:ph type="title"/>
          </p:nvPr>
        </p:nvSpPr>
        <p:spPr>
          <a:xfrm>
            <a:off x="381000" y="1181100"/>
            <a:ext cx="7772400" cy="723900"/>
          </a:xfrm>
        </p:spPr>
        <p:txBody>
          <a:bodyPr/>
          <a:lstStyle/>
          <a:p>
            <a:r>
              <a:rPr lang="en-US" sz="3600" dirty="0" smtClean="0"/>
              <a:t>Matching Percentiles</a:t>
            </a:r>
          </a:p>
        </p:txBody>
      </p:sp>
      <p:sp>
        <p:nvSpPr>
          <p:cNvPr id="24" name="Text Box 7"/>
          <p:cNvSpPr txBox="1">
            <a:spLocks noChangeArrowheads="1"/>
          </p:cNvSpPr>
          <p:nvPr/>
        </p:nvSpPr>
        <p:spPr bwMode="auto">
          <a:xfrm>
            <a:off x="2476500" y="201008"/>
            <a:ext cx="1295400" cy="523220"/>
          </a:xfrm>
          <a:prstGeom prst="rect">
            <a:avLst/>
          </a:prstGeom>
          <a:solidFill>
            <a:srgbClr val="FFFFCC"/>
          </a:solidFill>
          <a:ln>
            <a:noFill/>
          </a:ln>
          <a:effectLst>
            <a:outerShdw blurRad="50800" dist="63500" dir="8100000" algn="tr"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t>d: discolored</a:t>
            </a:r>
          </a:p>
          <a:p>
            <a:r>
              <a:rPr lang="en-US" sz="1400" dirty="0" smtClean="0"/>
              <a:t>r: reference</a:t>
            </a:r>
            <a:endParaRPr lang="en-US" sz="1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p:nvPr>
        </p:nvSpPr>
        <p:spPr>
          <a:xfrm>
            <a:off x="533400" y="1143000"/>
            <a:ext cx="5410200" cy="723900"/>
          </a:xfrm>
        </p:spPr>
        <p:txBody>
          <a:bodyPr/>
          <a:lstStyle/>
          <a:p>
            <a:pPr algn="just"/>
            <a:r>
              <a:rPr lang="en-US" sz="3200" smtClean="0"/>
              <a:t>Histogram Matching Algorithm</a:t>
            </a:r>
          </a:p>
        </p:txBody>
      </p:sp>
      <p:graphicFrame>
        <p:nvGraphicFramePr>
          <p:cNvPr id="56326" name="Object 3"/>
          <p:cNvGraphicFramePr>
            <a:graphicFrameLocks noChangeAspect="1"/>
          </p:cNvGraphicFramePr>
          <p:nvPr>
            <p:extLst>
              <p:ext uri="{D42A27DB-BD31-4B8C-83A1-F6EECF244321}">
                <p14:modId xmlns:p14="http://schemas.microsoft.com/office/powerpoint/2010/main" val="2347632059"/>
              </p:ext>
            </p:extLst>
          </p:nvPr>
        </p:nvGraphicFramePr>
        <p:xfrm>
          <a:off x="6126163" y="3087688"/>
          <a:ext cx="2303462" cy="757237"/>
        </p:xfrm>
        <a:graphic>
          <a:graphicData uri="http://schemas.openxmlformats.org/presentationml/2006/ole">
            <mc:AlternateContent xmlns:mc="http://schemas.openxmlformats.org/markup-compatibility/2006">
              <mc:Choice xmlns:v="urn:schemas-microsoft-com:vml" Requires="v">
                <p:oleObj spid="_x0000_s56739" name="Equation" r:id="rId3" imgW="1536480" imgH="507960" progId="Equation.DSMT4">
                  <p:embed/>
                </p:oleObj>
              </mc:Choice>
              <mc:Fallback>
                <p:oleObj name="Equation" r:id="rId3" imgW="1536480" imgH="507960" progId="Equation.DSMT4">
                  <p:embed/>
                  <p:pic>
                    <p:nvPicPr>
                      <p:cNvPr id="0" name="Object 3"/>
                      <p:cNvPicPr>
                        <a:picLocks noChangeAspect="1" noChangeArrowheads="1"/>
                      </p:cNvPicPr>
                      <p:nvPr/>
                    </p:nvPicPr>
                    <p:blipFill>
                      <a:blip r:embed="rId4"/>
                      <a:srcRect/>
                      <a:stretch>
                        <a:fillRect/>
                      </a:stretch>
                    </p:blipFill>
                    <p:spPr bwMode="auto">
                      <a:xfrm>
                        <a:off x="6126163" y="3087688"/>
                        <a:ext cx="2303462" cy="75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10"/>
          <p:cNvGraphicFramePr>
            <a:graphicFrameLocks noChangeAspect="1"/>
          </p:cNvGraphicFramePr>
          <p:nvPr>
            <p:extLst>
              <p:ext uri="{D42A27DB-BD31-4B8C-83A1-F6EECF244321}">
                <p14:modId xmlns:p14="http://schemas.microsoft.com/office/powerpoint/2010/main" val="749556971"/>
              </p:ext>
            </p:extLst>
          </p:nvPr>
        </p:nvGraphicFramePr>
        <p:xfrm>
          <a:off x="6503988" y="3833813"/>
          <a:ext cx="1546225" cy="1373187"/>
        </p:xfrm>
        <a:graphic>
          <a:graphicData uri="http://schemas.openxmlformats.org/presentationml/2006/ole">
            <mc:AlternateContent xmlns:mc="http://schemas.openxmlformats.org/markup-compatibility/2006">
              <mc:Choice xmlns:v="urn:schemas-microsoft-com:vml" Requires="v">
                <p:oleObj spid="_x0000_s56740" name="Equation" r:id="rId5" imgW="1028520" imgH="914400" progId="Equation.DSMT4">
                  <p:embed/>
                </p:oleObj>
              </mc:Choice>
              <mc:Fallback>
                <p:oleObj name="Equation" r:id="rId5" imgW="1028520" imgH="914400" progId="Equation.DSMT4">
                  <p:embed/>
                  <p:pic>
                    <p:nvPicPr>
                      <p:cNvPr id="0" name="Object 10"/>
                      <p:cNvPicPr>
                        <a:picLocks noChangeAspect="1" noChangeArrowheads="1"/>
                      </p:cNvPicPr>
                      <p:nvPr/>
                    </p:nvPicPr>
                    <p:blipFill>
                      <a:blip r:embed="rId6"/>
                      <a:srcRect/>
                      <a:stretch>
                        <a:fillRect/>
                      </a:stretch>
                    </p:blipFill>
                    <p:spPr bwMode="auto">
                      <a:xfrm>
                        <a:off x="6503988" y="3833813"/>
                        <a:ext cx="1546225" cy="137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8" name="Rectangle 32"/>
          <p:cNvSpPr>
            <a:spLocks noChangeArrowheads="1"/>
          </p:cNvSpPr>
          <p:nvPr/>
        </p:nvSpPr>
        <p:spPr bwMode="auto">
          <a:xfrm>
            <a:off x="533400" y="2149475"/>
            <a:ext cx="4953000" cy="3810000"/>
          </a:xfrm>
          <a:prstGeom prst="rect">
            <a:avLst/>
          </a:prstGeom>
          <a:solidFill>
            <a:schemeClr val="bg1"/>
          </a:solidFill>
          <a:ln w="9525">
            <a:solidFill>
              <a:schemeClr val="tx1"/>
            </a:solidFill>
            <a:miter lim="800000"/>
            <a:headEnd/>
            <a:tailEnd/>
          </a:ln>
          <a:effectLst>
            <a:outerShdw blurRad="63500" dist="63500" dir="2700000" algn="ctr" rotWithShape="0">
              <a:srgbClr val="000000">
                <a:alpha val="43137"/>
              </a:srgbClr>
            </a:outerShdw>
          </a:effectLst>
        </p:spPr>
        <p:txBody>
          <a:bodyPr anchor="ctr">
            <a:spAutoFit/>
          </a:bodyPr>
          <a:lstStyle/>
          <a:p>
            <a:endParaRPr lang="en-US"/>
          </a:p>
        </p:txBody>
      </p:sp>
      <p:sp>
        <p:nvSpPr>
          <p:cNvPr id="56329" name="Text Box 13"/>
          <p:cNvSpPr txBox="1">
            <a:spLocks noChangeArrowheads="1"/>
          </p:cNvSpPr>
          <p:nvPr/>
        </p:nvSpPr>
        <p:spPr bwMode="auto">
          <a:xfrm>
            <a:off x="609600" y="3200400"/>
            <a:ext cx="35052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spcBef>
                <a:spcPct val="20000"/>
              </a:spcBef>
            </a:pPr>
            <a:r>
              <a:rPr lang="en-US" sz="2000" dirty="0">
                <a:solidFill>
                  <a:schemeClr val="accent1"/>
                </a:solidFill>
                <a:latin typeface="Courier New" pitchFamily="49" charset="0"/>
              </a:rPr>
              <a:t>for</a:t>
            </a:r>
            <a:r>
              <a:rPr lang="en-US" sz="2000" dirty="0">
                <a:solidFill>
                  <a:schemeClr val="tx1"/>
                </a:solidFill>
                <a:latin typeface="Courier New" pitchFamily="49" charset="0"/>
              </a:rPr>
              <a:t> </a:t>
            </a:r>
            <a:r>
              <a:rPr lang="en-US" sz="2000" i="1" dirty="0" err="1" smtClean="0">
                <a:solidFill>
                  <a:schemeClr val="tx1"/>
                </a:solidFill>
                <a:latin typeface="Times New Roman" pitchFamily="18" charset="0"/>
              </a:rPr>
              <a:t>g</a:t>
            </a:r>
            <a:r>
              <a:rPr lang="en-US" sz="2000" baseline="-25000" dirty="0" err="1" smtClean="0">
                <a:solidFill>
                  <a:schemeClr val="tx1"/>
                </a:solidFill>
                <a:latin typeface="Times New Roman" pitchFamily="18" charset="0"/>
              </a:rPr>
              <a:t>d</a:t>
            </a:r>
            <a:r>
              <a:rPr lang="en-US" sz="2000" dirty="0" smtClean="0">
                <a:solidFill>
                  <a:schemeClr val="tx1"/>
                </a:solidFill>
                <a:latin typeface="Times New Roman" pitchFamily="18" charset="0"/>
              </a:rPr>
              <a:t>  </a:t>
            </a:r>
            <a:r>
              <a:rPr lang="en-US" sz="2000" dirty="0">
                <a:solidFill>
                  <a:schemeClr val="tx1"/>
                </a:solidFill>
                <a:latin typeface="Courier New" pitchFamily="49" charset="0"/>
              </a:rPr>
              <a:t>= </a:t>
            </a:r>
            <a:r>
              <a:rPr lang="en-US" sz="2000" i="1" dirty="0" smtClean="0">
                <a:solidFill>
                  <a:schemeClr val="tx1"/>
                </a:solidFill>
                <a:latin typeface="Times New Roman" pitchFamily="18" charset="0"/>
              </a:rPr>
              <a:t>m</a:t>
            </a:r>
            <a:r>
              <a:rPr lang="en-US" sz="2000" baseline="-25000" dirty="0" smtClean="0">
                <a:solidFill>
                  <a:schemeClr val="tx1"/>
                </a:solidFill>
                <a:latin typeface="Times New Roman" pitchFamily="18" charset="0"/>
              </a:rPr>
              <a:t>d</a:t>
            </a:r>
            <a:r>
              <a:rPr lang="en-US" sz="2000" i="1" dirty="0" smtClean="0">
                <a:solidFill>
                  <a:schemeClr val="tx1"/>
                </a:solidFill>
                <a:latin typeface="Times New Roman" pitchFamily="18" charset="0"/>
              </a:rPr>
              <a:t>  </a:t>
            </a:r>
            <a:r>
              <a:rPr lang="en-US" sz="2000" dirty="0">
                <a:solidFill>
                  <a:schemeClr val="tx1"/>
                </a:solidFill>
                <a:latin typeface="Courier New" pitchFamily="49" charset="0"/>
              </a:rPr>
              <a:t>to </a:t>
            </a:r>
            <a:r>
              <a:rPr lang="en-US" sz="2000" i="1" dirty="0" err="1" smtClean="0">
                <a:solidFill>
                  <a:schemeClr val="tx1"/>
                </a:solidFill>
                <a:latin typeface="Times New Roman" pitchFamily="18" charset="0"/>
              </a:rPr>
              <a:t>M</a:t>
            </a:r>
            <a:r>
              <a:rPr lang="en-US" sz="2000" baseline="-25000" dirty="0" err="1" smtClean="0">
                <a:solidFill>
                  <a:schemeClr val="tx1"/>
                </a:solidFill>
                <a:latin typeface="Times New Roman" pitchFamily="18" charset="0"/>
              </a:rPr>
              <a:t>d</a:t>
            </a:r>
            <a:r>
              <a:rPr lang="en-US" sz="2000" i="1" dirty="0" smtClean="0">
                <a:solidFill>
                  <a:schemeClr val="tx1"/>
                </a:solidFill>
                <a:latin typeface="Times New Roman" pitchFamily="18" charset="0"/>
              </a:rPr>
              <a:t> </a:t>
            </a:r>
            <a:endParaRPr lang="en-US" sz="2000" i="1" dirty="0">
              <a:solidFill>
                <a:schemeClr val="tx1"/>
              </a:solidFill>
              <a:latin typeface="Times New Roman" pitchFamily="18" charset="0"/>
            </a:endParaRPr>
          </a:p>
          <a:p>
            <a:pPr>
              <a:spcBef>
                <a:spcPct val="20000"/>
              </a:spcBef>
            </a:pPr>
            <a:r>
              <a:rPr lang="en-US" sz="2000" i="1" dirty="0">
                <a:solidFill>
                  <a:schemeClr val="tx1"/>
                </a:solidFill>
                <a:latin typeface="Courier New" pitchFamily="49" charset="0"/>
              </a:rPr>
              <a:t>   </a:t>
            </a:r>
            <a:r>
              <a:rPr lang="en-US" sz="2000" dirty="0">
                <a:solidFill>
                  <a:schemeClr val="accent1"/>
                </a:solidFill>
                <a:latin typeface="Courier New" pitchFamily="49" charset="0"/>
              </a:rPr>
              <a:t>while</a:t>
            </a:r>
            <a:r>
              <a:rPr lang="en-US" sz="2000" dirty="0">
                <a:solidFill>
                  <a:schemeClr val="tx1"/>
                </a:solidFill>
                <a:latin typeface="Courier New" pitchFamily="49" charset="0"/>
              </a:rPr>
              <a:t> </a:t>
            </a:r>
            <a:endParaRPr lang="en-US" sz="2000" dirty="0">
              <a:solidFill>
                <a:schemeClr val="tx1"/>
              </a:solidFill>
              <a:latin typeface="Times New Roman" pitchFamily="18" charset="0"/>
            </a:endParaRPr>
          </a:p>
        </p:txBody>
      </p:sp>
      <p:graphicFrame>
        <p:nvGraphicFramePr>
          <p:cNvPr id="56330" name="Object 15"/>
          <p:cNvGraphicFramePr>
            <a:graphicFrameLocks noChangeAspect="1"/>
          </p:cNvGraphicFramePr>
          <p:nvPr>
            <p:extLst>
              <p:ext uri="{D42A27DB-BD31-4B8C-83A1-F6EECF244321}">
                <p14:modId xmlns:p14="http://schemas.microsoft.com/office/powerpoint/2010/main" val="2935033428"/>
              </p:ext>
            </p:extLst>
          </p:nvPr>
        </p:nvGraphicFramePr>
        <p:xfrm>
          <a:off x="2057400" y="3543300"/>
          <a:ext cx="3276600" cy="762000"/>
        </p:xfrm>
        <a:graphic>
          <a:graphicData uri="http://schemas.openxmlformats.org/presentationml/2006/ole">
            <mc:AlternateContent xmlns:mc="http://schemas.openxmlformats.org/markup-compatibility/2006">
              <mc:Choice xmlns:v="urn:schemas-microsoft-com:vml" Requires="v">
                <p:oleObj spid="_x0000_s56741" name="Equation" r:id="rId7" imgW="2184120" imgH="507960" progId="Equation.DSMT4">
                  <p:embed/>
                </p:oleObj>
              </mc:Choice>
              <mc:Fallback>
                <p:oleObj name="Equation" r:id="rId7" imgW="2184120" imgH="507960" progId="Equation.DSMT4">
                  <p:embed/>
                  <p:pic>
                    <p:nvPicPr>
                      <p:cNvPr id="0" name="Object 15"/>
                      <p:cNvPicPr>
                        <a:picLocks noChangeAspect="1" noChangeArrowheads="1"/>
                      </p:cNvPicPr>
                      <p:nvPr/>
                    </p:nvPicPr>
                    <p:blipFill>
                      <a:blip r:embed="rId8"/>
                      <a:srcRect/>
                      <a:stretch>
                        <a:fillRect/>
                      </a:stretch>
                    </p:blipFill>
                    <p:spPr bwMode="auto">
                      <a:xfrm>
                        <a:off x="2057400" y="3543300"/>
                        <a:ext cx="32766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31" name="Object 16"/>
          <p:cNvGraphicFramePr>
            <a:graphicFrameLocks noChangeAspect="1"/>
          </p:cNvGraphicFramePr>
          <p:nvPr>
            <p:extLst>
              <p:ext uri="{D42A27DB-BD31-4B8C-83A1-F6EECF244321}">
                <p14:modId xmlns:p14="http://schemas.microsoft.com/office/powerpoint/2010/main" val="2379064865"/>
              </p:ext>
            </p:extLst>
          </p:nvPr>
        </p:nvGraphicFramePr>
        <p:xfrm>
          <a:off x="1552575" y="4318000"/>
          <a:ext cx="1085850" cy="342900"/>
        </p:xfrm>
        <a:graphic>
          <a:graphicData uri="http://schemas.openxmlformats.org/presentationml/2006/ole">
            <mc:AlternateContent xmlns:mc="http://schemas.openxmlformats.org/markup-compatibility/2006">
              <mc:Choice xmlns:v="urn:schemas-microsoft-com:vml" Requires="v">
                <p:oleObj spid="_x0000_s56742" name="Equation" r:id="rId9" imgW="723600" imgH="228600" progId="Equation.DSMT4">
                  <p:embed/>
                </p:oleObj>
              </mc:Choice>
              <mc:Fallback>
                <p:oleObj name="Equation" r:id="rId9" imgW="723600" imgH="228600" progId="Equation.DSMT4">
                  <p:embed/>
                  <p:pic>
                    <p:nvPicPr>
                      <p:cNvPr id="0" name="Object 16"/>
                      <p:cNvPicPr>
                        <a:picLocks noChangeAspect="1" noChangeArrowheads="1"/>
                      </p:cNvPicPr>
                      <p:nvPr/>
                    </p:nvPicPr>
                    <p:blipFill>
                      <a:blip r:embed="rId10"/>
                      <a:srcRect/>
                      <a:stretch>
                        <a:fillRect/>
                      </a:stretch>
                    </p:blipFill>
                    <p:spPr bwMode="auto">
                      <a:xfrm>
                        <a:off x="1552575" y="4318000"/>
                        <a:ext cx="10858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2" name="Text Box 17"/>
          <p:cNvSpPr txBox="1">
            <a:spLocks noChangeArrowheads="1"/>
          </p:cNvSpPr>
          <p:nvPr/>
        </p:nvSpPr>
        <p:spPr bwMode="auto">
          <a:xfrm>
            <a:off x="1066800" y="4724400"/>
            <a:ext cx="6413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000">
                <a:solidFill>
                  <a:schemeClr val="accent1"/>
                </a:solidFill>
                <a:latin typeface="Courier New" pitchFamily="49" charset="0"/>
              </a:rPr>
              <a:t>end</a:t>
            </a:r>
          </a:p>
        </p:txBody>
      </p:sp>
      <p:sp>
        <p:nvSpPr>
          <p:cNvPr id="56333" name="Text Box 25"/>
          <p:cNvSpPr txBox="1">
            <a:spLocks noChangeArrowheads="1"/>
          </p:cNvSpPr>
          <p:nvPr/>
        </p:nvSpPr>
        <p:spPr bwMode="auto">
          <a:xfrm>
            <a:off x="609600" y="5410200"/>
            <a:ext cx="6413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000">
                <a:solidFill>
                  <a:schemeClr val="accent1"/>
                </a:solidFill>
                <a:latin typeface="Courier New" pitchFamily="49" charset="0"/>
              </a:rPr>
              <a:t>end</a:t>
            </a:r>
          </a:p>
        </p:txBody>
      </p:sp>
      <p:sp>
        <p:nvSpPr>
          <p:cNvPr id="56334" name="Text Box 26"/>
          <p:cNvSpPr txBox="1">
            <a:spLocks noChangeArrowheads="1"/>
          </p:cNvSpPr>
          <p:nvPr/>
        </p:nvSpPr>
        <p:spPr bwMode="auto">
          <a:xfrm>
            <a:off x="609600" y="2205206"/>
            <a:ext cx="242887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a:solidFill>
                  <a:schemeClr val="tx1"/>
                </a:solidFill>
                <a:latin typeface="Courier New" pitchFamily="49" charset="0"/>
              </a:rPr>
              <a:t>[</a:t>
            </a:r>
            <a:r>
              <a:rPr lang="en-US" sz="2000" i="1" dirty="0">
                <a:solidFill>
                  <a:schemeClr val="tx1"/>
                </a:solidFill>
                <a:latin typeface="Times New Roman" pitchFamily="18" charset="0"/>
              </a:rPr>
              <a:t>R,C</a:t>
            </a:r>
            <a:r>
              <a:rPr lang="en-US" sz="2000" dirty="0">
                <a:solidFill>
                  <a:schemeClr val="tx1"/>
                </a:solidFill>
                <a:latin typeface="Courier New" pitchFamily="49" charset="0"/>
              </a:rPr>
              <a:t>]</a:t>
            </a:r>
            <a:r>
              <a:rPr lang="en-US" sz="2000" dirty="0">
                <a:solidFill>
                  <a:schemeClr val="tx1"/>
                </a:solidFill>
                <a:latin typeface="Times New Roman" pitchFamily="18" charset="0"/>
              </a:rPr>
              <a:t> = </a:t>
            </a:r>
            <a:r>
              <a:rPr lang="en-US" sz="2000" dirty="0" smtClean="0">
                <a:solidFill>
                  <a:schemeClr val="tx1"/>
                </a:solidFill>
                <a:latin typeface="Courier New" pitchFamily="49" charset="0"/>
              </a:rPr>
              <a:t>size(</a:t>
            </a:r>
            <a:r>
              <a:rPr lang="en-US" sz="2000" b="1" dirty="0" smtClean="0">
                <a:solidFill>
                  <a:schemeClr val="tx1"/>
                </a:solidFill>
                <a:latin typeface="Times New Roman" pitchFamily="18" charset="0"/>
              </a:rPr>
              <a:t>I</a:t>
            </a:r>
            <a:r>
              <a:rPr lang="en-US" sz="2000" baseline="-25000" dirty="0" smtClean="0">
                <a:solidFill>
                  <a:schemeClr val="tx1"/>
                </a:solidFill>
                <a:latin typeface="Times New Roman" pitchFamily="18" charset="0"/>
              </a:rPr>
              <a:t>d</a:t>
            </a:r>
            <a:r>
              <a:rPr lang="en-US" sz="2000" dirty="0" smtClean="0">
                <a:solidFill>
                  <a:schemeClr val="tx1"/>
                </a:solidFill>
                <a:latin typeface="Courier New" pitchFamily="49" charset="0"/>
              </a:rPr>
              <a:t>);</a:t>
            </a:r>
            <a:endParaRPr lang="en-US" sz="2000" dirty="0">
              <a:solidFill>
                <a:schemeClr val="tx1"/>
              </a:solidFill>
              <a:latin typeface="Courier New" pitchFamily="49" charset="0"/>
            </a:endParaRPr>
          </a:p>
          <a:p>
            <a:r>
              <a:rPr lang="en-US" sz="2000" b="1" dirty="0">
                <a:solidFill>
                  <a:schemeClr val="tx1"/>
                </a:solidFill>
                <a:latin typeface="Times New Roman" pitchFamily="18" charset="0"/>
              </a:rPr>
              <a:t>K</a:t>
            </a:r>
            <a:r>
              <a:rPr lang="en-US" sz="2000" i="1" dirty="0">
                <a:solidFill>
                  <a:schemeClr val="tx1"/>
                </a:solidFill>
                <a:latin typeface="Times New Roman" pitchFamily="18" charset="0"/>
              </a:rPr>
              <a:t> </a:t>
            </a:r>
            <a:r>
              <a:rPr lang="en-US" sz="2000" dirty="0">
                <a:solidFill>
                  <a:schemeClr val="tx1"/>
                </a:solidFill>
                <a:latin typeface="Times New Roman" pitchFamily="18" charset="0"/>
              </a:rPr>
              <a:t>= </a:t>
            </a:r>
            <a:r>
              <a:rPr lang="en-US" sz="2000" dirty="0">
                <a:solidFill>
                  <a:schemeClr val="tx1"/>
                </a:solidFill>
                <a:latin typeface="Courier New" pitchFamily="49" charset="0"/>
              </a:rPr>
              <a:t>zeros(</a:t>
            </a:r>
            <a:r>
              <a:rPr lang="en-US" sz="2000" i="1" dirty="0">
                <a:solidFill>
                  <a:schemeClr val="tx1"/>
                </a:solidFill>
                <a:latin typeface="Times New Roman" pitchFamily="18" charset="0"/>
              </a:rPr>
              <a:t>R</a:t>
            </a:r>
            <a:r>
              <a:rPr lang="en-US" sz="2000" dirty="0">
                <a:solidFill>
                  <a:schemeClr val="tx1"/>
                </a:solidFill>
                <a:latin typeface="Courier New" pitchFamily="49" charset="0"/>
              </a:rPr>
              <a:t>,</a:t>
            </a:r>
            <a:r>
              <a:rPr lang="en-US" sz="2000" i="1" dirty="0">
                <a:solidFill>
                  <a:schemeClr val="tx1"/>
                </a:solidFill>
                <a:latin typeface="Times New Roman" pitchFamily="18" charset="0"/>
              </a:rPr>
              <a:t>C</a:t>
            </a:r>
            <a:r>
              <a:rPr lang="en-US" sz="2000" dirty="0">
                <a:solidFill>
                  <a:schemeClr val="tx1"/>
                </a:solidFill>
                <a:latin typeface="Courier New" pitchFamily="49" charset="0"/>
              </a:rPr>
              <a:t>);</a:t>
            </a:r>
            <a:endParaRPr lang="en-US" sz="2000" i="1" dirty="0">
              <a:solidFill>
                <a:schemeClr val="tx1"/>
              </a:solidFill>
              <a:latin typeface="Times New Roman" pitchFamily="18" charset="0"/>
            </a:endParaRPr>
          </a:p>
          <a:p>
            <a:r>
              <a:rPr lang="en-US" sz="2000" i="1" dirty="0" smtClean="0">
                <a:solidFill>
                  <a:schemeClr val="tx1"/>
                </a:solidFill>
                <a:latin typeface="Times New Roman" pitchFamily="18" charset="0"/>
              </a:rPr>
              <a:t>g</a:t>
            </a:r>
            <a:r>
              <a:rPr lang="en-US" sz="2000" baseline="-25000" dirty="0" smtClean="0">
                <a:solidFill>
                  <a:schemeClr val="tx1"/>
                </a:solidFill>
                <a:latin typeface="Times New Roman" pitchFamily="18" charset="0"/>
              </a:rPr>
              <a:t>r</a:t>
            </a:r>
            <a:r>
              <a:rPr lang="en-US" sz="2000" dirty="0" smtClean="0">
                <a:solidFill>
                  <a:schemeClr val="tx1"/>
                </a:solidFill>
                <a:latin typeface="Times New Roman" pitchFamily="18" charset="0"/>
              </a:rPr>
              <a:t>  </a:t>
            </a:r>
            <a:r>
              <a:rPr lang="en-US" sz="2000" dirty="0">
                <a:solidFill>
                  <a:schemeClr val="tx1"/>
                </a:solidFill>
                <a:latin typeface="Courier New" pitchFamily="49" charset="0"/>
              </a:rPr>
              <a:t>= </a:t>
            </a:r>
            <a:r>
              <a:rPr lang="en-US" sz="2000" i="1" dirty="0" err="1" smtClean="0">
                <a:solidFill>
                  <a:schemeClr val="tx1"/>
                </a:solidFill>
                <a:latin typeface="Times New Roman" pitchFamily="18" charset="0"/>
              </a:rPr>
              <a:t>m</a:t>
            </a:r>
            <a:r>
              <a:rPr lang="en-US" sz="2000" baseline="-25000" dirty="0" err="1" smtClean="0">
                <a:solidFill>
                  <a:schemeClr val="tx1"/>
                </a:solidFill>
                <a:latin typeface="Times New Roman" pitchFamily="18" charset="0"/>
              </a:rPr>
              <a:t>r</a:t>
            </a:r>
            <a:r>
              <a:rPr lang="en-US" sz="2000" i="1" baseline="-25000" dirty="0" smtClean="0">
                <a:solidFill>
                  <a:schemeClr val="tx1"/>
                </a:solidFill>
                <a:latin typeface="Times New Roman" pitchFamily="18" charset="0"/>
              </a:rPr>
              <a:t>;</a:t>
            </a:r>
            <a:endParaRPr lang="en-US" sz="2000" dirty="0">
              <a:solidFill>
                <a:schemeClr val="tx1"/>
              </a:solidFill>
              <a:latin typeface="Courier New" pitchFamily="49" charset="0"/>
            </a:endParaRPr>
          </a:p>
        </p:txBody>
      </p:sp>
      <p:graphicFrame>
        <p:nvGraphicFramePr>
          <p:cNvPr id="56335" name="Object 30"/>
          <p:cNvGraphicFramePr>
            <a:graphicFrameLocks noChangeAspect="1"/>
          </p:cNvGraphicFramePr>
          <p:nvPr>
            <p:extLst>
              <p:ext uri="{D42A27DB-BD31-4B8C-83A1-F6EECF244321}">
                <p14:modId xmlns:p14="http://schemas.microsoft.com/office/powerpoint/2010/main" val="4052670714"/>
              </p:ext>
            </p:extLst>
          </p:nvPr>
        </p:nvGraphicFramePr>
        <p:xfrm>
          <a:off x="1131888" y="5065713"/>
          <a:ext cx="2503487" cy="446087"/>
        </p:xfrm>
        <a:graphic>
          <a:graphicData uri="http://schemas.openxmlformats.org/presentationml/2006/ole">
            <mc:AlternateContent xmlns:mc="http://schemas.openxmlformats.org/markup-compatibility/2006">
              <mc:Choice xmlns:v="urn:schemas-microsoft-com:vml" Requires="v">
                <p:oleObj spid="_x0000_s56743" name="Equation" r:id="rId11" imgW="1574640" imgH="279360" progId="Equation.DSMT4">
                  <p:embed/>
                </p:oleObj>
              </mc:Choice>
              <mc:Fallback>
                <p:oleObj name="Equation" r:id="rId11" imgW="1574640" imgH="279360" progId="Equation.DSMT4">
                  <p:embed/>
                  <p:pic>
                    <p:nvPicPr>
                      <p:cNvPr id="0" name="Object 30"/>
                      <p:cNvPicPr>
                        <a:picLocks noChangeAspect="1" noChangeArrowheads="1"/>
                      </p:cNvPicPr>
                      <p:nvPr/>
                    </p:nvPicPr>
                    <p:blipFill>
                      <a:blip r:embed="rId12"/>
                      <a:srcRect/>
                      <a:stretch>
                        <a:fillRect/>
                      </a:stretch>
                    </p:blipFill>
                    <p:spPr bwMode="auto">
                      <a:xfrm>
                        <a:off x="1131888" y="5065713"/>
                        <a:ext cx="2503487"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6" name="Text Box 40"/>
          <p:cNvSpPr txBox="1">
            <a:spLocks noChangeArrowheads="1"/>
          </p:cNvSpPr>
          <p:nvPr/>
        </p:nvSpPr>
        <p:spPr bwMode="auto">
          <a:xfrm>
            <a:off x="5884863" y="2157413"/>
            <a:ext cx="2784475" cy="762000"/>
          </a:xfrm>
          <a:prstGeom prst="rect">
            <a:avLst/>
          </a:prstGeom>
          <a:solidFill>
            <a:srgbClr val="FFFFCC"/>
          </a:solidFill>
          <a:ln>
            <a:noFill/>
          </a:ln>
          <a:effectLst>
            <a:outerShdw blurRad="63500" dist="63500" dir="2700000" algn="ctr" rotWithShape="0">
              <a:srgbClr val="000000">
                <a:alpha val="43137"/>
              </a:srgb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a:solidFill>
                  <a:schemeClr val="tx1"/>
                </a:solidFill>
                <a:latin typeface="Comic Sans MS" pitchFamily="66" charset="0"/>
              </a:rPr>
              <a:t>This directly matches image</a:t>
            </a:r>
            <a:r>
              <a:rPr lang="en-US" sz="2400" dirty="0">
                <a:solidFill>
                  <a:schemeClr val="tx1"/>
                </a:solidFill>
                <a:latin typeface="Comic Sans MS" pitchFamily="66" charset="0"/>
              </a:rPr>
              <a:t> </a:t>
            </a:r>
            <a:r>
              <a:rPr lang="en-US" sz="2400" b="1" dirty="0" smtClean="0">
                <a:solidFill>
                  <a:schemeClr val="tx1"/>
                </a:solidFill>
                <a:latin typeface="Times New Roman" pitchFamily="18" charset="0"/>
              </a:rPr>
              <a:t>I</a:t>
            </a:r>
            <a:r>
              <a:rPr lang="en-US" sz="2400" baseline="-25000" dirty="0" smtClean="0">
                <a:solidFill>
                  <a:schemeClr val="tx1"/>
                </a:solidFill>
                <a:latin typeface="Times New Roman" pitchFamily="18" charset="0"/>
              </a:rPr>
              <a:t>d</a:t>
            </a:r>
            <a:r>
              <a:rPr lang="en-US" sz="2000" dirty="0" smtClean="0">
                <a:solidFill>
                  <a:schemeClr val="tx1"/>
                </a:solidFill>
                <a:latin typeface="Comic Sans MS" pitchFamily="66" charset="0"/>
              </a:rPr>
              <a:t> </a:t>
            </a:r>
            <a:r>
              <a:rPr lang="en-US" sz="2000" dirty="0">
                <a:solidFill>
                  <a:schemeClr val="tx1"/>
                </a:solidFill>
                <a:latin typeface="Comic Sans MS" pitchFamily="66" charset="0"/>
              </a:rPr>
              <a:t>to image </a:t>
            </a:r>
            <a:r>
              <a:rPr lang="en-US" sz="2400" b="1" dirty="0" smtClean="0">
                <a:solidFill>
                  <a:schemeClr val="tx1"/>
                </a:solidFill>
                <a:latin typeface="Times New Roman" pitchFamily="18" charset="0"/>
              </a:rPr>
              <a:t>J</a:t>
            </a:r>
            <a:r>
              <a:rPr lang="en-US" sz="2400" baseline="-25000" dirty="0" smtClean="0">
                <a:solidFill>
                  <a:schemeClr val="tx1"/>
                </a:solidFill>
                <a:latin typeface="Times New Roman" pitchFamily="18" charset="0"/>
              </a:rPr>
              <a:t>r</a:t>
            </a:r>
            <a:r>
              <a:rPr lang="en-US" sz="2000" dirty="0" smtClean="0">
                <a:solidFill>
                  <a:schemeClr val="tx1"/>
                </a:solidFill>
                <a:latin typeface="Comic Sans MS" pitchFamily="66" charset="0"/>
              </a:rPr>
              <a:t>.</a:t>
            </a:r>
            <a:endParaRPr lang="en-US" sz="2000" dirty="0">
              <a:solidFill>
                <a:schemeClr val="tx1"/>
              </a:solidFill>
              <a:latin typeface="Comic Sans MS" pitchFamily="66" charset="0"/>
            </a:endParaRPr>
          </a:p>
        </p:txBody>
      </p:sp>
      <p:sp>
        <p:nvSpPr>
          <p:cNvPr id="56337" name="Text Box 42"/>
          <p:cNvSpPr txBox="1">
            <a:spLocks noChangeArrowheads="1"/>
          </p:cNvSpPr>
          <p:nvPr/>
        </p:nvSpPr>
        <p:spPr bwMode="auto">
          <a:xfrm>
            <a:off x="5884863" y="5257800"/>
            <a:ext cx="2786062" cy="701675"/>
          </a:xfrm>
          <a:prstGeom prst="rect">
            <a:avLst/>
          </a:prstGeom>
          <a:solidFill>
            <a:srgbClr val="FFFFCC"/>
          </a:solidFill>
          <a:ln>
            <a:noFill/>
          </a:ln>
          <a:effectLst>
            <a:outerShdw blurRad="63500" dist="63500" dir="2700000" algn="ctr" rotWithShape="0">
              <a:srgbClr val="000000">
                <a:alpha val="43137"/>
              </a:srgb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a:solidFill>
                  <a:schemeClr val="tx1"/>
                </a:solidFill>
                <a:latin typeface="Comic Sans MS" pitchFamily="66" charset="0"/>
              </a:rPr>
              <a:t>Better to use a LUT. See slide </a:t>
            </a:r>
            <a:r>
              <a:rPr lang="en-US" sz="2000" dirty="0" smtClean="0">
                <a:solidFill>
                  <a:schemeClr val="tx1"/>
                </a:solidFill>
                <a:latin typeface="Comic Sans MS" pitchFamily="66" charset="0"/>
                <a:hlinkClick r:id="rId13" action="ppaction://hlinksldjump"/>
              </a:rPr>
              <a:t>74</a:t>
            </a:r>
            <a:r>
              <a:rPr lang="en-US" sz="2000" dirty="0" smtClean="0">
                <a:solidFill>
                  <a:schemeClr val="tx1"/>
                </a:solidFill>
                <a:latin typeface="Comic Sans MS" pitchFamily="66" charset="0"/>
              </a:rPr>
              <a:t>.</a:t>
            </a:r>
            <a:endParaRPr lang="en-US" sz="2000" dirty="0">
              <a:solidFill>
                <a:schemeClr val="tx1"/>
              </a:solidFill>
              <a:latin typeface="Comic Sans MS" pitchFamily="66" charset="0"/>
            </a:endParaRP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66</a:t>
            </a:fld>
            <a:endParaRPr lang="en-US"/>
          </a:p>
        </p:txBody>
      </p:sp>
      <p:sp>
        <p:nvSpPr>
          <p:cNvPr id="20" name="Text Box 98"/>
          <p:cNvSpPr txBox="1">
            <a:spLocks noChangeArrowheads="1"/>
          </p:cNvSpPr>
          <p:nvPr/>
        </p:nvSpPr>
        <p:spPr bwMode="auto">
          <a:xfrm>
            <a:off x="6285707" y="1143000"/>
            <a:ext cx="2477292" cy="738664"/>
          </a:xfrm>
          <a:prstGeom prst="rect">
            <a:avLst/>
          </a:prstGeom>
          <a:solidFill>
            <a:srgbClr val="FFFFCC"/>
          </a:solidFill>
          <a:ln w="9525">
            <a:solidFill>
              <a:schemeClr val="tx1"/>
            </a:solidFill>
            <a:miter lim="800000"/>
            <a:headEnd/>
            <a:tailEnd/>
          </a:ln>
          <a:effectLst>
            <a:outerShdw blurRad="63500" dist="63500" dir="2700000" algn="ctr" rotWithShape="0">
              <a:srgbClr val="000000">
                <a:alpha val="43137"/>
              </a:srgbClr>
            </a:outerShdw>
          </a:effec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a:solidFill>
                  <a:schemeClr val="tx1"/>
                </a:solidFill>
                <a:latin typeface="Comic Sans MS" pitchFamily="66" charset="0"/>
              </a:rPr>
              <a:t>… assuming a 1-band </a:t>
            </a:r>
            <a:r>
              <a:rPr lang="en-US" sz="1400" dirty="0" smtClean="0">
                <a:solidFill>
                  <a:schemeClr val="tx1"/>
                </a:solidFill>
                <a:latin typeface="Comic Sans MS" pitchFamily="66" charset="0"/>
              </a:rPr>
              <a:t>image, one </a:t>
            </a:r>
            <a:r>
              <a:rPr lang="en-US" sz="1400" dirty="0">
                <a:solidFill>
                  <a:schemeClr val="tx1"/>
                </a:solidFill>
                <a:latin typeface="Comic Sans MS" pitchFamily="66" charset="0"/>
              </a:rPr>
              <a:t>band of a color </a:t>
            </a:r>
            <a:r>
              <a:rPr lang="en-US" sz="1400" dirty="0" smtClean="0">
                <a:solidFill>
                  <a:schemeClr val="tx1"/>
                </a:solidFill>
                <a:latin typeface="Comic Sans MS" pitchFamily="66" charset="0"/>
              </a:rPr>
              <a:t>image or its luminance image.</a:t>
            </a:r>
            <a:endParaRPr lang="en-US" sz="1400" dirty="0">
              <a:solidFill>
                <a:schemeClr val="tx1"/>
              </a:solidFill>
              <a:latin typeface="Comic Sans MS" pitchFamily="66" charset="0"/>
            </a:endParaRPr>
          </a:p>
        </p:txBody>
      </p:sp>
      <p:sp>
        <p:nvSpPr>
          <p:cNvPr id="19" name="Text Box 7"/>
          <p:cNvSpPr txBox="1">
            <a:spLocks noChangeArrowheads="1"/>
          </p:cNvSpPr>
          <p:nvPr/>
        </p:nvSpPr>
        <p:spPr bwMode="auto">
          <a:xfrm>
            <a:off x="2476500" y="201008"/>
            <a:ext cx="1295400" cy="523220"/>
          </a:xfrm>
          <a:prstGeom prst="rect">
            <a:avLst/>
          </a:prstGeom>
          <a:solidFill>
            <a:srgbClr val="FFFFCC"/>
          </a:solidFill>
          <a:ln>
            <a:noFill/>
          </a:ln>
          <a:effectLst>
            <a:outerShdw blurRad="50800" dist="63500" dir="8100000" algn="tr"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t>d: discolored</a:t>
            </a:r>
          </a:p>
          <a:p>
            <a:r>
              <a:rPr lang="en-US" sz="1400" dirty="0" smtClean="0"/>
              <a:t>r: reference</a:t>
            </a:r>
            <a:endParaRPr lang="en-US" sz="14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p:cNvSpPr>
            <a:spLocks noGrp="1" noChangeArrowheads="1"/>
          </p:cNvSpPr>
          <p:nvPr>
            <p:ph type="title"/>
          </p:nvPr>
        </p:nvSpPr>
        <p:spPr>
          <a:xfrm>
            <a:off x="457200" y="1377950"/>
            <a:ext cx="4724400" cy="723900"/>
          </a:xfrm>
        </p:spPr>
        <p:txBody>
          <a:bodyPr/>
          <a:lstStyle/>
          <a:p>
            <a:r>
              <a:rPr lang="en-US" sz="2800" smtClean="0"/>
              <a:t>Example: Histogram Matching</a:t>
            </a:r>
          </a:p>
        </p:txBody>
      </p:sp>
      <p:pic>
        <p:nvPicPr>
          <p:cNvPr id="57350" name="Picture 3" descr="Image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377950"/>
            <a:ext cx="314483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5" descr="Image-pdf-den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978150"/>
            <a:ext cx="4570413"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Rectangle 6"/>
          <p:cNvSpPr>
            <a:spLocks noChangeArrowheads="1"/>
          </p:cNvSpPr>
          <p:nvPr/>
        </p:nvSpPr>
        <p:spPr bwMode="auto">
          <a:xfrm>
            <a:off x="457200" y="2019300"/>
            <a:ext cx="28956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2400" dirty="0" smtClean="0">
                <a:latin typeface="Times New Roman" pitchFamily="18" charset="0"/>
              </a:rPr>
              <a:t>Discolored Image </a:t>
            </a:r>
            <a:r>
              <a:rPr lang="en-US" sz="2400" dirty="0">
                <a:latin typeface="Times New Roman" pitchFamily="18" charset="0"/>
              </a:rPr>
              <a:t>pdf</a:t>
            </a:r>
          </a:p>
        </p:txBody>
      </p:sp>
      <p:sp>
        <p:nvSpPr>
          <p:cNvPr id="57353" name="Text Box 7"/>
          <p:cNvSpPr txBox="1">
            <a:spLocks noChangeArrowheads="1"/>
          </p:cNvSpPr>
          <p:nvPr/>
        </p:nvSpPr>
        <p:spPr bwMode="auto">
          <a:xfrm>
            <a:off x="3505200" y="2076271"/>
            <a:ext cx="1573213" cy="1200329"/>
          </a:xfrm>
          <a:prstGeom prst="rect">
            <a:avLst/>
          </a:prstGeom>
          <a:solidFill>
            <a:srgbClr val="FFFFCC"/>
          </a:solidFill>
          <a:ln>
            <a:noFill/>
          </a:ln>
          <a:effectLst>
            <a:outerShdw blurRad="63500" dist="63500" dir="2700000" algn="ctr" rotWithShape="0">
              <a:schemeClr val="tx2">
                <a:alpha val="50000"/>
              </a:schemeClr>
            </a:outerShdw>
          </a:effectLst>
          <a:extLst/>
        </p:spPr>
        <p:txBody>
          <a:bodyPr>
            <a:spAutoFit/>
          </a:bodyPr>
          <a:lstStyle>
            <a:defPPr>
              <a:defRPr lang="en-US"/>
            </a:defPPr>
            <a:lvl1pP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800" dirty="0" smtClean="0"/>
              <a:t>Discolored Image </a:t>
            </a:r>
            <a:r>
              <a:rPr lang="en-US" sz="1800" dirty="0"/>
              <a:t>with</a:t>
            </a:r>
          </a:p>
          <a:p>
            <a:r>
              <a:rPr lang="en-US" sz="1800" dirty="0"/>
              <a:t>16 intensity</a:t>
            </a:r>
          </a:p>
          <a:p>
            <a:r>
              <a:rPr lang="en-US" sz="1800" dirty="0" smtClean="0"/>
              <a:t>values.</a:t>
            </a:r>
            <a:endParaRPr lang="en-US" sz="1800" dirty="0"/>
          </a:p>
        </p:txBody>
      </p:sp>
      <p:sp>
        <p:nvSpPr>
          <p:cNvPr id="57354" name="Text Box 8"/>
          <p:cNvSpPr txBox="1">
            <a:spLocks noChangeArrowheads="1"/>
          </p:cNvSpPr>
          <p:nvPr/>
        </p:nvSpPr>
        <p:spPr bwMode="auto">
          <a:xfrm>
            <a:off x="4806950" y="5562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i="1">
                <a:solidFill>
                  <a:schemeClr val="tx1"/>
                </a:solidFill>
                <a:latin typeface="Times New Roman" pitchFamily="18" charset="0"/>
              </a:rPr>
              <a:t>g</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6"/>
          <p:cNvSpPr>
            <a:spLocks noChangeArrowheads="1"/>
          </p:cNvSpPr>
          <p:nvPr/>
        </p:nvSpPr>
        <p:spPr bwMode="auto">
          <a:xfrm>
            <a:off x="457200" y="1377950"/>
            <a:ext cx="4724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2800">
                <a:latin typeface="Times New Roman" pitchFamily="18" charset="0"/>
              </a:rPr>
              <a:t>Example: Histogram Matching</a:t>
            </a:r>
          </a:p>
        </p:txBody>
      </p:sp>
      <p:sp>
        <p:nvSpPr>
          <p:cNvPr id="58374" name="Rectangle 2"/>
          <p:cNvSpPr>
            <a:spLocks noGrp="1" noChangeArrowheads="1"/>
          </p:cNvSpPr>
          <p:nvPr>
            <p:ph type="title"/>
          </p:nvPr>
        </p:nvSpPr>
        <p:spPr>
          <a:xfrm>
            <a:off x="457200" y="2019300"/>
            <a:ext cx="3810000" cy="723900"/>
          </a:xfrm>
        </p:spPr>
        <p:txBody>
          <a:bodyPr/>
          <a:lstStyle/>
          <a:p>
            <a:r>
              <a:rPr lang="en-US" sz="2400" dirty="0" smtClean="0"/>
              <a:t>Discolored Image </a:t>
            </a:r>
            <a:r>
              <a:rPr lang="en-US" sz="2400" dirty="0" smtClean="0"/>
              <a:t>CDF</a:t>
            </a:r>
          </a:p>
        </p:txBody>
      </p:sp>
      <p:pic>
        <p:nvPicPr>
          <p:cNvPr id="58375" name="Picture 3" descr="Image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377950"/>
            <a:ext cx="314483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4" descr="Image-pdf-den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978150"/>
            <a:ext cx="4570413"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5" descr="Image-PDF-distrib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971800"/>
            <a:ext cx="4570413"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Text Box 8"/>
          <p:cNvSpPr txBox="1">
            <a:spLocks noChangeArrowheads="1"/>
          </p:cNvSpPr>
          <p:nvPr/>
        </p:nvSpPr>
        <p:spPr bwMode="auto">
          <a:xfrm>
            <a:off x="4806950" y="5562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i="1">
                <a:solidFill>
                  <a:schemeClr val="tx1"/>
                </a:solidFill>
                <a:latin typeface="Times New Roman" pitchFamily="18" charset="0"/>
              </a:rPr>
              <a:t>g</a:t>
            </a:r>
          </a:p>
        </p:txBody>
      </p:sp>
      <p:sp>
        <p:nvSpPr>
          <p:cNvPr id="58379" name="Text Box 9"/>
          <p:cNvSpPr txBox="1">
            <a:spLocks noChangeArrowheads="1"/>
          </p:cNvSpPr>
          <p:nvPr/>
        </p:nvSpPr>
        <p:spPr bwMode="auto">
          <a:xfrm rot="-5400000">
            <a:off x="197644" y="3093244"/>
            <a:ext cx="106680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r>
              <a:rPr lang="en-US" sz="1800">
                <a:latin typeface="Times New Roman" pitchFamily="18" charset="0"/>
              </a:rPr>
              <a:t>CDF</a:t>
            </a:r>
            <a:r>
              <a:rPr lang="en-US" sz="1800" baseline="-25000">
                <a:latin typeface="Times New Roman" pitchFamily="18" charset="0"/>
              </a:rPr>
              <a:t>I</a:t>
            </a:r>
            <a:r>
              <a:rPr lang="en-US" sz="1800">
                <a:latin typeface="Times New Roman" pitchFamily="18" charset="0"/>
              </a:rPr>
              <a:t>(g)</a:t>
            </a:r>
          </a:p>
        </p:txBody>
      </p:sp>
      <p:sp>
        <p:nvSpPr>
          <p:cNvPr id="58380" name="Text Box 10"/>
          <p:cNvSpPr txBox="1">
            <a:spLocks noChangeArrowheads="1"/>
          </p:cNvSpPr>
          <p:nvPr/>
        </p:nvSpPr>
        <p:spPr bwMode="auto">
          <a:xfrm>
            <a:off x="1725613" y="3505200"/>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r>
              <a:rPr lang="en-US" sz="1400">
                <a:latin typeface="Times New Roman" pitchFamily="18" charset="0"/>
              </a:rPr>
              <a:t>*</a:t>
            </a:r>
          </a:p>
        </p:txBody>
      </p:sp>
      <p:sp>
        <p:nvSpPr>
          <p:cNvPr id="58381" name="Text Box 11"/>
          <p:cNvSpPr txBox="1">
            <a:spLocks noChangeArrowheads="1"/>
          </p:cNvSpPr>
          <p:nvPr/>
        </p:nvSpPr>
        <p:spPr bwMode="auto">
          <a:xfrm>
            <a:off x="1295400" y="5956300"/>
            <a:ext cx="35814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r>
              <a:rPr lang="en-US" sz="1400">
                <a:latin typeface="Times New Roman" pitchFamily="18" charset="0"/>
              </a:rPr>
              <a:t>*a.k.a Cumulative Distribution Function, CDF</a:t>
            </a:r>
            <a:r>
              <a:rPr lang="en-US" sz="1400" baseline="-25000">
                <a:latin typeface="Times New Roman" pitchFamily="18" charset="0"/>
              </a:rPr>
              <a:t>I</a:t>
            </a:r>
            <a:r>
              <a:rPr lang="en-US" sz="1400">
                <a:latin typeface="Times New Roman" pitchFamily="18" charset="0"/>
              </a:rPr>
              <a: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7" name="Picture 7" descr="Target-pdf-dens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971800"/>
            <a:ext cx="4570413"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6" descr="Target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371600"/>
            <a:ext cx="301625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Rectangle 2"/>
          <p:cNvSpPr>
            <a:spLocks noGrp="1" noChangeArrowheads="1"/>
          </p:cNvSpPr>
          <p:nvPr>
            <p:ph type="title"/>
          </p:nvPr>
        </p:nvSpPr>
        <p:spPr>
          <a:xfrm>
            <a:off x="457200" y="1377950"/>
            <a:ext cx="4724400" cy="723900"/>
          </a:xfrm>
        </p:spPr>
        <p:txBody>
          <a:bodyPr/>
          <a:lstStyle/>
          <a:p>
            <a:r>
              <a:rPr lang="en-US" sz="2800" smtClean="0"/>
              <a:t>Example: Histogram Matching</a:t>
            </a:r>
          </a:p>
        </p:txBody>
      </p:sp>
      <p:sp>
        <p:nvSpPr>
          <p:cNvPr id="59400" name="Rectangle 5"/>
          <p:cNvSpPr>
            <a:spLocks noChangeArrowheads="1"/>
          </p:cNvSpPr>
          <p:nvPr/>
        </p:nvSpPr>
        <p:spPr bwMode="auto">
          <a:xfrm>
            <a:off x="457200" y="2019300"/>
            <a:ext cx="2819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2400" dirty="0" smtClean="0">
                <a:latin typeface="Times New Roman" pitchFamily="18" charset="0"/>
              </a:rPr>
              <a:t>Reference Image </a:t>
            </a:r>
            <a:r>
              <a:rPr lang="en-US" sz="2400" dirty="0">
                <a:latin typeface="Times New Roman" pitchFamily="18" charset="0"/>
              </a:rPr>
              <a:t>pdf</a:t>
            </a:r>
          </a:p>
        </p:txBody>
      </p:sp>
      <p:sp>
        <p:nvSpPr>
          <p:cNvPr id="59401" name="Text Box 8"/>
          <p:cNvSpPr txBox="1">
            <a:spLocks noChangeArrowheads="1"/>
          </p:cNvSpPr>
          <p:nvPr/>
        </p:nvSpPr>
        <p:spPr bwMode="auto">
          <a:xfrm>
            <a:off x="3505200" y="2076271"/>
            <a:ext cx="1589088" cy="1200329"/>
          </a:xfrm>
          <a:prstGeom prst="rect">
            <a:avLst/>
          </a:prstGeom>
          <a:solidFill>
            <a:srgbClr val="FFFFCC"/>
          </a:solidFill>
          <a:ln>
            <a:noFill/>
          </a:ln>
          <a:effectLst>
            <a:outerShdw blurRad="63500" dist="63500" dir="2700000" algn="ctr" rotWithShape="0">
              <a:schemeClr val="tx2">
                <a:alpha val="50000"/>
              </a:schemeClr>
            </a:outerShdw>
          </a:effectLst>
          <a:extLst/>
        </p:spPr>
        <p:txBody>
          <a:bodyPr>
            <a:spAutoFit/>
          </a:bodyPr>
          <a:lstStyle>
            <a:defPPr>
              <a:defRPr lang="en-US"/>
            </a:defPPr>
            <a:lvl1pP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800" dirty="0" smtClean="0"/>
              <a:t>Reference image </a:t>
            </a:r>
            <a:r>
              <a:rPr lang="en-US" sz="1800" dirty="0"/>
              <a:t>with</a:t>
            </a:r>
          </a:p>
          <a:p>
            <a:r>
              <a:rPr lang="en-US" sz="1800" dirty="0"/>
              <a:t>16 intensity</a:t>
            </a:r>
          </a:p>
          <a:p>
            <a:r>
              <a:rPr lang="en-US" sz="1800" dirty="0" smtClean="0"/>
              <a:t>values.</a:t>
            </a:r>
            <a:endParaRPr lang="en-US" sz="1800" dirty="0"/>
          </a:p>
        </p:txBody>
      </p:sp>
      <p:sp>
        <p:nvSpPr>
          <p:cNvPr id="59402" name="Text Box 9"/>
          <p:cNvSpPr txBox="1">
            <a:spLocks noChangeArrowheads="1"/>
          </p:cNvSpPr>
          <p:nvPr/>
        </p:nvSpPr>
        <p:spPr bwMode="auto">
          <a:xfrm>
            <a:off x="4806950" y="5562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i="1">
                <a:solidFill>
                  <a:schemeClr val="tx1"/>
                </a:solidFill>
                <a:latin typeface="Times New Roman" pitchFamily="18" charset="0"/>
              </a:rPr>
              <a:t>g</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69</a:t>
            </a:fld>
            <a:endParaRPr lang="en-US"/>
          </a:p>
        </p:txBody>
      </p:sp>
      <p:sp>
        <p:nvSpPr>
          <p:cNvPr id="12" name="TextBox 11"/>
          <p:cNvSpPr txBox="1"/>
          <p:nvPr/>
        </p:nvSpPr>
        <p:spPr>
          <a:xfrm>
            <a:off x="1377826" y="3756026"/>
            <a:ext cx="1840504" cy="307777"/>
          </a:xfrm>
          <a:prstGeom prst="rect">
            <a:avLst/>
          </a:prstGeom>
          <a:noFill/>
        </p:spPr>
        <p:txBody>
          <a:bodyPr wrap="none" rtlCol="0">
            <a:spAutoFit/>
          </a:bodyPr>
          <a:lstStyle/>
          <a:p>
            <a:r>
              <a:rPr lang="en-US" sz="1400" dirty="0" smtClean="0">
                <a:latin typeface="Calibri" panose="020F0502020204030204" pitchFamily="34" charset="0"/>
                <a:cs typeface="Times New Roman" panose="02020603050405020304" pitchFamily="18" charset="0"/>
              </a:rPr>
              <a:t>Target a.k.a. Reference</a:t>
            </a:r>
            <a:endParaRPr lang="en-US" sz="14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Rectangle 11"/>
          <p:cNvSpPr>
            <a:spLocks noGrp="1" noChangeArrowheads="1"/>
          </p:cNvSpPr>
          <p:nvPr>
            <p:ph type="title"/>
          </p:nvPr>
        </p:nvSpPr>
        <p:spPr>
          <a:xfrm>
            <a:off x="419100" y="1028700"/>
            <a:ext cx="8305800" cy="723900"/>
          </a:xfrm>
          <a:noFill/>
        </p:spPr>
        <p:txBody>
          <a:bodyPr/>
          <a:lstStyle/>
          <a:p>
            <a:r>
              <a:rPr lang="en-US" smtClean="0"/>
              <a:t>Point Ops via Functional Mappings</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a:t>
            </a:fld>
            <a:endParaRPr lang="en-US"/>
          </a:p>
        </p:txBody>
      </p:sp>
      <p:sp>
        <p:nvSpPr>
          <p:cNvPr id="22534" name="Text Box 7"/>
          <p:cNvSpPr txBox="1">
            <a:spLocks noChangeArrowheads="1"/>
          </p:cNvSpPr>
          <p:nvPr/>
        </p:nvSpPr>
        <p:spPr bwMode="auto">
          <a:xfrm>
            <a:off x="1160177" y="2286000"/>
            <a:ext cx="2535237" cy="457200"/>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dirty="0">
                <a:solidFill>
                  <a:schemeClr val="tx1"/>
                </a:solidFill>
                <a:latin typeface="Comic Sans MS" pitchFamily="66" charset="0"/>
              </a:rPr>
              <a:t>One-band Image</a:t>
            </a:r>
          </a:p>
        </p:txBody>
      </p:sp>
      <p:sp>
        <p:nvSpPr>
          <p:cNvPr id="22535" name="Text Box 8"/>
          <p:cNvSpPr txBox="1">
            <a:spLocks noChangeArrowheads="1"/>
          </p:cNvSpPr>
          <p:nvPr/>
        </p:nvSpPr>
        <p:spPr bwMode="auto">
          <a:xfrm>
            <a:off x="866489" y="4114800"/>
            <a:ext cx="2828925" cy="457200"/>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tx1"/>
                </a:solidFill>
                <a:latin typeface="Comic Sans MS" pitchFamily="66" charset="0"/>
              </a:rPr>
              <a:t>Three-band Image</a:t>
            </a:r>
          </a:p>
        </p:txBody>
      </p:sp>
      <p:sp>
        <p:nvSpPr>
          <p:cNvPr id="5" name="TextBox 4"/>
          <p:cNvSpPr txBox="1"/>
          <p:nvPr/>
        </p:nvSpPr>
        <p:spPr>
          <a:xfrm>
            <a:off x="4076414" y="2286000"/>
            <a:ext cx="3728906" cy="861774"/>
          </a:xfrm>
          <a:prstGeom prst="rect">
            <a:avLst/>
          </a:prstGeom>
          <a:noFill/>
          <a:ln>
            <a:solidFill>
              <a:schemeClr val="tx1"/>
            </a:solidFill>
          </a:ln>
        </p:spPr>
        <p:txBody>
          <a:bodyPr wrap="none" rtlCol="0">
            <a:spAutoFit/>
          </a:bodyPr>
          <a:lstStyle/>
          <a:p>
            <a:r>
              <a:rPr lang="en-US" b="1" dirty="0" smtClean="0">
                <a:latin typeface="+mj-lt"/>
              </a:rPr>
              <a:t>J</a:t>
            </a:r>
            <a:r>
              <a:rPr lang="en-US" dirty="0" smtClean="0">
                <a:latin typeface="+mj-lt"/>
              </a:rPr>
              <a:t>(</a:t>
            </a:r>
            <a:r>
              <a:rPr lang="en-US" i="1" dirty="0" smtClean="0">
                <a:latin typeface="+mj-lt"/>
              </a:rPr>
              <a:t>r</a:t>
            </a:r>
            <a:r>
              <a:rPr lang="en-US" dirty="0" smtClean="0">
                <a:latin typeface="+mj-lt"/>
              </a:rPr>
              <a:t>,</a:t>
            </a:r>
            <a:r>
              <a:rPr lang="en-US" sz="800" dirty="0">
                <a:solidFill>
                  <a:srgbClr val="000000"/>
                </a:solidFill>
                <a:latin typeface="Times New Roman" pitchFamily="18" charset="0"/>
              </a:rPr>
              <a:t> </a:t>
            </a:r>
            <a:r>
              <a:rPr lang="en-US" i="1" dirty="0" smtClean="0">
                <a:latin typeface="+mj-lt"/>
              </a:rPr>
              <a:t>c</a:t>
            </a:r>
            <a:r>
              <a:rPr lang="en-US" dirty="0" smtClean="0">
                <a:latin typeface="+mj-lt"/>
              </a:rPr>
              <a:t>) = </a:t>
            </a:r>
            <a:r>
              <a:rPr lang="en-US" i="1" dirty="0" smtClean="0">
                <a:latin typeface="+mj-lt"/>
              </a:rPr>
              <a:t>f</a:t>
            </a:r>
            <a:r>
              <a:rPr lang="en-US" dirty="0">
                <a:latin typeface="+mj-lt"/>
              </a:rPr>
              <a:t> </a:t>
            </a:r>
            <a:r>
              <a:rPr lang="en-US" dirty="0" smtClean="0">
                <a:latin typeface="+mj-lt"/>
              </a:rPr>
              <a:t>( </a:t>
            </a:r>
            <a:r>
              <a:rPr lang="en-US" b="1" dirty="0" smtClean="0">
                <a:latin typeface="+mj-lt"/>
              </a:rPr>
              <a:t>I</a:t>
            </a:r>
            <a:r>
              <a:rPr lang="en-US" dirty="0" smtClean="0">
                <a:latin typeface="+mj-lt"/>
              </a:rPr>
              <a:t>(</a:t>
            </a:r>
            <a:r>
              <a:rPr lang="en-US" i="1" dirty="0" smtClean="0">
                <a:latin typeface="+mj-lt"/>
              </a:rPr>
              <a:t>r</a:t>
            </a:r>
            <a:r>
              <a:rPr lang="en-US" dirty="0" smtClean="0">
                <a:latin typeface="+mj-lt"/>
              </a:rPr>
              <a:t>,</a:t>
            </a:r>
            <a:r>
              <a:rPr lang="en-US" sz="800" dirty="0">
                <a:solidFill>
                  <a:srgbClr val="000000"/>
                </a:solidFill>
                <a:latin typeface="Times New Roman" pitchFamily="18" charset="0"/>
              </a:rPr>
              <a:t> </a:t>
            </a:r>
            <a:r>
              <a:rPr lang="en-US" i="1" dirty="0" smtClean="0">
                <a:latin typeface="+mj-lt"/>
              </a:rPr>
              <a:t>c</a:t>
            </a:r>
            <a:r>
              <a:rPr lang="en-US" dirty="0" smtClean="0">
                <a:latin typeface="+mj-lt"/>
              </a:rPr>
              <a:t>) ),</a:t>
            </a:r>
          </a:p>
          <a:p>
            <a:r>
              <a:rPr lang="en-US" dirty="0" smtClean="0">
                <a:latin typeface="+mj-lt"/>
              </a:rPr>
              <a:t>for all pixel locations, (</a:t>
            </a:r>
            <a:r>
              <a:rPr lang="en-US" i="1" dirty="0" smtClean="0">
                <a:latin typeface="+mj-lt"/>
              </a:rPr>
              <a:t>r</a:t>
            </a:r>
            <a:r>
              <a:rPr lang="en-US" dirty="0" smtClean="0">
                <a:latin typeface="+mj-lt"/>
              </a:rPr>
              <a:t>,</a:t>
            </a:r>
            <a:r>
              <a:rPr lang="en-US" i="1" dirty="0" smtClean="0">
                <a:latin typeface="+mj-lt"/>
              </a:rPr>
              <a:t>c</a:t>
            </a:r>
            <a:r>
              <a:rPr lang="en-US" dirty="0" smtClean="0">
                <a:latin typeface="+mj-lt"/>
              </a:rPr>
              <a:t>).</a:t>
            </a:r>
            <a:endParaRPr lang="en-US" dirty="0">
              <a:latin typeface="+mj-lt"/>
            </a:endParaRPr>
          </a:p>
        </p:txBody>
      </p:sp>
      <p:sp>
        <p:nvSpPr>
          <p:cNvPr id="11" name="TextBox 10"/>
          <p:cNvSpPr txBox="1"/>
          <p:nvPr/>
        </p:nvSpPr>
        <p:spPr>
          <a:xfrm>
            <a:off x="4076414" y="4114800"/>
            <a:ext cx="3772186" cy="1246495"/>
          </a:xfrm>
          <a:prstGeom prst="rect">
            <a:avLst/>
          </a:prstGeom>
          <a:noFill/>
          <a:ln>
            <a:solidFill>
              <a:schemeClr val="tx1"/>
            </a:solidFill>
          </a:ln>
        </p:spPr>
        <p:txBody>
          <a:bodyPr wrap="none" rtlCol="0">
            <a:spAutoFit/>
          </a:bodyPr>
          <a:lstStyle/>
          <a:p>
            <a:pPr>
              <a:lnSpc>
                <a:spcPts val="3000"/>
              </a:lnSpc>
            </a:pPr>
            <a:r>
              <a:rPr lang="en-US" b="1" dirty="0" smtClean="0">
                <a:latin typeface="+mj-lt"/>
              </a:rPr>
              <a:t>J</a:t>
            </a:r>
            <a:r>
              <a:rPr lang="en-US" dirty="0" smtClean="0">
                <a:latin typeface="+mj-lt"/>
              </a:rPr>
              <a:t>(</a:t>
            </a:r>
            <a:r>
              <a:rPr lang="en-US" i="1" dirty="0" smtClean="0">
                <a:latin typeface="+mj-lt"/>
              </a:rPr>
              <a:t>r</a:t>
            </a:r>
            <a:r>
              <a:rPr lang="en-US" dirty="0" smtClean="0">
                <a:latin typeface="+mj-lt"/>
              </a:rPr>
              <a:t>,</a:t>
            </a:r>
            <a:r>
              <a:rPr lang="en-US" sz="800" dirty="0">
                <a:solidFill>
                  <a:srgbClr val="000000"/>
                </a:solidFill>
                <a:latin typeface="Times New Roman" pitchFamily="18" charset="0"/>
              </a:rPr>
              <a:t> </a:t>
            </a:r>
            <a:r>
              <a:rPr lang="en-US" i="1" dirty="0" smtClean="0">
                <a:latin typeface="+mj-lt"/>
              </a:rPr>
              <a:t>c</a:t>
            </a:r>
            <a:r>
              <a:rPr lang="en-US" dirty="0" smtClean="0">
                <a:latin typeface="+mj-lt"/>
              </a:rPr>
              <a:t>,</a:t>
            </a:r>
            <a:r>
              <a:rPr lang="en-US" sz="800" dirty="0">
                <a:solidFill>
                  <a:srgbClr val="000000"/>
                </a:solidFill>
                <a:latin typeface="Times New Roman" pitchFamily="18" charset="0"/>
              </a:rPr>
              <a:t> </a:t>
            </a:r>
            <a:r>
              <a:rPr lang="en-US" i="1" dirty="0" smtClean="0">
                <a:latin typeface="+mj-lt"/>
              </a:rPr>
              <a:t>b</a:t>
            </a:r>
            <a:r>
              <a:rPr lang="en-US" dirty="0" smtClean="0">
                <a:latin typeface="+mj-lt"/>
              </a:rPr>
              <a:t>) = </a:t>
            </a:r>
            <a:r>
              <a:rPr lang="en-US" i="1" dirty="0" smtClean="0">
                <a:latin typeface="+mj-lt"/>
              </a:rPr>
              <a:t>f</a:t>
            </a:r>
            <a:r>
              <a:rPr lang="en-US" dirty="0">
                <a:latin typeface="+mj-lt"/>
              </a:rPr>
              <a:t> </a:t>
            </a:r>
            <a:r>
              <a:rPr lang="en-US" dirty="0" smtClean="0">
                <a:latin typeface="+mj-lt"/>
              </a:rPr>
              <a:t>( </a:t>
            </a:r>
            <a:r>
              <a:rPr lang="en-US" b="1" dirty="0" smtClean="0">
                <a:latin typeface="+mj-lt"/>
              </a:rPr>
              <a:t>I</a:t>
            </a:r>
            <a:r>
              <a:rPr lang="en-US" dirty="0">
                <a:solidFill>
                  <a:srgbClr val="000000"/>
                </a:solidFill>
                <a:latin typeface="Times New Roman"/>
              </a:rPr>
              <a:t>(</a:t>
            </a:r>
            <a:r>
              <a:rPr lang="en-US" i="1" dirty="0">
                <a:solidFill>
                  <a:srgbClr val="000000"/>
                </a:solidFill>
                <a:latin typeface="Times New Roman"/>
              </a:rPr>
              <a:t>r</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c</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b</a:t>
            </a:r>
            <a:r>
              <a:rPr lang="en-US" dirty="0">
                <a:solidFill>
                  <a:srgbClr val="000000"/>
                </a:solidFill>
                <a:latin typeface="Times New Roman"/>
              </a:rPr>
              <a:t>)</a:t>
            </a:r>
            <a:r>
              <a:rPr lang="en-US" dirty="0" smtClean="0">
                <a:latin typeface="+mj-lt"/>
              </a:rPr>
              <a:t> ), or</a:t>
            </a:r>
          </a:p>
          <a:p>
            <a:pPr lvl="0">
              <a:lnSpc>
                <a:spcPts val="3000"/>
              </a:lnSpc>
            </a:pPr>
            <a:r>
              <a:rPr lang="en-US" b="1" dirty="0" smtClean="0">
                <a:solidFill>
                  <a:srgbClr val="000000"/>
                </a:solidFill>
                <a:latin typeface="Times New Roman"/>
              </a:rPr>
              <a:t>J</a:t>
            </a:r>
            <a:r>
              <a:rPr lang="en-US" dirty="0">
                <a:solidFill>
                  <a:srgbClr val="000000"/>
                </a:solidFill>
                <a:latin typeface="Times New Roman"/>
              </a:rPr>
              <a:t>(</a:t>
            </a:r>
            <a:r>
              <a:rPr lang="en-US" i="1" dirty="0">
                <a:solidFill>
                  <a:srgbClr val="000000"/>
                </a:solidFill>
                <a:latin typeface="Times New Roman"/>
              </a:rPr>
              <a:t>r</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c</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b</a:t>
            </a:r>
            <a:r>
              <a:rPr lang="en-US" dirty="0">
                <a:solidFill>
                  <a:srgbClr val="000000"/>
                </a:solidFill>
                <a:latin typeface="Times New Roman"/>
              </a:rPr>
              <a:t>)</a:t>
            </a:r>
            <a:r>
              <a:rPr lang="en-US" dirty="0" smtClean="0">
                <a:solidFill>
                  <a:srgbClr val="000000"/>
                </a:solidFill>
                <a:latin typeface="Times New Roman"/>
              </a:rPr>
              <a:t> </a:t>
            </a:r>
            <a:r>
              <a:rPr lang="en-US" dirty="0">
                <a:solidFill>
                  <a:srgbClr val="000000"/>
                </a:solidFill>
                <a:latin typeface="Times New Roman"/>
              </a:rPr>
              <a:t>= </a:t>
            </a:r>
            <a:r>
              <a:rPr lang="en-US" i="1" dirty="0" smtClean="0">
                <a:solidFill>
                  <a:srgbClr val="000000"/>
                </a:solidFill>
                <a:latin typeface="Times New Roman"/>
              </a:rPr>
              <a:t>f</a:t>
            </a:r>
            <a:r>
              <a:rPr lang="en-US" i="1" baseline="-25000" dirty="0" smtClean="0">
                <a:solidFill>
                  <a:srgbClr val="000000"/>
                </a:solidFill>
                <a:latin typeface="Times New Roman"/>
              </a:rPr>
              <a:t>b</a:t>
            </a:r>
            <a:r>
              <a:rPr lang="en-US" dirty="0" smtClean="0">
                <a:solidFill>
                  <a:srgbClr val="000000"/>
                </a:solidFill>
                <a:latin typeface="Times New Roman"/>
              </a:rPr>
              <a:t> </a:t>
            </a:r>
            <a:r>
              <a:rPr lang="en-US" dirty="0">
                <a:solidFill>
                  <a:srgbClr val="000000"/>
                </a:solidFill>
                <a:latin typeface="Times New Roman"/>
              </a:rPr>
              <a:t>( </a:t>
            </a:r>
            <a:r>
              <a:rPr lang="en-US" b="1" dirty="0" smtClean="0">
                <a:solidFill>
                  <a:srgbClr val="000000"/>
                </a:solidFill>
                <a:latin typeface="Times New Roman"/>
              </a:rPr>
              <a:t>I</a:t>
            </a:r>
            <a:r>
              <a:rPr lang="en-US" dirty="0">
                <a:solidFill>
                  <a:srgbClr val="000000"/>
                </a:solidFill>
                <a:latin typeface="Times New Roman"/>
              </a:rPr>
              <a:t>(</a:t>
            </a:r>
            <a:r>
              <a:rPr lang="en-US" i="1" dirty="0">
                <a:solidFill>
                  <a:srgbClr val="000000"/>
                </a:solidFill>
                <a:latin typeface="Times New Roman"/>
              </a:rPr>
              <a:t>r</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c</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b</a:t>
            </a:r>
            <a:r>
              <a:rPr lang="en-US" dirty="0">
                <a:solidFill>
                  <a:srgbClr val="000000"/>
                </a:solidFill>
                <a:latin typeface="Times New Roman"/>
              </a:rPr>
              <a:t>)</a:t>
            </a:r>
            <a:r>
              <a:rPr lang="en-US" dirty="0" smtClean="0">
                <a:solidFill>
                  <a:srgbClr val="000000"/>
                </a:solidFill>
                <a:latin typeface="Times New Roman"/>
              </a:rPr>
              <a:t> </a:t>
            </a:r>
            <a:r>
              <a:rPr lang="en-US" dirty="0">
                <a:solidFill>
                  <a:srgbClr val="000000"/>
                </a:solidFill>
                <a:latin typeface="Times New Roman"/>
              </a:rPr>
              <a:t>), or</a:t>
            </a:r>
          </a:p>
          <a:p>
            <a:pPr>
              <a:lnSpc>
                <a:spcPts val="3000"/>
              </a:lnSpc>
            </a:pPr>
            <a:r>
              <a:rPr lang="en-US" dirty="0" smtClean="0">
                <a:latin typeface="+mj-lt"/>
              </a:rPr>
              <a:t>for </a:t>
            </a:r>
            <a:r>
              <a:rPr lang="en-US" i="1" dirty="0" smtClean="0">
                <a:latin typeface="+mj-lt"/>
              </a:rPr>
              <a:t>b</a:t>
            </a:r>
            <a:r>
              <a:rPr lang="en-US" dirty="0" smtClean="0">
                <a:latin typeface="+mj-lt"/>
              </a:rPr>
              <a:t> = 1, 2, 3, and all (</a:t>
            </a:r>
            <a:r>
              <a:rPr lang="en-US" i="1" dirty="0" smtClean="0">
                <a:latin typeface="+mj-lt"/>
              </a:rPr>
              <a:t>r</a:t>
            </a:r>
            <a:r>
              <a:rPr lang="en-US" dirty="0" smtClean="0">
                <a:latin typeface="+mj-lt"/>
              </a:rPr>
              <a:t>,</a:t>
            </a:r>
            <a:r>
              <a:rPr lang="en-US" sz="800" dirty="0" smtClean="0">
                <a:latin typeface="+mj-lt"/>
              </a:rPr>
              <a:t> </a:t>
            </a:r>
            <a:r>
              <a:rPr lang="en-US" i="1" dirty="0" smtClean="0">
                <a:latin typeface="+mj-lt"/>
              </a:rPr>
              <a:t>c</a:t>
            </a:r>
            <a:r>
              <a:rPr lang="en-US" dirty="0" smtClean="0">
                <a:latin typeface="+mj-lt"/>
              </a:rPr>
              <a:t>).</a:t>
            </a:r>
            <a:endParaRPr lang="en-US" dirty="0">
              <a:latin typeface="+mj-l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9" descr="target-PDF-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978150"/>
            <a:ext cx="4570413"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8" descr="target-PDF-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88" y="2971800"/>
            <a:ext cx="4570412"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7" descr="Target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371600"/>
            <a:ext cx="301625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Rectangle 2"/>
          <p:cNvSpPr>
            <a:spLocks noChangeArrowheads="1"/>
          </p:cNvSpPr>
          <p:nvPr/>
        </p:nvSpPr>
        <p:spPr bwMode="auto">
          <a:xfrm>
            <a:off x="457200" y="1377950"/>
            <a:ext cx="4724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en-US" sz="2800">
                <a:latin typeface="Times New Roman" pitchFamily="18" charset="0"/>
              </a:rPr>
              <a:t>Example: Histogram Matching</a:t>
            </a:r>
          </a:p>
        </p:txBody>
      </p:sp>
      <p:sp>
        <p:nvSpPr>
          <p:cNvPr id="60425" name="Rectangle 3"/>
          <p:cNvSpPr>
            <a:spLocks noGrp="1" noChangeArrowheads="1"/>
          </p:cNvSpPr>
          <p:nvPr>
            <p:ph type="title"/>
          </p:nvPr>
        </p:nvSpPr>
        <p:spPr>
          <a:xfrm>
            <a:off x="457200" y="2019300"/>
            <a:ext cx="3124200" cy="723900"/>
          </a:xfrm>
        </p:spPr>
        <p:txBody>
          <a:bodyPr/>
          <a:lstStyle/>
          <a:p>
            <a:r>
              <a:rPr lang="en-US" sz="2400" dirty="0" smtClean="0"/>
              <a:t>Reference Image </a:t>
            </a:r>
            <a:r>
              <a:rPr lang="en-US" sz="2400" dirty="0" smtClean="0"/>
              <a:t>CDF</a:t>
            </a:r>
          </a:p>
        </p:txBody>
      </p:sp>
      <p:sp>
        <p:nvSpPr>
          <p:cNvPr id="60426" name="Text Box 10"/>
          <p:cNvSpPr txBox="1">
            <a:spLocks noChangeArrowheads="1"/>
          </p:cNvSpPr>
          <p:nvPr/>
        </p:nvSpPr>
        <p:spPr bwMode="auto">
          <a:xfrm>
            <a:off x="4806950" y="5562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i="1">
                <a:solidFill>
                  <a:schemeClr val="tx1"/>
                </a:solidFill>
                <a:latin typeface="Times New Roman" pitchFamily="18" charset="0"/>
              </a:rPr>
              <a:t>g</a:t>
            </a:r>
          </a:p>
        </p:txBody>
      </p:sp>
      <p:sp>
        <p:nvSpPr>
          <p:cNvPr id="60427" name="Text Box 11"/>
          <p:cNvSpPr txBox="1">
            <a:spLocks noChangeArrowheads="1"/>
          </p:cNvSpPr>
          <p:nvPr/>
        </p:nvSpPr>
        <p:spPr bwMode="auto">
          <a:xfrm rot="-5400000">
            <a:off x="197644" y="3093244"/>
            <a:ext cx="106680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r>
              <a:rPr lang="en-US" sz="1800">
                <a:latin typeface="Times New Roman" pitchFamily="18" charset="0"/>
              </a:rPr>
              <a:t>CDF</a:t>
            </a:r>
            <a:r>
              <a:rPr lang="en-US" sz="1800" baseline="-25000">
                <a:latin typeface="Times New Roman" pitchFamily="18" charset="0"/>
              </a:rPr>
              <a:t>I</a:t>
            </a:r>
            <a:r>
              <a:rPr lang="en-US" sz="1800">
                <a:latin typeface="Times New Roman" pitchFamily="18" charset="0"/>
              </a:rPr>
              <a:t>(g)</a:t>
            </a:r>
          </a:p>
        </p:txBody>
      </p:sp>
      <p:sp>
        <p:nvSpPr>
          <p:cNvPr id="60428" name="Text Box 12"/>
          <p:cNvSpPr txBox="1">
            <a:spLocks noChangeArrowheads="1"/>
          </p:cNvSpPr>
          <p:nvPr/>
        </p:nvSpPr>
        <p:spPr bwMode="auto">
          <a:xfrm>
            <a:off x="1749425" y="3376613"/>
            <a:ext cx="2730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r>
              <a:rPr lang="en-US" sz="1400">
                <a:latin typeface="Times New Roman" pitchFamily="18" charset="0"/>
              </a:rPr>
              <a:t>*</a:t>
            </a:r>
          </a:p>
        </p:txBody>
      </p:sp>
      <p:sp>
        <p:nvSpPr>
          <p:cNvPr id="60429" name="Text Box 13"/>
          <p:cNvSpPr txBox="1">
            <a:spLocks noChangeArrowheads="1"/>
          </p:cNvSpPr>
          <p:nvPr/>
        </p:nvSpPr>
        <p:spPr bwMode="auto">
          <a:xfrm>
            <a:off x="1295400" y="5956300"/>
            <a:ext cx="358775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r>
              <a:rPr lang="en-US" sz="1400">
                <a:latin typeface="Times New Roman" pitchFamily="18" charset="0"/>
              </a:rPr>
              <a:t>*a.k.a Cumulative Distribution Function, CDF</a:t>
            </a:r>
            <a:r>
              <a:rPr lang="en-US" sz="1400" baseline="-25000">
                <a:latin typeface="Times New Roman" pitchFamily="18" charset="0"/>
              </a:rPr>
              <a:t>J</a:t>
            </a:r>
            <a:r>
              <a:rPr lang="en-US" sz="1400">
                <a:latin typeface="Times New Roman" pitchFamily="18" charset="0"/>
              </a:rPr>
              <a: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70</a:t>
            </a:fld>
            <a:endParaRPr lang="en-US"/>
          </a:p>
        </p:txBody>
      </p:sp>
      <p:sp>
        <p:nvSpPr>
          <p:cNvPr id="14" name="TextBox 13"/>
          <p:cNvSpPr txBox="1"/>
          <p:nvPr/>
        </p:nvSpPr>
        <p:spPr>
          <a:xfrm>
            <a:off x="1377826" y="3756026"/>
            <a:ext cx="1840504" cy="307777"/>
          </a:xfrm>
          <a:prstGeom prst="rect">
            <a:avLst/>
          </a:prstGeom>
          <a:noFill/>
        </p:spPr>
        <p:txBody>
          <a:bodyPr wrap="none" rtlCol="0">
            <a:spAutoFit/>
          </a:bodyPr>
          <a:lstStyle/>
          <a:p>
            <a:r>
              <a:rPr lang="en-US" sz="1400" dirty="0" smtClean="0">
                <a:latin typeface="Calibri" panose="020F0502020204030204" pitchFamily="34" charset="0"/>
                <a:cs typeface="Times New Roman" panose="02020603050405020304" pitchFamily="18" charset="0"/>
              </a:rPr>
              <a:t>Target a.k.a. Reference</a:t>
            </a:r>
            <a:endParaRPr lang="en-US" sz="14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p:nvPr>
        </p:nvSpPr>
        <p:spPr>
          <a:xfrm>
            <a:off x="457200" y="990600"/>
            <a:ext cx="8153400" cy="723900"/>
          </a:xfrm>
        </p:spPr>
        <p:txBody>
          <a:bodyPr/>
          <a:lstStyle/>
          <a:p>
            <a:r>
              <a:rPr lang="en-US" sz="3600" dirty="0" smtClean="0"/>
              <a:t>Histogram Matching with a Lookup Table</a:t>
            </a:r>
          </a:p>
        </p:txBody>
      </p:sp>
      <p:sp>
        <p:nvSpPr>
          <p:cNvPr id="61446" name="Text Box 3"/>
          <p:cNvSpPr txBox="1">
            <a:spLocks noChangeArrowheads="1"/>
          </p:cNvSpPr>
          <p:nvPr/>
        </p:nvSpPr>
        <p:spPr bwMode="auto">
          <a:xfrm>
            <a:off x="457200" y="1828800"/>
            <a:ext cx="8153400"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a:solidFill>
                  <a:schemeClr val="tx1"/>
                </a:solidFill>
                <a:latin typeface="Times New Roman" pitchFamily="18" charset="0"/>
              </a:rPr>
              <a:t>The algorithm on slide </a:t>
            </a:r>
            <a:r>
              <a:rPr lang="en-US" sz="2400" dirty="0" smtClean="0">
                <a:solidFill>
                  <a:schemeClr val="tx1"/>
                </a:solidFill>
                <a:latin typeface="Times New Roman" pitchFamily="18" charset="0"/>
                <a:hlinkClick r:id="rId2" action="ppaction://hlinksldjump"/>
              </a:rPr>
              <a:t>66</a:t>
            </a:r>
            <a:r>
              <a:rPr lang="en-US" sz="2400" dirty="0" smtClean="0">
                <a:solidFill>
                  <a:schemeClr val="tx1"/>
                </a:solidFill>
                <a:latin typeface="Times New Roman" pitchFamily="18" charset="0"/>
              </a:rPr>
              <a:t> </a:t>
            </a:r>
            <a:r>
              <a:rPr lang="en-US" sz="2400" dirty="0">
                <a:solidFill>
                  <a:schemeClr val="tx1"/>
                </a:solidFill>
                <a:latin typeface="Times New Roman" pitchFamily="18" charset="0"/>
              </a:rPr>
              <a:t>matches one image to another directly. Often it is faster or more versatile to use a lookup table (LUT).  Rather than remapping each pixel in the image separately, one can create a table that indicates to which target value each input  value should be mapped.  Then</a:t>
            </a:r>
          </a:p>
        </p:txBody>
      </p:sp>
      <p:sp>
        <p:nvSpPr>
          <p:cNvPr id="61447" name="Text Box 4"/>
          <p:cNvSpPr txBox="1">
            <a:spLocks noChangeArrowheads="1"/>
          </p:cNvSpPr>
          <p:nvPr/>
        </p:nvSpPr>
        <p:spPr bwMode="auto">
          <a:xfrm>
            <a:off x="1628851" y="3810000"/>
            <a:ext cx="22573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b="1" dirty="0">
                <a:solidFill>
                  <a:schemeClr val="tx1"/>
                </a:solidFill>
                <a:latin typeface="Times New Roman" pitchFamily="18" charset="0"/>
              </a:rPr>
              <a:t>K</a:t>
            </a:r>
            <a:r>
              <a:rPr lang="en-US" sz="2400" dirty="0">
                <a:solidFill>
                  <a:schemeClr val="tx1"/>
                </a:solidFill>
                <a:latin typeface="Times New Roman" pitchFamily="18" charset="0"/>
              </a:rPr>
              <a:t> = </a:t>
            </a:r>
            <a:r>
              <a:rPr lang="en-US" sz="2400" dirty="0" smtClean="0">
                <a:solidFill>
                  <a:schemeClr val="tx1"/>
                </a:solidFill>
                <a:latin typeface="Times New Roman" pitchFamily="18" charset="0"/>
              </a:rPr>
              <a:t>LUT[</a:t>
            </a:r>
            <a:r>
              <a:rPr lang="en-US" sz="2400" b="1" dirty="0" smtClean="0">
                <a:solidFill>
                  <a:schemeClr val="tx1"/>
                </a:solidFill>
                <a:latin typeface="Times New Roman" pitchFamily="18" charset="0"/>
              </a:rPr>
              <a:t>I</a:t>
            </a:r>
            <a:r>
              <a:rPr lang="en-US" sz="2400" baseline="-25000" dirty="0" smtClean="0">
                <a:solidFill>
                  <a:schemeClr val="tx1"/>
                </a:solidFill>
                <a:latin typeface="Times New Roman" pitchFamily="18" charset="0"/>
              </a:rPr>
              <a:t>d</a:t>
            </a:r>
            <a:r>
              <a:rPr lang="en-US" sz="2400" dirty="0" smtClean="0">
                <a:solidFill>
                  <a:schemeClr val="tx1"/>
                </a:solidFill>
                <a:latin typeface="Times New Roman" pitchFamily="18" charset="0"/>
              </a:rPr>
              <a:t> + 1</a:t>
            </a:r>
            <a:r>
              <a:rPr lang="en-US" sz="2400" dirty="0">
                <a:solidFill>
                  <a:schemeClr val="tx1"/>
                </a:solidFill>
                <a:latin typeface="Times New Roman" pitchFamily="18" charset="0"/>
              </a:rPr>
              <a:t>]</a:t>
            </a:r>
          </a:p>
        </p:txBody>
      </p:sp>
      <p:sp>
        <p:nvSpPr>
          <p:cNvPr id="61448" name="Text Box 5"/>
          <p:cNvSpPr txBox="1">
            <a:spLocks noChangeArrowheads="1"/>
          </p:cNvSpPr>
          <p:nvPr/>
        </p:nvSpPr>
        <p:spPr bwMode="auto">
          <a:xfrm>
            <a:off x="457200" y="4343400"/>
            <a:ext cx="8153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a:solidFill>
                  <a:schemeClr val="tx1"/>
                </a:solidFill>
                <a:latin typeface="Times New Roman" pitchFamily="18" charset="0"/>
              </a:rPr>
              <a:t>In </a:t>
            </a:r>
            <a:r>
              <a:rPr lang="en-US" sz="2400" i="1" dirty="0">
                <a:solidFill>
                  <a:schemeClr val="tx1"/>
                </a:solidFill>
                <a:latin typeface="Times New Roman" pitchFamily="18" charset="0"/>
              </a:rPr>
              <a:t>Matlab </a:t>
            </a:r>
            <a:r>
              <a:rPr lang="en-US" sz="2400" dirty="0">
                <a:solidFill>
                  <a:schemeClr val="tx1"/>
                </a:solidFill>
                <a:latin typeface="Times New Roman" pitchFamily="18" charset="0"/>
              </a:rPr>
              <a:t>if the LUT is a 256 </a:t>
            </a:r>
            <a:r>
              <a:rPr lang="en-US" sz="2400" dirty="0">
                <a:solidFill>
                  <a:schemeClr val="tx1"/>
                </a:solidFill>
                <a:latin typeface="Times New Roman" pitchFamily="18" charset="0"/>
                <a:cs typeface="Times New Roman" pitchFamily="18" charset="0"/>
              </a:rPr>
              <a:t>× 1 matrix with values from 0 to 255 and if image </a:t>
            </a:r>
            <a:r>
              <a:rPr lang="en-US" sz="2400" b="1" dirty="0" smtClean="0">
                <a:solidFill>
                  <a:schemeClr val="tx1"/>
                </a:solidFill>
                <a:latin typeface="Times New Roman" pitchFamily="18" charset="0"/>
              </a:rPr>
              <a:t>I</a:t>
            </a:r>
            <a:r>
              <a:rPr lang="en-US" sz="2400" baseline="-25000" dirty="0" smtClean="0">
                <a:solidFill>
                  <a:schemeClr val="tx1"/>
                </a:solidFill>
                <a:latin typeface="Times New Roman" pitchFamily="18" charset="0"/>
              </a:rPr>
              <a:t>d</a:t>
            </a:r>
            <a:r>
              <a:rPr lang="en-US" sz="2400" dirty="0" smtClean="0">
                <a:solidFill>
                  <a:schemeClr val="tx1"/>
                </a:solidFill>
                <a:latin typeface="Times New Roman" pitchFamily="18" charset="0"/>
              </a:rPr>
              <a:t> </a:t>
            </a:r>
            <a:r>
              <a:rPr lang="en-US" sz="2400" dirty="0">
                <a:solidFill>
                  <a:schemeClr val="tx1"/>
                </a:solidFill>
                <a:latin typeface="Times New Roman" pitchFamily="18" charset="0"/>
              </a:rPr>
              <a:t>is </a:t>
            </a:r>
            <a:r>
              <a:rPr lang="en-US" sz="2400" b="1" dirty="0" smtClean="0">
                <a:solidFill>
                  <a:srgbClr val="0000FF"/>
                </a:solidFill>
                <a:latin typeface="Times New Roman" pitchFamily="18" charset="0"/>
              </a:rPr>
              <a:t>one-band</a:t>
            </a:r>
            <a:r>
              <a:rPr lang="en-US" sz="2400" dirty="0" smtClean="0">
                <a:solidFill>
                  <a:schemeClr val="tx1"/>
                </a:solidFill>
                <a:latin typeface="Times New Roman" pitchFamily="18" charset="0"/>
              </a:rPr>
              <a:t> of </a:t>
            </a:r>
            <a:r>
              <a:rPr lang="en-US" sz="2400" dirty="0">
                <a:solidFill>
                  <a:schemeClr val="tx1"/>
                </a:solidFill>
                <a:latin typeface="Times New Roman" pitchFamily="18" charset="0"/>
              </a:rPr>
              <a:t>type </a:t>
            </a:r>
            <a:r>
              <a:rPr lang="en-US" sz="2400" b="1" dirty="0">
                <a:solidFill>
                  <a:schemeClr val="tx1"/>
                </a:solidFill>
                <a:latin typeface="Courier New" pitchFamily="49" charset="0"/>
              </a:rPr>
              <a:t>uint8</a:t>
            </a:r>
            <a:r>
              <a:rPr lang="en-US" sz="2400" dirty="0">
                <a:solidFill>
                  <a:schemeClr val="tx1"/>
                </a:solidFill>
                <a:latin typeface="Times New Roman" pitchFamily="18" charset="0"/>
              </a:rPr>
              <a:t>, it can be remapped with the following code:</a:t>
            </a:r>
            <a:endParaRPr lang="en-US" sz="2400" i="1" dirty="0">
              <a:solidFill>
                <a:schemeClr val="tx1"/>
              </a:solidFill>
              <a:latin typeface="Times New Roman" pitchFamily="18" charset="0"/>
            </a:endParaRPr>
          </a:p>
        </p:txBody>
      </p:sp>
      <p:sp>
        <p:nvSpPr>
          <p:cNvPr id="61449" name="Text Box 6"/>
          <p:cNvSpPr txBox="1">
            <a:spLocks noChangeArrowheads="1"/>
          </p:cNvSpPr>
          <p:nvPr/>
        </p:nvSpPr>
        <p:spPr bwMode="auto">
          <a:xfrm>
            <a:off x="1641475" y="5638800"/>
            <a:ext cx="38719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b="1" dirty="0">
                <a:solidFill>
                  <a:schemeClr val="tx1"/>
                </a:solidFill>
                <a:latin typeface="Courier New" pitchFamily="49" charset="0"/>
              </a:rPr>
              <a:t>K = uint8(LUT(I+1));</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p:nvPr>
        </p:nvSpPr>
        <p:spPr>
          <a:xfrm>
            <a:off x="457200" y="990600"/>
            <a:ext cx="8153400" cy="723900"/>
          </a:xfrm>
        </p:spPr>
        <p:txBody>
          <a:bodyPr/>
          <a:lstStyle/>
          <a:p>
            <a:r>
              <a:rPr lang="en-US" sz="3600" dirty="0" smtClean="0"/>
              <a:t>Histogram Matching with a Lookup Table</a:t>
            </a:r>
          </a:p>
        </p:txBody>
      </p:sp>
      <p:sp>
        <p:nvSpPr>
          <p:cNvPr id="61446" name="Text Box 3"/>
          <p:cNvSpPr txBox="1">
            <a:spLocks noChangeArrowheads="1"/>
          </p:cNvSpPr>
          <p:nvPr/>
        </p:nvSpPr>
        <p:spPr bwMode="auto">
          <a:xfrm>
            <a:off x="457200" y="1828800"/>
            <a:ext cx="8153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smtClean="0">
                <a:solidFill>
                  <a:schemeClr val="tx1"/>
                </a:solidFill>
                <a:latin typeface="Times New Roman" pitchFamily="18" charset="0"/>
              </a:rPr>
              <a:t>The E-Z teenage New York version</a:t>
            </a:r>
            <a:r>
              <a:rPr lang="en-US" sz="2400" baseline="30000" dirty="0" smtClean="0">
                <a:solidFill>
                  <a:schemeClr val="tx1"/>
                </a:solidFill>
                <a:latin typeface="Times New Roman" pitchFamily="18" charset="0"/>
              </a:rPr>
              <a:t>*</a:t>
            </a:r>
            <a:r>
              <a:rPr lang="en-US" sz="2400" dirty="0">
                <a:solidFill>
                  <a:schemeClr val="tx1"/>
                </a:solidFill>
                <a:latin typeface="Times New Roman" pitchFamily="18" charset="0"/>
              </a:rPr>
              <a:t> </a:t>
            </a:r>
            <a:r>
              <a:rPr lang="en-US" sz="2400" dirty="0" smtClean="0">
                <a:solidFill>
                  <a:schemeClr val="tx1"/>
                </a:solidFill>
                <a:latin typeface="Times New Roman" pitchFamily="18" charset="0"/>
              </a:rPr>
              <a:t>on the previous page only works for one-band images.  For truecolor or other multiband images you need to execute the LUT on each band separately. </a:t>
            </a:r>
            <a:r>
              <a:rPr lang="en-US" sz="2400" i="1" dirty="0" smtClean="0">
                <a:solidFill>
                  <a:schemeClr val="tx1"/>
                </a:solidFill>
                <a:latin typeface="Times New Roman" pitchFamily="18" charset="0"/>
              </a:rPr>
              <a:t>Viz</a:t>
            </a:r>
            <a:r>
              <a:rPr lang="en-US" sz="2400" dirty="0" smtClean="0">
                <a:solidFill>
                  <a:schemeClr val="tx1"/>
                </a:solidFill>
                <a:latin typeface="Times New Roman" pitchFamily="18" charset="0"/>
              </a:rPr>
              <a:t>: </a:t>
            </a:r>
            <a:endParaRPr lang="en-US" sz="2400" dirty="0">
              <a:solidFill>
                <a:schemeClr val="tx1"/>
              </a:solidFill>
              <a:latin typeface="Times New Roman" pitchFamily="18" charset="0"/>
            </a:endParaRP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72</a:t>
            </a:fld>
            <a:endParaRPr lang="en-US"/>
          </a:p>
        </p:txBody>
      </p:sp>
      <p:sp>
        <p:nvSpPr>
          <p:cNvPr id="5" name="TextBox 4"/>
          <p:cNvSpPr txBox="1"/>
          <p:nvPr/>
        </p:nvSpPr>
        <p:spPr>
          <a:xfrm>
            <a:off x="457200" y="5973604"/>
            <a:ext cx="6598281" cy="246221"/>
          </a:xfrm>
          <a:prstGeom prst="rect">
            <a:avLst/>
          </a:prstGeom>
          <a:noFill/>
        </p:spPr>
        <p:txBody>
          <a:bodyPr wrap="none" rtlCol="0">
            <a:spAutoFit/>
          </a:bodyPr>
          <a:lstStyle/>
          <a:p>
            <a:r>
              <a:rPr lang="en-US" sz="1000" baseline="30000" dirty="0" smtClean="0"/>
              <a:t>*</a:t>
            </a:r>
            <a:r>
              <a:rPr lang="en-US" sz="1000" dirty="0" smtClean="0"/>
              <a:t>http</a:t>
            </a:r>
            <a:r>
              <a:rPr lang="en-US" sz="1000" dirty="0"/>
              <a:t>://www.science.uva.nl/~robbert/zappa/albums/Zappa_In_New_York/10.html &amp;  http://youtu.be/GDwRJK8bpb4</a:t>
            </a:r>
          </a:p>
        </p:txBody>
      </p:sp>
      <p:sp>
        <p:nvSpPr>
          <p:cNvPr id="6" name="TextBox 5"/>
          <p:cNvSpPr txBox="1"/>
          <p:nvPr/>
        </p:nvSpPr>
        <p:spPr>
          <a:xfrm>
            <a:off x="2047171" y="3124200"/>
            <a:ext cx="5049659" cy="2677656"/>
          </a:xfrm>
          <a:prstGeom prst="rect">
            <a:avLst/>
          </a:prstGeom>
          <a:noFill/>
          <a:ln>
            <a:solidFill>
              <a:schemeClr val="tx1"/>
            </a:solidFill>
          </a:ln>
        </p:spPr>
        <p:txBody>
          <a:bodyPr wrap="square" rtlCol="0">
            <a:spAutoFit/>
          </a:bodyPr>
          <a:lstStyle/>
          <a:p>
            <a:endParaRPr lang="en-US" sz="1400" b="1" dirty="0" smtClean="0">
              <a:solidFill>
                <a:srgbClr val="0000FF"/>
              </a:solidFill>
              <a:latin typeface="Bitstream Vera Sans Mono"/>
            </a:endParaRPr>
          </a:p>
          <a:p>
            <a:r>
              <a:rPr lang="en-US" sz="1400" b="1" dirty="0" smtClean="0">
                <a:solidFill>
                  <a:srgbClr val="0000FF"/>
                </a:solidFill>
                <a:latin typeface="Courier New" panose="02070309020205020404" pitchFamily="49" charset="0"/>
                <a:cs typeface="Courier New" panose="02070309020205020404" pitchFamily="49" charset="0"/>
              </a:rPr>
              <a:t>if</a:t>
            </a:r>
            <a:r>
              <a:rPr lang="en-US" sz="1400" b="1" dirty="0" smtClean="0">
                <a:solidFill>
                  <a:srgbClr val="000000"/>
                </a:solidFill>
                <a:latin typeface="Courier New" panose="02070309020205020404" pitchFamily="49" charset="0"/>
                <a:cs typeface="Courier New" panose="02070309020205020404" pitchFamily="49" charset="0"/>
              </a:rPr>
              <a:t> </a:t>
            </a:r>
            <a:r>
              <a:rPr lang="en-US" sz="1400" b="1" dirty="0">
                <a:solidFill>
                  <a:srgbClr val="000000"/>
                </a:solidFill>
                <a:latin typeface="Courier New" panose="02070309020205020404" pitchFamily="49" charset="0"/>
                <a:cs typeface="Courier New" panose="02070309020205020404" pitchFamily="49" charset="0"/>
              </a:rPr>
              <a:t>E == 1 </a:t>
            </a:r>
            <a:r>
              <a:rPr lang="en-US" sz="1400" b="1" dirty="0">
                <a:solidFill>
                  <a:srgbClr val="228B22"/>
                </a:solidFill>
                <a:latin typeface="Courier New" panose="02070309020205020404" pitchFamily="49" charset="0"/>
                <a:cs typeface="Courier New" panose="02070309020205020404" pitchFamily="49" charset="0"/>
              </a:rPr>
              <a:t>% single band </a:t>
            </a:r>
            <a:r>
              <a:rPr lang="en-US" sz="1400" b="1" dirty="0" smtClean="0">
                <a:solidFill>
                  <a:srgbClr val="228B22"/>
                </a:solidFill>
                <a:latin typeface="Courier New" panose="02070309020205020404" pitchFamily="49" charset="0"/>
                <a:cs typeface="Courier New" panose="02070309020205020404" pitchFamily="49" charset="0"/>
              </a:rPr>
              <a:t>LUT; multi-band image</a:t>
            </a:r>
            <a:endParaRPr lang="en-US" sz="1400" b="1" dirty="0">
              <a:solidFill>
                <a:srgbClr val="228B22"/>
              </a:solidFill>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for</a:t>
            </a:r>
            <a:r>
              <a:rPr lang="en-US" sz="1400" b="1" dirty="0">
                <a:solidFill>
                  <a:srgbClr val="000000"/>
                </a:solidFill>
                <a:latin typeface="Courier New" panose="02070309020205020404" pitchFamily="49" charset="0"/>
                <a:cs typeface="Courier New" panose="02070309020205020404" pitchFamily="49" charset="0"/>
              </a:rPr>
              <a:t> </a:t>
            </a:r>
            <a:r>
              <a:rPr lang="en-US" sz="1400" b="1" dirty="0" smtClean="0">
                <a:solidFill>
                  <a:srgbClr val="000000"/>
                </a:solidFill>
                <a:latin typeface="Courier New" panose="02070309020205020404" pitchFamily="49" charset="0"/>
                <a:cs typeface="Courier New" panose="02070309020205020404" pitchFamily="49" charset="0"/>
              </a:rPr>
              <a:t>b </a:t>
            </a:r>
            <a:r>
              <a:rPr lang="en-US" sz="1400" b="1" dirty="0">
                <a:solidFill>
                  <a:srgbClr val="000000"/>
                </a:solidFill>
                <a:latin typeface="Courier New" panose="02070309020205020404" pitchFamily="49" charset="0"/>
                <a:cs typeface="Courier New" panose="02070309020205020404" pitchFamily="49" charset="0"/>
              </a:rPr>
              <a:t>= </a:t>
            </a:r>
            <a:r>
              <a:rPr lang="en-US" sz="1400" b="1" dirty="0" smtClean="0">
                <a:solidFill>
                  <a:srgbClr val="000000"/>
                </a:solidFill>
                <a:latin typeface="Courier New" panose="02070309020205020404" pitchFamily="49" charset="0"/>
                <a:cs typeface="Courier New" panose="02070309020205020404" pitchFamily="49" charset="0"/>
              </a:rPr>
              <a:t>1:B</a:t>
            </a:r>
            <a:endParaRPr lang="en-US" sz="1400" b="1" dirty="0">
              <a:solidFill>
                <a:srgbClr val="000000"/>
              </a:solidFill>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       J</a:t>
            </a:r>
            <a:r>
              <a:rPr lang="en-US" sz="1400" b="1" dirty="0" smtClean="0">
                <a:solidFill>
                  <a:srgbClr val="000000"/>
                </a:solidFill>
                <a:latin typeface="Courier New" panose="02070309020205020404" pitchFamily="49" charset="0"/>
                <a:cs typeface="Courier New" panose="02070309020205020404" pitchFamily="49" charset="0"/>
              </a:rPr>
              <a:t>(:,:,b) </a:t>
            </a:r>
            <a:r>
              <a:rPr lang="en-US" sz="1400" b="1" dirty="0">
                <a:solidFill>
                  <a:srgbClr val="000000"/>
                </a:solidFill>
                <a:latin typeface="Courier New" panose="02070309020205020404" pitchFamily="49" charset="0"/>
                <a:cs typeface="Courier New" panose="02070309020205020404" pitchFamily="49" charset="0"/>
              </a:rPr>
              <a:t>= LUT(1+double(I</a:t>
            </a:r>
            <a:r>
              <a:rPr lang="en-US" sz="1400" b="1" dirty="0" smtClean="0">
                <a:solidFill>
                  <a:srgbClr val="000000"/>
                </a:solidFill>
                <a:latin typeface="Courier New" panose="02070309020205020404" pitchFamily="49" charset="0"/>
                <a:cs typeface="Courier New" panose="02070309020205020404" pitchFamily="49" charset="0"/>
              </a:rPr>
              <a:t>(:,:,b)));</a:t>
            </a:r>
            <a:endParaRPr lang="en-US" sz="1400" b="1" dirty="0">
              <a:solidFill>
                <a:srgbClr val="000000"/>
              </a:solidFill>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p>
          <a:p>
            <a:r>
              <a:rPr lang="en-US" sz="1400" b="1" dirty="0">
                <a:solidFill>
                  <a:srgbClr val="0000FF"/>
                </a:solidFill>
                <a:latin typeface="Courier New" panose="02070309020205020404" pitchFamily="49" charset="0"/>
                <a:cs typeface="Courier New" panose="02070309020205020404" pitchFamily="49" charset="0"/>
              </a:rPr>
              <a:t>else</a:t>
            </a:r>
            <a:r>
              <a:rPr lang="en-US" sz="1400" b="1" dirty="0">
                <a:solidFill>
                  <a:srgbClr val="000000"/>
                </a:solidFill>
                <a:latin typeface="Courier New" panose="02070309020205020404" pitchFamily="49" charset="0"/>
                <a:cs typeface="Courier New" panose="02070309020205020404" pitchFamily="49" charset="0"/>
              </a:rPr>
              <a:t> </a:t>
            </a:r>
            <a:r>
              <a:rPr lang="en-US" sz="1400" b="1" dirty="0" smtClean="0">
                <a:solidFill>
                  <a:srgbClr val="000000"/>
                </a:solidFill>
                <a:latin typeface="Courier New" panose="02070309020205020404" pitchFamily="49" charset="0"/>
                <a:cs typeface="Courier New" panose="02070309020205020404" pitchFamily="49" charset="0"/>
              </a:rPr>
              <a:t>  </a:t>
            </a:r>
            <a:r>
              <a:rPr lang="en-US" sz="1400" b="1" dirty="0" smtClean="0">
                <a:solidFill>
                  <a:srgbClr val="228B22"/>
                </a:solidFill>
                <a:latin typeface="Courier New" panose="02070309020205020404" pitchFamily="49" charset="0"/>
                <a:cs typeface="Courier New" panose="02070309020205020404" pitchFamily="49" charset="0"/>
              </a:rPr>
              <a:t>% </a:t>
            </a:r>
            <a:r>
              <a:rPr lang="en-US" sz="1400" b="1" dirty="0">
                <a:solidFill>
                  <a:srgbClr val="228B22"/>
                </a:solidFill>
                <a:latin typeface="Courier New" panose="02070309020205020404" pitchFamily="49" charset="0"/>
                <a:cs typeface="Courier New" panose="02070309020205020404" pitchFamily="49" charset="0"/>
              </a:rPr>
              <a:t>multiband </a:t>
            </a:r>
            <a:r>
              <a:rPr lang="en-US" sz="1400" b="1" dirty="0">
                <a:solidFill>
                  <a:srgbClr val="228B22"/>
                </a:solidFill>
                <a:latin typeface="Courier New" panose="02070309020205020404" pitchFamily="49" charset="0"/>
                <a:cs typeface="Courier New" panose="02070309020205020404" pitchFamily="49" charset="0"/>
              </a:rPr>
              <a:t>LUT; multi-band image</a:t>
            </a:r>
            <a:endParaRPr lang="en-US" sz="1400" b="1" dirty="0">
              <a:solidFill>
                <a:srgbClr val="228B22"/>
              </a:solidFill>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for</a:t>
            </a:r>
            <a:r>
              <a:rPr lang="en-US" sz="1400" b="1" dirty="0">
                <a:solidFill>
                  <a:srgbClr val="000000"/>
                </a:solidFill>
                <a:latin typeface="Courier New" panose="02070309020205020404" pitchFamily="49" charset="0"/>
                <a:cs typeface="Courier New" panose="02070309020205020404" pitchFamily="49" charset="0"/>
              </a:rPr>
              <a:t> </a:t>
            </a:r>
            <a:r>
              <a:rPr lang="en-US" sz="1400" b="1" dirty="0" smtClean="0">
                <a:solidFill>
                  <a:srgbClr val="000000"/>
                </a:solidFill>
                <a:latin typeface="Courier New" panose="02070309020205020404" pitchFamily="49" charset="0"/>
                <a:cs typeface="Courier New" panose="02070309020205020404" pitchFamily="49" charset="0"/>
              </a:rPr>
              <a:t>b </a:t>
            </a:r>
            <a:r>
              <a:rPr lang="en-US" sz="1400" b="1" dirty="0">
                <a:solidFill>
                  <a:srgbClr val="000000"/>
                </a:solidFill>
                <a:latin typeface="Courier New" panose="02070309020205020404" pitchFamily="49" charset="0"/>
                <a:cs typeface="Courier New" panose="02070309020205020404" pitchFamily="49" charset="0"/>
              </a:rPr>
              <a:t>= </a:t>
            </a:r>
            <a:r>
              <a:rPr lang="en-US" sz="1400" b="1" dirty="0" smtClean="0">
                <a:solidFill>
                  <a:srgbClr val="000000"/>
                </a:solidFill>
                <a:latin typeface="Courier New" panose="02070309020205020404" pitchFamily="49" charset="0"/>
                <a:cs typeface="Courier New" panose="02070309020205020404" pitchFamily="49" charset="0"/>
              </a:rPr>
              <a:t>1:B</a:t>
            </a:r>
            <a:endParaRPr lang="en-US" sz="1400" b="1" dirty="0">
              <a:solidFill>
                <a:srgbClr val="000000"/>
              </a:solidFill>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       LUT1D = squeeze(LUT(:,</a:t>
            </a:r>
            <a:r>
              <a:rPr lang="en-US" sz="1400" b="1" dirty="0" smtClean="0">
                <a:solidFill>
                  <a:srgbClr val="000000"/>
                </a:solidFill>
                <a:latin typeface="Courier New" panose="02070309020205020404" pitchFamily="49" charset="0"/>
                <a:cs typeface="Courier New" panose="02070309020205020404" pitchFamily="49" charset="0"/>
              </a:rPr>
              <a:t>1,b));</a:t>
            </a:r>
            <a:endParaRPr lang="en-US" sz="1400" b="1" dirty="0">
              <a:solidFill>
                <a:srgbClr val="000000"/>
              </a:solidFill>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       J</a:t>
            </a:r>
            <a:r>
              <a:rPr lang="en-US" sz="1400" b="1" dirty="0" smtClean="0">
                <a:solidFill>
                  <a:srgbClr val="000000"/>
                </a:solidFill>
                <a:latin typeface="Courier New" panose="02070309020205020404" pitchFamily="49" charset="0"/>
                <a:cs typeface="Courier New" panose="02070309020205020404" pitchFamily="49" charset="0"/>
              </a:rPr>
              <a:t>(:,:,b) </a:t>
            </a:r>
            <a:r>
              <a:rPr lang="en-US" sz="1400" b="1" dirty="0">
                <a:solidFill>
                  <a:srgbClr val="000000"/>
                </a:solidFill>
                <a:latin typeface="Courier New" panose="02070309020205020404" pitchFamily="49" charset="0"/>
                <a:cs typeface="Courier New" panose="02070309020205020404" pitchFamily="49" charset="0"/>
              </a:rPr>
              <a:t>= LUT1D(1+double(I</a:t>
            </a:r>
            <a:r>
              <a:rPr lang="en-US" sz="1400" b="1" dirty="0" smtClean="0">
                <a:solidFill>
                  <a:srgbClr val="000000"/>
                </a:solidFill>
                <a:latin typeface="Courier New" panose="02070309020205020404" pitchFamily="49" charset="0"/>
                <a:cs typeface="Courier New" panose="02070309020205020404" pitchFamily="49" charset="0"/>
              </a:rPr>
              <a:t>(:,:,b)));</a:t>
            </a:r>
            <a:endParaRPr lang="en-US" sz="1400" b="1" dirty="0">
              <a:solidFill>
                <a:srgbClr val="000000"/>
              </a:solidFill>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   </a:t>
            </a:r>
            <a:r>
              <a:rPr lang="en-US" sz="1400" b="1" dirty="0">
                <a:solidFill>
                  <a:srgbClr val="0000FF"/>
                </a:solidFill>
                <a:latin typeface="Courier New" panose="02070309020205020404" pitchFamily="49" charset="0"/>
                <a:cs typeface="Courier New" panose="02070309020205020404" pitchFamily="49" charset="0"/>
              </a:rPr>
              <a:t>end</a:t>
            </a:r>
          </a:p>
          <a:p>
            <a:r>
              <a:rPr lang="en-US" sz="1400" b="1" dirty="0">
                <a:solidFill>
                  <a:srgbClr val="0000FF"/>
                </a:solidFill>
                <a:latin typeface="Courier New" panose="02070309020205020404" pitchFamily="49" charset="0"/>
                <a:cs typeface="Courier New" panose="02070309020205020404" pitchFamily="49" charset="0"/>
              </a:rPr>
              <a:t>end</a:t>
            </a:r>
          </a:p>
          <a:p>
            <a:endParaRPr lang="en-US" sz="1400" b="1" dirty="0">
              <a:latin typeface="Courier New" pitchFamily="49" charset="0"/>
              <a:cs typeface="Courier New" pitchFamily="49" charset="0"/>
            </a:endParaRPr>
          </a:p>
        </p:txBody>
      </p:sp>
      <p:cxnSp>
        <p:nvCxnSpPr>
          <p:cNvPr id="10" name="Straight Connector 9"/>
          <p:cNvCxnSpPr/>
          <p:nvPr/>
        </p:nvCxnSpPr>
        <p:spPr bwMode="auto">
          <a:xfrm>
            <a:off x="381000" y="5943600"/>
            <a:ext cx="6858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611293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2"/>
          <p:cNvSpPr>
            <a:spLocks noGrp="1" noChangeArrowheads="1"/>
          </p:cNvSpPr>
          <p:nvPr>
            <p:ph type="title"/>
          </p:nvPr>
        </p:nvSpPr>
        <p:spPr>
          <a:xfrm>
            <a:off x="1447800" y="228600"/>
            <a:ext cx="2667000" cy="723900"/>
          </a:xfrm>
        </p:spPr>
        <p:txBody>
          <a:bodyPr/>
          <a:lstStyle/>
          <a:p>
            <a:r>
              <a:rPr lang="en-US" sz="3200" smtClean="0"/>
              <a:t>LUT Creation</a:t>
            </a:r>
          </a:p>
        </p:txBody>
      </p:sp>
      <p:pic>
        <p:nvPicPr>
          <p:cNvPr id="62470" name="Picture 3" descr="Image-PDF-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70000"/>
            <a:ext cx="4267200" cy="246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8100000" algn="ctr" rotWithShape="0">
                    <a:schemeClr val="bg2">
                      <a:alpha val="50000"/>
                    </a:schemeClr>
                  </a:outerShdw>
                </a:effectLst>
              </a14:hiddenEffects>
            </a:ext>
          </a:extLst>
        </p:spPr>
      </p:pic>
      <p:pic>
        <p:nvPicPr>
          <p:cNvPr id="62471" name="Picture 4" descr="Target-PDF-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70000"/>
            <a:ext cx="42672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5" descr="L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733800"/>
            <a:ext cx="53467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Line 6"/>
          <p:cNvSpPr>
            <a:spLocks noChangeShapeType="1"/>
          </p:cNvSpPr>
          <p:nvPr/>
        </p:nvSpPr>
        <p:spPr bwMode="auto">
          <a:xfrm>
            <a:off x="2028825" y="2260600"/>
            <a:ext cx="5029200" cy="0"/>
          </a:xfrm>
          <a:prstGeom prst="line">
            <a:avLst/>
          </a:prstGeom>
          <a:noFill/>
          <a:ln w="19050">
            <a:solidFill>
              <a:srgbClr val="FF505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474" name="Line 7"/>
          <p:cNvSpPr>
            <a:spLocks noChangeShapeType="1"/>
          </p:cNvSpPr>
          <p:nvPr/>
        </p:nvSpPr>
        <p:spPr bwMode="auto">
          <a:xfrm flipH="1">
            <a:off x="2209800" y="4572000"/>
            <a:ext cx="1752600" cy="0"/>
          </a:xfrm>
          <a:prstGeom prst="line">
            <a:avLst/>
          </a:prstGeom>
          <a:noFill/>
          <a:ln w="190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475" name="Line 9"/>
          <p:cNvSpPr>
            <a:spLocks noChangeShapeType="1"/>
          </p:cNvSpPr>
          <p:nvPr/>
        </p:nvSpPr>
        <p:spPr bwMode="auto">
          <a:xfrm flipV="1">
            <a:off x="3962400" y="4572000"/>
            <a:ext cx="0" cy="1295400"/>
          </a:xfrm>
          <a:prstGeom prst="line">
            <a:avLst/>
          </a:prstGeom>
          <a:noFill/>
          <a:ln w="190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2476" name="Oval 10"/>
          <p:cNvSpPr>
            <a:spLocks noChangeArrowheads="1"/>
          </p:cNvSpPr>
          <p:nvPr/>
        </p:nvSpPr>
        <p:spPr bwMode="auto">
          <a:xfrm>
            <a:off x="1905000" y="3429000"/>
            <a:ext cx="228600" cy="228600"/>
          </a:xfrm>
          <a:prstGeom prst="ellipse">
            <a:avLst/>
          </a:prstGeom>
          <a:noFill/>
          <a:ln w="19050">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2477" name="Oval 11"/>
          <p:cNvSpPr>
            <a:spLocks noChangeArrowheads="1"/>
          </p:cNvSpPr>
          <p:nvPr/>
        </p:nvSpPr>
        <p:spPr bwMode="auto">
          <a:xfrm>
            <a:off x="6950075" y="3436938"/>
            <a:ext cx="228600" cy="228600"/>
          </a:xfrm>
          <a:prstGeom prst="ellipse">
            <a:avLst/>
          </a:prstGeom>
          <a:noFill/>
          <a:ln w="19050">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2478" name="Oval 12"/>
          <p:cNvSpPr>
            <a:spLocks noChangeArrowheads="1"/>
          </p:cNvSpPr>
          <p:nvPr/>
        </p:nvSpPr>
        <p:spPr bwMode="auto">
          <a:xfrm>
            <a:off x="3817938" y="5911850"/>
            <a:ext cx="228600" cy="228600"/>
          </a:xfrm>
          <a:prstGeom prst="ellipse">
            <a:avLst/>
          </a:prstGeom>
          <a:noFill/>
          <a:ln w="19050">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2479" name="Text Box 13"/>
          <p:cNvSpPr txBox="1">
            <a:spLocks noChangeArrowheads="1"/>
          </p:cNvSpPr>
          <p:nvPr/>
        </p:nvSpPr>
        <p:spPr bwMode="auto">
          <a:xfrm>
            <a:off x="1844675" y="4403725"/>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rgbClr val="FF5050"/>
                </a:solidFill>
              </a:rPr>
              <a:t>10</a:t>
            </a:r>
          </a:p>
        </p:txBody>
      </p:sp>
      <p:sp>
        <p:nvSpPr>
          <p:cNvPr id="62480" name="Oval 14"/>
          <p:cNvSpPr>
            <a:spLocks noChangeArrowheads="1"/>
          </p:cNvSpPr>
          <p:nvPr/>
        </p:nvSpPr>
        <p:spPr bwMode="auto">
          <a:xfrm>
            <a:off x="1905000" y="4419600"/>
            <a:ext cx="304800" cy="304800"/>
          </a:xfrm>
          <a:prstGeom prst="ellipse">
            <a:avLst/>
          </a:prstGeom>
          <a:noFill/>
          <a:ln w="19050">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2481" name="Text Box 15"/>
          <p:cNvSpPr txBox="1">
            <a:spLocks noChangeArrowheads="1"/>
          </p:cNvSpPr>
          <p:nvPr/>
        </p:nvSpPr>
        <p:spPr bwMode="auto">
          <a:xfrm>
            <a:off x="837138" y="1371600"/>
            <a:ext cx="2210862" cy="461665"/>
          </a:xfrm>
          <a:prstGeom prst="rect">
            <a:avLst/>
          </a:prstGeom>
          <a:noFill/>
          <a:ln>
            <a:noFill/>
          </a:ln>
          <a:effectLst>
            <a:outerShdw dist="17961"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dirty="0" smtClean="0">
                <a:solidFill>
                  <a:schemeClr val="tx1"/>
                </a:solidFill>
                <a:latin typeface="Times New Roman" pitchFamily="18" charset="0"/>
              </a:rPr>
              <a:t>Discolored </a:t>
            </a:r>
            <a:r>
              <a:rPr lang="en-US" sz="2400" dirty="0">
                <a:solidFill>
                  <a:schemeClr val="tx1"/>
                </a:solidFill>
                <a:latin typeface="Times New Roman" pitchFamily="18" charset="0"/>
              </a:rPr>
              <a:t>CDF</a:t>
            </a:r>
          </a:p>
        </p:txBody>
      </p:sp>
      <p:sp>
        <p:nvSpPr>
          <p:cNvPr id="62482" name="Text Box 16"/>
          <p:cNvSpPr txBox="1">
            <a:spLocks noChangeArrowheads="1"/>
          </p:cNvSpPr>
          <p:nvPr/>
        </p:nvSpPr>
        <p:spPr bwMode="auto">
          <a:xfrm>
            <a:off x="4769618" y="1371600"/>
            <a:ext cx="2106667" cy="461665"/>
          </a:xfrm>
          <a:prstGeom prst="rect">
            <a:avLst/>
          </a:prstGeom>
          <a:noFill/>
          <a:ln>
            <a:noFill/>
          </a:ln>
          <a:effectLst>
            <a:outerShdw dist="17961"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dirty="0" smtClean="0">
                <a:solidFill>
                  <a:schemeClr val="tx1"/>
                </a:solidFill>
                <a:latin typeface="Times New Roman" pitchFamily="18" charset="0"/>
              </a:rPr>
              <a:t>Reference </a:t>
            </a:r>
            <a:r>
              <a:rPr lang="en-US" sz="2400" dirty="0">
                <a:solidFill>
                  <a:schemeClr val="tx1"/>
                </a:solidFill>
                <a:latin typeface="Times New Roman" pitchFamily="18" charset="0"/>
              </a:rPr>
              <a:t>CDF</a:t>
            </a:r>
          </a:p>
        </p:txBody>
      </p:sp>
      <p:sp>
        <p:nvSpPr>
          <p:cNvPr id="62483" name="Text Box 17"/>
          <p:cNvSpPr txBox="1">
            <a:spLocks noChangeArrowheads="1"/>
          </p:cNvSpPr>
          <p:nvPr/>
        </p:nvSpPr>
        <p:spPr bwMode="auto">
          <a:xfrm>
            <a:off x="2819400" y="3886200"/>
            <a:ext cx="776288" cy="457200"/>
          </a:xfrm>
          <a:prstGeom prst="rect">
            <a:avLst/>
          </a:prstGeom>
          <a:noFill/>
          <a:ln>
            <a:noFill/>
          </a:ln>
          <a:effectLst>
            <a:outerShdw dist="17961"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tx1"/>
                </a:solidFill>
                <a:latin typeface="Times New Roman" pitchFamily="18" charset="0"/>
              </a:rPr>
              <a:t>LUT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8"/>
          <p:cNvSpPr>
            <a:spLocks noChangeArrowheads="1"/>
          </p:cNvSpPr>
          <p:nvPr/>
        </p:nvSpPr>
        <p:spPr bwMode="auto">
          <a:xfrm>
            <a:off x="457200" y="2133600"/>
            <a:ext cx="6400800" cy="3810000"/>
          </a:xfrm>
          <a:prstGeom prst="rect">
            <a:avLst/>
          </a:prstGeom>
          <a:solidFill>
            <a:schemeClr val="bg1"/>
          </a:solidFill>
          <a:ln w="9525">
            <a:solidFill>
              <a:schemeClr val="tx1"/>
            </a:solidFill>
            <a:miter lim="800000"/>
            <a:headEnd/>
            <a:tailEnd/>
          </a:ln>
          <a:effectLst>
            <a:outerShdw blurRad="63500" dist="63500" dir="2700000" algn="ctr" rotWithShape="0">
              <a:srgbClr val="000000">
                <a:alpha val="43137"/>
              </a:srgbClr>
            </a:outerShdw>
          </a:effectLst>
        </p:spPr>
        <p:txBody>
          <a:bodyPr anchor="ctr">
            <a:spAutoFit/>
          </a:bodyPr>
          <a:lstStyle/>
          <a:p>
            <a:endParaRPr lang="en-US"/>
          </a:p>
        </p:txBody>
      </p:sp>
      <p:sp>
        <p:nvSpPr>
          <p:cNvPr id="63494" name="Rectangle 2"/>
          <p:cNvSpPr>
            <a:spLocks noGrp="1" noChangeArrowheads="1"/>
          </p:cNvSpPr>
          <p:nvPr>
            <p:ph type="title"/>
          </p:nvPr>
        </p:nvSpPr>
        <p:spPr>
          <a:xfrm>
            <a:off x="533400" y="1143000"/>
            <a:ext cx="8077200" cy="723900"/>
          </a:xfrm>
        </p:spPr>
        <p:txBody>
          <a:bodyPr/>
          <a:lstStyle/>
          <a:p>
            <a:r>
              <a:rPr lang="en-US" sz="3200" dirty="0" smtClean="0"/>
              <a:t>Look Up Table for Histogram Matching </a:t>
            </a:r>
          </a:p>
        </p:txBody>
      </p:sp>
      <p:sp>
        <p:nvSpPr>
          <p:cNvPr id="63495" name="Text Box 8"/>
          <p:cNvSpPr txBox="1">
            <a:spLocks noChangeArrowheads="1"/>
          </p:cNvSpPr>
          <p:nvPr/>
        </p:nvSpPr>
        <p:spPr bwMode="auto">
          <a:xfrm>
            <a:off x="577850" y="3070225"/>
            <a:ext cx="3200400"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spcBef>
                <a:spcPct val="20000"/>
              </a:spcBef>
            </a:pPr>
            <a:r>
              <a:rPr lang="en-US" sz="2400" dirty="0">
                <a:solidFill>
                  <a:schemeClr val="accent1"/>
                </a:solidFill>
                <a:latin typeface="Courier New" pitchFamily="49" charset="0"/>
              </a:rPr>
              <a:t>for</a:t>
            </a:r>
            <a:r>
              <a:rPr lang="en-US" sz="2400" dirty="0">
                <a:solidFill>
                  <a:schemeClr val="tx1"/>
                </a:solidFill>
                <a:latin typeface="Courier New" pitchFamily="49" charset="0"/>
              </a:rPr>
              <a:t> </a:t>
            </a:r>
            <a:r>
              <a:rPr lang="en-US" sz="2400" i="1" dirty="0" err="1" smtClean="0">
                <a:solidFill>
                  <a:schemeClr val="tx1"/>
                </a:solidFill>
                <a:latin typeface="Times New Roman" pitchFamily="18" charset="0"/>
              </a:rPr>
              <a:t>g</a:t>
            </a:r>
            <a:r>
              <a:rPr lang="en-US" sz="2400" baseline="-25000" dirty="0" err="1" smtClean="0">
                <a:solidFill>
                  <a:schemeClr val="tx1"/>
                </a:solidFill>
                <a:latin typeface="Times New Roman" pitchFamily="18" charset="0"/>
              </a:rPr>
              <a:t>d</a:t>
            </a:r>
            <a:r>
              <a:rPr lang="en-US" sz="2400" dirty="0" smtClean="0">
                <a:solidFill>
                  <a:schemeClr val="tx1"/>
                </a:solidFill>
                <a:latin typeface="Times New Roman" pitchFamily="18" charset="0"/>
              </a:rPr>
              <a:t>  </a:t>
            </a:r>
            <a:r>
              <a:rPr lang="en-US" sz="2400" dirty="0">
                <a:solidFill>
                  <a:schemeClr val="tx1"/>
                </a:solidFill>
                <a:latin typeface="Courier New" pitchFamily="49" charset="0"/>
              </a:rPr>
              <a:t>= </a:t>
            </a:r>
            <a:r>
              <a:rPr lang="en-US" sz="2400" dirty="0">
                <a:solidFill>
                  <a:schemeClr val="tx1"/>
                </a:solidFill>
                <a:latin typeface="Times New Roman" pitchFamily="18" charset="0"/>
              </a:rPr>
              <a:t>0</a:t>
            </a:r>
            <a:r>
              <a:rPr lang="en-US" sz="2400" i="1" dirty="0">
                <a:solidFill>
                  <a:schemeClr val="tx1"/>
                </a:solidFill>
                <a:latin typeface="Times New Roman" pitchFamily="18" charset="0"/>
              </a:rPr>
              <a:t>  </a:t>
            </a:r>
            <a:r>
              <a:rPr lang="en-US" sz="2400" dirty="0">
                <a:solidFill>
                  <a:schemeClr val="tx1"/>
                </a:solidFill>
                <a:latin typeface="Courier New" pitchFamily="49" charset="0"/>
              </a:rPr>
              <a:t>to </a:t>
            </a:r>
            <a:r>
              <a:rPr lang="en-US" sz="2400" dirty="0">
                <a:solidFill>
                  <a:schemeClr val="tx1"/>
                </a:solidFill>
                <a:latin typeface="Times New Roman" pitchFamily="18" charset="0"/>
              </a:rPr>
              <a:t>255 </a:t>
            </a:r>
          </a:p>
          <a:p>
            <a:pPr>
              <a:spcBef>
                <a:spcPct val="20000"/>
              </a:spcBef>
            </a:pPr>
            <a:r>
              <a:rPr lang="en-US" sz="2400" i="1" dirty="0">
                <a:solidFill>
                  <a:schemeClr val="tx1"/>
                </a:solidFill>
                <a:latin typeface="Courier New" pitchFamily="49" charset="0"/>
              </a:rPr>
              <a:t>   </a:t>
            </a:r>
            <a:r>
              <a:rPr lang="en-US" sz="2400" dirty="0">
                <a:solidFill>
                  <a:schemeClr val="accent1"/>
                </a:solidFill>
                <a:latin typeface="Courier New" pitchFamily="49" charset="0"/>
              </a:rPr>
              <a:t>while</a:t>
            </a:r>
            <a:r>
              <a:rPr lang="en-US" sz="2400" dirty="0">
                <a:solidFill>
                  <a:schemeClr val="tx1"/>
                </a:solidFill>
                <a:latin typeface="Courier New" pitchFamily="49" charset="0"/>
              </a:rPr>
              <a:t> </a:t>
            </a:r>
            <a:endParaRPr lang="en-US" sz="2400" dirty="0">
              <a:solidFill>
                <a:schemeClr val="tx1"/>
              </a:solidFill>
              <a:latin typeface="Times New Roman" pitchFamily="18" charset="0"/>
            </a:endParaRPr>
          </a:p>
        </p:txBody>
      </p:sp>
      <p:graphicFrame>
        <p:nvGraphicFramePr>
          <p:cNvPr id="63496" name="Object 9"/>
          <p:cNvGraphicFramePr>
            <a:graphicFrameLocks noChangeAspect="1"/>
          </p:cNvGraphicFramePr>
          <p:nvPr>
            <p:extLst>
              <p:ext uri="{D42A27DB-BD31-4B8C-83A1-F6EECF244321}">
                <p14:modId xmlns:p14="http://schemas.microsoft.com/office/powerpoint/2010/main" val="3429723587"/>
              </p:ext>
            </p:extLst>
          </p:nvPr>
        </p:nvGraphicFramePr>
        <p:xfrm>
          <a:off x="2279650" y="3560763"/>
          <a:ext cx="4489450" cy="438150"/>
        </p:xfrm>
        <a:graphic>
          <a:graphicData uri="http://schemas.openxmlformats.org/presentationml/2006/ole">
            <mc:AlternateContent xmlns:mc="http://schemas.openxmlformats.org/markup-compatibility/2006">
              <mc:Choice xmlns:v="urn:schemas-microsoft-com:vml" Requires="v">
                <p:oleObj spid="_x0000_s63824" name="Equation" r:id="rId3" imgW="2565360" imgH="253800" progId="Equation.DSMT4">
                  <p:embed/>
                </p:oleObj>
              </mc:Choice>
              <mc:Fallback>
                <p:oleObj name="Equation" r:id="rId3" imgW="2565360" imgH="253800" progId="Equation.DSMT4">
                  <p:embed/>
                  <p:pic>
                    <p:nvPicPr>
                      <p:cNvPr id="0" name="Object 9"/>
                      <p:cNvPicPr>
                        <a:picLocks noChangeAspect="1" noChangeArrowheads="1"/>
                      </p:cNvPicPr>
                      <p:nvPr/>
                    </p:nvPicPr>
                    <p:blipFill>
                      <a:blip r:embed="rId4"/>
                      <a:srcRect/>
                      <a:stretch>
                        <a:fillRect/>
                      </a:stretch>
                    </p:blipFill>
                    <p:spPr bwMode="auto">
                      <a:xfrm>
                        <a:off x="2279650" y="3560763"/>
                        <a:ext cx="448945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7" name="Object 10"/>
          <p:cNvGraphicFramePr>
            <a:graphicFrameLocks noChangeAspect="1"/>
          </p:cNvGraphicFramePr>
          <p:nvPr>
            <p:extLst>
              <p:ext uri="{D42A27DB-BD31-4B8C-83A1-F6EECF244321}">
                <p14:modId xmlns:p14="http://schemas.microsoft.com/office/powerpoint/2010/main" val="4240640232"/>
              </p:ext>
            </p:extLst>
          </p:nvPr>
        </p:nvGraphicFramePr>
        <p:xfrm>
          <a:off x="1828800" y="3962400"/>
          <a:ext cx="1447800" cy="457200"/>
        </p:xfrm>
        <a:graphic>
          <a:graphicData uri="http://schemas.openxmlformats.org/presentationml/2006/ole">
            <mc:AlternateContent xmlns:mc="http://schemas.openxmlformats.org/markup-compatibility/2006">
              <mc:Choice xmlns:v="urn:schemas-microsoft-com:vml" Requires="v">
                <p:oleObj spid="_x0000_s63825" name="Equation" r:id="rId5" imgW="723600" imgH="228600" progId="Equation.DSMT4">
                  <p:embed/>
                </p:oleObj>
              </mc:Choice>
              <mc:Fallback>
                <p:oleObj name="Equation" r:id="rId5" imgW="723600" imgH="228600" progId="Equation.DSMT4">
                  <p:embed/>
                  <p:pic>
                    <p:nvPicPr>
                      <p:cNvPr id="0" name="Object 10"/>
                      <p:cNvPicPr>
                        <a:picLocks noChangeAspect="1" noChangeArrowheads="1"/>
                      </p:cNvPicPr>
                      <p:nvPr/>
                    </p:nvPicPr>
                    <p:blipFill>
                      <a:blip r:embed="rId6"/>
                      <a:srcRect/>
                      <a:stretch>
                        <a:fillRect/>
                      </a:stretch>
                    </p:blipFill>
                    <p:spPr bwMode="auto">
                      <a:xfrm>
                        <a:off x="1828800" y="3962400"/>
                        <a:ext cx="1447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8" name="Text Box 11"/>
          <p:cNvSpPr txBox="1">
            <a:spLocks noChangeArrowheads="1"/>
          </p:cNvSpPr>
          <p:nvPr/>
        </p:nvSpPr>
        <p:spPr bwMode="auto">
          <a:xfrm>
            <a:off x="1111250" y="4367213"/>
            <a:ext cx="7318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accent1"/>
                </a:solidFill>
                <a:latin typeface="Courier New" pitchFamily="49" charset="0"/>
              </a:rPr>
              <a:t>end</a:t>
            </a:r>
            <a:endParaRPr lang="en-US" sz="2400">
              <a:solidFill>
                <a:schemeClr val="tx1"/>
              </a:solidFill>
              <a:latin typeface="Courier New" pitchFamily="49" charset="0"/>
            </a:endParaRPr>
          </a:p>
        </p:txBody>
      </p:sp>
      <p:sp>
        <p:nvSpPr>
          <p:cNvPr id="63499" name="Text Box 12"/>
          <p:cNvSpPr txBox="1">
            <a:spLocks noChangeArrowheads="1"/>
          </p:cNvSpPr>
          <p:nvPr/>
        </p:nvSpPr>
        <p:spPr bwMode="auto">
          <a:xfrm>
            <a:off x="493713" y="5221288"/>
            <a:ext cx="91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accent1"/>
                </a:solidFill>
                <a:latin typeface="Courier New" pitchFamily="49" charset="0"/>
              </a:rPr>
              <a:t>end</a:t>
            </a:r>
            <a:endParaRPr lang="en-US" sz="2400">
              <a:solidFill>
                <a:schemeClr val="tx1"/>
              </a:solidFill>
              <a:latin typeface="Courier New" pitchFamily="49" charset="0"/>
            </a:endParaRPr>
          </a:p>
        </p:txBody>
      </p:sp>
      <p:sp>
        <p:nvSpPr>
          <p:cNvPr id="63500" name="Text Box 13"/>
          <p:cNvSpPr txBox="1">
            <a:spLocks noChangeArrowheads="1"/>
          </p:cNvSpPr>
          <p:nvPr/>
        </p:nvSpPr>
        <p:spPr bwMode="auto">
          <a:xfrm>
            <a:off x="609600" y="2228850"/>
            <a:ext cx="327660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a:solidFill>
                  <a:schemeClr val="tx1"/>
                </a:solidFill>
                <a:latin typeface="Times New Roman" pitchFamily="18" charset="0"/>
              </a:rPr>
              <a:t>LUT</a:t>
            </a:r>
            <a:r>
              <a:rPr lang="en-US" sz="2400" i="1" dirty="0">
                <a:solidFill>
                  <a:schemeClr val="tx1"/>
                </a:solidFill>
                <a:latin typeface="Times New Roman" pitchFamily="18" charset="0"/>
              </a:rPr>
              <a:t> </a:t>
            </a:r>
            <a:r>
              <a:rPr lang="en-US" sz="2400" dirty="0">
                <a:solidFill>
                  <a:schemeClr val="tx1"/>
                </a:solidFill>
                <a:latin typeface="Times New Roman" pitchFamily="18" charset="0"/>
              </a:rPr>
              <a:t>= </a:t>
            </a:r>
            <a:r>
              <a:rPr lang="en-US" sz="2400" dirty="0">
                <a:solidFill>
                  <a:schemeClr val="tx1"/>
                </a:solidFill>
                <a:latin typeface="Courier New" pitchFamily="49" charset="0"/>
              </a:rPr>
              <a:t>zeros(</a:t>
            </a:r>
            <a:r>
              <a:rPr lang="en-US" sz="2400" dirty="0">
                <a:solidFill>
                  <a:schemeClr val="tx1"/>
                </a:solidFill>
                <a:latin typeface="Times New Roman" pitchFamily="18" charset="0"/>
              </a:rPr>
              <a:t>256,1</a:t>
            </a:r>
            <a:r>
              <a:rPr lang="en-US" sz="2400" dirty="0">
                <a:solidFill>
                  <a:schemeClr val="tx1"/>
                </a:solidFill>
                <a:latin typeface="Courier New" pitchFamily="49" charset="0"/>
              </a:rPr>
              <a:t>);</a:t>
            </a:r>
            <a:endParaRPr lang="en-US" sz="2400" i="1" dirty="0">
              <a:solidFill>
                <a:schemeClr val="tx1"/>
              </a:solidFill>
              <a:latin typeface="Times New Roman" pitchFamily="18" charset="0"/>
            </a:endParaRPr>
          </a:p>
          <a:p>
            <a:r>
              <a:rPr lang="en-US" sz="2400" i="1" dirty="0" smtClean="0">
                <a:solidFill>
                  <a:schemeClr val="tx1"/>
                </a:solidFill>
                <a:latin typeface="Times New Roman" pitchFamily="18" charset="0"/>
              </a:rPr>
              <a:t>g</a:t>
            </a:r>
            <a:r>
              <a:rPr lang="en-US" sz="2400" baseline="-25000" dirty="0" smtClean="0">
                <a:solidFill>
                  <a:schemeClr val="tx1"/>
                </a:solidFill>
                <a:latin typeface="Times New Roman" pitchFamily="18" charset="0"/>
              </a:rPr>
              <a:t>r</a:t>
            </a:r>
            <a:r>
              <a:rPr lang="en-US" sz="2400" dirty="0" smtClean="0">
                <a:solidFill>
                  <a:schemeClr val="tx1"/>
                </a:solidFill>
                <a:latin typeface="Times New Roman" pitchFamily="18" charset="0"/>
              </a:rPr>
              <a:t>  </a:t>
            </a:r>
            <a:r>
              <a:rPr lang="en-US" sz="2400" dirty="0">
                <a:solidFill>
                  <a:schemeClr val="tx1"/>
                </a:solidFill>
                <a:latin typeface="Courier New" pitchFamily="49" charset="0"/>
              </a:rPr>
              <a:t>= </a:t>
            </a:r>
            <a:r>
              <a:rPr lang="en-US" sz="2400" dirty="0">
                <a:solidFill>
                  <a:schemeClr val="tx1"/>
                </a:solidFill>
                <a:latin typeface="Times New Roman" pitchFamily="18" charset="0"/>
              </a:rPr>
              <a:t>0</a:t>
            </a:r>
            <a:r>
              <a:rPr lang="en-US" sz="2400" dirty="0">
                <a:solidFill>
                  <a:schemeClr val="tx1"/>
                </a:solidFill>
                <a:latin typeface="Courier New" pitchFamily="49" charset="0"/>
              </a:rPr>
              <a:t>;</a:t>
            </a:r>
          </a:p>
        </p:txBody>
      </p:sp>
      <p:graphicFrame>
        <p:nvGraphicFramePr>
          <p:cNvPr id="63501" name="Object 14"/>
          <p:cNvGraphicFramePr>
            <a:graphicFrameLocks noChangeAspect="1"/>
          </p:cNvGraphicFramePr>
          <p:nvPr>
            <p:extLst>
              <p:ext uri="{D42A27DB-BD31-4B8C-83A1-F6EECF244321}">
                <p14:modId xmlns:p14="http://schemas.microsoft.com/office/powerpoint/2010/main" val="803516275"/>
              </p:ext>
            </p:extLst>
          </p:nvPr>
        </p:nvGraphicFramePr>
        <p:xfrm>
          <a:off x="1193800" y="4773613"/>
          <a:ext cx="2336800" cy="509587"/>
        </p:xfrm>
        <a:graphic>
          <a:graphicData uri="http://schemas.openxmlformats.org/presentationml/2006/ole">
            <mc:AlternateContent xmlns:mc="http://schemas.openxmlformats.org/markup-compatibility/2006">
              <mc:Choice xmlns:v="urn:schemas-microsoft-com:vml" Requires="v">
                <p:oleObj spid="_x0000_s63826" name="Equation" r:id="rId7" imgW="1168200" imgH="253800" progId="Equation.DSMT4">
                  <p:embed/>
                </p:oleObj>
              </mc:Choice>
              <mc:Fallback>
                <p:oleObj name="Equation" r:id="rId7" imgW="1168200" imgH="253800" progId="Equation.DSMT4">
                  <p:embed/>
                  <p:pic>
                    <p:nvPicPr>
                      <p:cNvPr id="0" name="Object 14"/>
                      <p:cNvPicPr>
                        <a:picLocks noChangeAspect="1" noChangeArrowheads="1"/>
                      </p:cNvPicPr>
                      <p:nvPr/>
                    </p:nvPicPr>
                    <p:blipFill>
                      <a:blip r:embed="rId8"/>
                      <a:srcRect/>
                      <a:stretch>
                        <a:fillRect/>
                      </a:stretch>
                    </p:blipFill>
                    <p:spPr bwMode="auto">
                      <a:xfrm>
                        <a:off x="1193800" y="4773613"/>
                        <a:ext cx="23368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02" name="Text Box 15"/>
          <p:cNvSpPr txBox="1">
            <a:spLocks noChangeArrowheads="1"/>
          </p:cNvSpPr>
          <p:nvPr/>
        </p:nvSpPr>
        <p:spPr bwMode="auto">
          <a:xfrm>
            <a:off x="4953000" y="2279650"/>
            <a:ext cx="3200400" cy="1006475"/>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defPPr>
              <a:defRPr lang="en-US"/>
            </a:defPPr>
            <a:lvl1pP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This creates a look-up table which can then be used to remap the image.</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74</a:t>
            </a:fld>
            <a:endParaRPr lang="en-US"/>
          </a:p>
        </p:txBody>
      </p:sp>
      <p:grpSp>
        <p:nvGrpSpPr>
          <p:cNvPr id="8" name="Group 7"/>
          <p:cNvGrpSpPr/>
          <p:nvPr/>
        </p:nvGrpSpPr>
        <p:grpSpPr>
          <a:xfrm>
            <a:off x="4419600" y="4090188"/>
            <a:ext cx="4267200" cy="1704986"/>
            <a:chOff x="4529931" y="4283076"/>
            <a:chExt cx="4267200" cy="1704986"/>
          </a:xfrm>
        </p:grpSpPr>
        <p:sp>
          <p:nvSpPr>
            <p:cNvPr id="6" name="TextBox 5"/>
            <p:cNvSpPr txBox="1"/>
            <p:nvPr/>
          </p:nvSpPr>
          <p:spPr>
            <a:xfrm>
              <a:off x="4529931" y="4305307"/>
              <a:ext cx="4267200" cy="1660524"/>
            </a:xfrm>
            <a:prstGeom prst="rect">
              <a:avLst/>
            </a:prstGeom>
            <a:solidFill>
              <a:srgbClr val="FFFFCC"/>
            </a:solidFill>
            <a:effectLst>
              <a:outerShdw blurRad="50800" dist="63500" dir="2700000" algn="tl" rotWithShape="0">
                <a:prstClr val="black">
                  <a:alpha val="40000"/>
                </a:prstClr>
              </a:outerShdw>
            </a:effectLst>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086932521"/>
                </p:ext>
              </p:extLst>
            </p:nvPr>
          </p:nvGraphicFramePr>
          <p:xfrm>
            <a:off x="4567237" y="4283076"/>
            <a:ext cx="4192588" cy="1704986"/>
          </p:xfrm>
          <a:graphic>
            <a:graphicData uri="http://schemas.openxmlformats.org/presentationml/2006/ole">
              <mc:AlternateContent xmlns:mc="http://schemas.openxmlformats.org/markup-compatibility/2006">
                <mc:Choice xmlns:v="urn:schemas-microsoft-com:vml" Requires="v">
                  <p:oleObj spid="_x0000_s63827" name="Equation" r:id="rId9" imgW="1904760" imgH="774360" progId="Equation.DSMT4">
                    <p:embed/>
                  </p:oleObj>
                </mc:Choice>
                <mc:Fallback>
                  <p:oleObj name="Equation" r:id="rId9" imgW="1904760" imgH="774360" progId="Equation.DSMT4">
                    <p:embed/>
                    <p:pic>
                      <p:nvPicPr>
                        <p:cNvPr id="0" name=""/>
                        <p:cNvPicPr/>
                        <p:nvPr/>
                      </p:nvPicPr>
                      <p:blipFill>
                        <a:blip r:embed="rId10"/>
                        <a:stretch>
                          <a:fillRect/>
                        </a:stretch>
                      </p:blipFill>
                      <p:spPr>
                        <a:xfrm>
                          <a:off x="4567237" y="4283076"/>
                          <a:ext cx="4192588" cy="1704986"/>
                        </a:xfrm>
                        <a:prstGeom prst="rect">
                          <a:avLst/>
                        </a:prstGeom>
                      </p:spPr>
                    </p:pic>
                  </p:oleObj>
                </mc:Fallback>
              </mc:AlternateContent>
            </a:graphicData>
          </a:graphic>
        </p:graphicFrame>
      </p:grpSp>
      <p:sp>
        <p:nvSpPr>
          <p:cNvPr id="19" name="Text Box 7"/>
          <p:cNvSpPr txBox="1">
            <a:spLocks noChangeArrowheads="1"/>
          </p:cNvSpPr>
          <p:nvPr/>
        </p:nvSpPr>
        <p:spPr bwMode="auto">
          <a:xfrm>
            <a:off x="2476500" y="201008"/>
            <a:ext cx="1295400" cy="523220"/>
          </a:xfrm>
          <a:prstGeom prst="rect">
            <a:avLst/>
          </a:prstGeom>
          <a:solidFill>
            <a:srgbClr val="FFFFCC"/>
          </a:solidFill>
          <a:ln>
            <a:noFill/>
          </a:ln>
          <a:effectLst>
            <a:outerShdw blurRad="50800" dist="63500" dir="8100000" algn="tr" rotWithShape="0">
              <a:prstClr val="black">
                <a:alpha val="40000"/>
              </a:prstClr>
            </a:outerShdw>
          </a:effectLst>
          <a:extLst/>
        </p:spPr>
        <p:txBody>
          <a:bodyPr wrap="square" anchor="ctr">
            <a:spAutoFit/>
          </a:bodyPr>
          <a:lstStyle>
            <a:defPPr>
              <a:defRPr lang="en-US"/>
            </a:defPPr>
            <a:lvl1pPr>
              <a:defRPr sz="16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400" dirty="0" smtClean="0"/>
              <a:t>d: discolored</a:t>
            </a:r>
          </a:p>
          <a:p>
            <a:r>
              <a:rPr lang="en-US" sz="1400" dirty="0" smtClean="0"/>
              <a:t>r: reference</a:t>
            </a:r>
            <a:endParaRPr lang="en-US" sz="14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2"/>
          <p:cNvSpPr>
            <a:spLocks noGrp="1" noChangeArrowheads="1"/>
          </p:cNvSpPr>
          <p:nvPr>
            <p:ph type="title"/>
          </p:nvPr>
        </p:nvSpPr>
        <p:spPr>
          <a:xfrm>
            <a:off x="457200" y="1066800"/>
            <a:ext cx="8382000" cy="723900"/>
          </a:xfrm>
        </p:spPr>
        <p:txBody>
          <a:bodyPr/>
          <a:lstStyle/>
          <a:p>
            <a:r>
              <a:rPr lang="en-US" sz="2800" dirty="0" smtClean="0"/>
              <a:t>Discolored </a:t>
            </a:r>
            <a:r>
              <a:rPr lang="en-US" sz="2800" dirty="0" smtClean="0"/>
              <a:t>&amp; </a:t>
            </a:r>
            <a:r>
              <a:rPr lang="en-US" sz="2800" dirty="0" smtClean="0"/>
              <a:t>Reference </a:t>
            </a:r>
            <a:r>
              <a:rPr lang="en-US" sz="2800" dirty="0" smtClean="0"/>
              <a:t>CDFs, </a:t>
            </a:r>
            <a:r>
              <a:rPr lang="en-US" sz="2800" dirty="0" smtClean="0"/>
              <a:t>LUT, </a:t>
            </a:r>
            <a:r>
              <a:rPr lang="en-US" sz="2800" dirty="0" smtClean="0"/>
              <a:t>and Resultant CDF</a:t>
            </a:r>
          </a:p>
        </p:txBody>
      </p:sp>
      <p:pic>
        <p:nvPicPr>
          <p:cNvPr id="64518" name="Picture 3" descr="Image-PDF-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400"/>
            <a:ext cx="38481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4" descr="Target-PDF-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057400"/>
            <a:ext cx="38481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5" descr="L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419600"/>
            <a:ext cx="38481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Picture 6" descr="Remapped-Image-PDF-Distribu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419600"/>
            <a:ext cx="38481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2" name="Text Box 7"/>
          <p:cNvSpPr txBox="1">
            <a:spLocks noChangeArrowheads="1"/>
          </p:cNvSpPr>
          <p:nvPr/>
        </p:nvSpPr>
        <p:spPr bwMode="auto">
          <a:xfrm rot="-5400000">
            <a:off x="-793" y="2267744"/>
            <a:ext cx="728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a:solidFill>
                  <a:schemeClr val="tx1"/>
                </a:solidFill>
                <a:latin typeface="Times New Roman" pitchFamily="18" charset="0"/>
              </a:rPr>
              <a:t>P</a:t>
            </a:r>
            <a:r>
              <a:rPr lang="en-US" sz="1600" i="1" baseline="-25000">
                <a:solidFill>
                  <a:schemeClr val="tx1"/>
                </a:solidFill>
                <a:latin typeface="Times New Roman" pitchFamily="18" charset="0"/>
              </a:rPr>
              <a:t>I </a:t>
            </a:r>
            <a:r>
              <a:rPr lang="en-US" sz="1600">
                <a:solidFill>
                  <a:schemeClr val="tx1"/>
                </a:solidFill>
                <a:latin typeface="Times New Roman" pitchFamily="18" charset="0"/>
              </a:rPr>
              <a:t>( </a:t>
            </a:r>
            <a:r>
              <a:rPr lang="en-US" sz="1600" i="1">
                <a:solidFill>
                  <a:schemeClr val="tx1"/>
                </a:solidFill>
                <a:latin typeface="Times New Roman" pitchFamily="18" charset="0"/>
              </a:rPr>
              <a:t>g </a:t>
            </a:r>
            <a:r>
              <a:rPr lang="en-US" sz="1600">
                <a:solidFill>
                  <a:schemeClr val="tx1"/>
                </a:solidFill>
                <a:latin typeface="Times New Roman" pitchFamily="18" charset="0"/>
              </a:rPr>
              <a:t>)</a:t>
            </a:r>
          </a:p>
        </p:txBody>
      </p:sp>
      <p:sp>
        <p:nvSpPr>
          <p:cNvPr id="64523" name="Text Box 8"/>
          <p:cNvSpPr txBox="1">
            <a:spLocks noChangeArrowheads="1"/>
          </p:cNvSpPr>
          <p:nvPr/>
        </p:nvSpPr>
        <p:spPr bwMode="auto">
          <a:xfrm rot="-5400000">
            <a:off x="4248944" y="2283619"/>
            <a:ext cx="763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a:solidFill>
                  <a:schemeClr val="tx1"/>
                </a:solidFill>
                <a:latin typeface="Times New Roman" pitchFamily="18" charset="0"/>
              </a:rPr>
              <a:t>P</a:t>
            </a:r>
            <a:r>
              <a:rPr lang="en-US" sz="1600" i="1" baseline="-25000">
                <a:solidFill>
                  <a:schemeClr val="tx1"/>
                </a:solidFill>
                <a:latin typeface="Times New Roman" pitchFamily="18" charset="0"/>
              </a:rPr>
              <a:t>J </a:t>
            </a:r>
            <a:r>
              <a:rPr lang="en-US" sz="1600">
                <a:solidFill>
                  <a:schemeClr val="tx1"/>
                </a:solidFill>
                <a:latin typeface="Times New Roman" pitchFamily="18" charset="0"/>
              </a:rPr>
              <a:t>( </a:t>
            </a:r>
            <a:r>
              <a:rPr lang="en-US" sz="1600" i="1">
                <a:solidFill>
                  <a:schemeClr val="tx1"/>
                </a:solidFill>
                <a:latin typeface="Times New Roman" pitchFamily="18" charset="0"/>
              </a:rPr>
              <a:t>g</a:t>
            </a:r>
            <a:r>
              <a:rPr lang="en-US" sz="1600" i="1" baseline="-25000">
                <a:solidFill>
                  <a:schemeClr val="tx1"/>
                </a:solidFill>
                <a:latin typeface="Times New Roman" pitchFamily="18" charset="0"/>
              </a:rPr>
              <a:t>  </a:t>
            </a:r>
            <a:r>
              <a:rPr lang="en-US" sz="1600">
                <a:solidFill>
                  <a:schemeClr val="tx1"/>
                </a:solidFill>
                <a:latin typeface="Times New Roman" pitchFamily="18" charset="0"/>
              </a:rPr>
              <a:t>)</a:t>
            </a:r>
          </a:p>
        </p:txBody>
      </p:sp>
      <p:sp>
        <p:nvSpPr>
          <p:cNvPr id="64524" name="Text Box 9"/>
          <p:cNvSpPr txBox="1">
            <a:spLocks noChangeArrowheads="1"/>
          </p:cNvSpPr>
          <p:nvPr/>
        </p:nvSpPr>
        <p:spPr bwMode="auto">
          <a:xfrm rot="-5400000">
            <a:off x="-88900" y="4703763"/>
            <a:ext cx="971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a:solidFill>
                  <a:schemeClr val="tx1"/>
                </a:solidFill>
                <a:latin typeface="Times New Roman" pitchFamily="18" charset="0"/>
              </a:rPr>
              <a:t>LUT</a:t>
            </a:r>
            <a:r>
              <a:rPr lang="en-US" sz="1600" i="1" baseline="-25000">
                <a:solidFill>
                  <a:schemeClr val="tx1"/>
                </a:solidFill>
                <a:latin typeface="Times New Roman" pitchFamily="18" charset="0"/>
              </a:rPr>
              <a:t> </a:t>
            </a:r>
            <a:r>
              <a:rPr lang="en-US" sz="1600">
                <a:solidFill>
                  <a:schemeClr val="tx1"/>
                </a:solidFill>
                <a:latin typeface="Times New Roman" pitchFamily="18" charset="0"/>
              </a:rPr>
              <a:t>( </a:t>
            </a:r>
            <a:r>
              <a:rPr lang="en-US" sz="1600" i="1">
                <a:solidFill>
                  <a:schemeClr val="tx1"/>
                </a:solidFill>
                <a:latin typeface="Times New Roman" pitchFamily="18" charset="0"/>
              </a:rPr>
              <a:t>g</a:t>
            </a:r>
            <a:r>
              <a:rPr lang="en-US" sz="1600" i="1" baseline="-25000">
                <a:solidFill>
                  <a:schemeClr val="tx1"/>
                </a:solidFill>
                <a:latin typeface="Times New Roman" pitchFamily="18" charset="0"/>
              </a:rPr>
              <a:t>  </a:t>
            </a:r>
            <a:r>
              <a:rPr lang="en-US" sz="1600">
                <a:solidFill>
                  <a:schemeClr val="tx1"/>
                </a:solidFill>
                <a:latin typeface="Times New Roman" pitchFamily="18" charset="0"/>
              </a:rPr>
              <a:t>)</a:t>
            </a:r>
          </a:p>
        </p:txBody>
      </p:sp>
      <p:sp>
        <p:nvSpPr>
          <p:cNvPr id="64525" name="Text Box 10"/>
          <p:cNvSpPr txBox="1">
            <a:spLocks noChangeArrowheads="1"/>
          </p:cNvSpPr>
          <p:nvPr/>
        </p:nvSpPr>
        <p:spPr bwMode="auto">
          <a:xfrm rot="-5400000">
            <a:off x="4188619" y="4722019"/>
            <a:ext cx="795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a:solidFill>
                  <a:schemeClr val="tx1"/>
                </a:solidFill>
                <a:latin typeface="Times New Roman" pitchFamily="18" charset="0"/>
              </a:rPr>
              <a:t>P</a:t>
            </a:r>
            <a:r>
              <a:rPr lang="en-US" sz="1600" i="1" baseline="-25000">
                <a:solidFill>
                  <a:schemeClr val="tx1"/>
                </a:solidFill>
                <a:latin typeface="Times New Roman" pitchFamily="18" charset="0"/>
              </a:rPr>
              <a:t>K </a:t>
            </a:r>
            <a:r>
              <a:rPr lang="en-US" sz="1600">
                <a:solidFill>
                  <a:schemeClr val="tx1"/>
                </a:solidFill>
                <a:latin typeface="Times New Roman" pitchFamily="18" charset="0"/>
              </a:rPr>
              <a:t>( </a:t>
            </a:r>
            <a:r>
              <a:rPr lang="en-US" sz="1600" i="1">
                <a:solidFill>
                  <a:schemeClr val="tx1"/>
                </a:solidFill>
                <a:latin typeface="Times New Roman" pitchFamily="18" charset="0"/>
              </a:rPr>
              <a:t>g</a:t>
            </a:r>
            <a:r>
              <a:rPr lang="en-US" sz="1600" i="1" baseline="-25000">
                <a:solidFill>
                  <a:schemeClr val="tx1"/>
                </a:solidFill>
                <a:latin typeface="Times New Roman" pitchFamily="18" charset="0"/>
              </a:rPr>
              <a:t>  </a:t>
            </a:r>
            <a:r>
              <a:rPr lang="en-US" sz="1600">
                <a:solidFill>
                  <a:schemeClr val="tx1"/>
                </a:solidFill>
                <a:latin typeface="Times New Roman" pitchFamily="18" charset="0"/>
              </a:rPr>
              <a:t>)</a:t>
            </a:r>
          </a:p>
        </p:txBody>
      </p:sp>
      <p:sp>
        <p:nvSpPr>
          <p:cNvPr id="64526" name="Text Box 11"/>
          <p:cNvSpPr txBox="1">
            <a:spLocks noChangeArrowheads="1"/>
          </p:cNvSpPr>
          <p:nvPr/>
        </p:nvSpPr>
        <p:spPr bwMode="auto">
          <a:xfrm>
            <a:off x="3900488" y="3495675"/>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a:solidFill>
                  <a:schemeClr val="tx1"/>
                </a:solidFill>
                <a:latin typeface="Times New Roman" pitchFamily="18" charset="0"/>
              </a:rPr>
              <a:t>g</a:t>
            </a:r>
          </a:p>
        </p:txBody>
      </p:sp>
      <p:sp>
        <p:nvSpPr>
          <p:cNvPr id="64527" name="Text Box 12"/>
          <p:cNvSpPr txBox="1">
            <a:spLocks noChangeArrowheads="1"/>
          </p:cNvSpPr>
          <p:nvPr/>
        </p:nvSpPr>
        <p:spPr bwMode="auto">
          <a:xfrm>
            <a:off x="8153400" y="349726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a:solidFill>
                  <a:schemeClr val="tx1"/>
                </a:solidFill>
                <a:latin typeface="Times New Roman" pitchFamily="18" charset="0"/>
              </a:rPr>
              <a:t>g</a:t>
            </a:r>
          </a:p>
        </p:txBody>
      </p:sp>
      <p:sp>
        <p:nvSpPr>
          <p:cNvPr id="64528" name="Text Box 13"/>
          <p:cNvSpPr txBox="1">
            <a:spLocks noChangeArrowheads="1"/>
          </p:cNvSpPr>
          <p:nvPr/>
        </p:nvSpPr>
        <p:spPr bwMode="auto">
          <a:xfrm>
            <a:off x="3886200" y="58674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a:solidFill>
                  <a:schemeClr val="tx1"/>
                </a:solidFill>
                <a:latin typeface="Times New Roman" pitchFamily="18" charset="0"/>
              </a:rPr>
              <a:t>g</a:t>
            </a:r>
          </a:p>
        </p:txBody>
      </p:sp>
      <p:sp>
        <p:nvSpPr>
          <p:cNvPr id="64529" name="Text Box 14"/>
          <p:cNvSpPr txBox="1">
            <a:spLocks noChangeArrowheads="1"/>
          </p:cNvSpPr>
          <p:nvPr/>
        </p:nvSpPr>
        <p:spPr bwMode="auto">
          <a:xfrm>
            <a:off x="8172450" y="58674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i="1">
                <a:solidFill>
                  <a:schemeClr val="tx1"/>
                </a:solidFill>
                <a:latin typeface="Times New Roman" pitchFamily="18" charset="0"/>
              </a:rPr>
              <a:t>g</a:t>
            </a:r>
          </a:p>
        </p:txBody>
      </p:sp>
      <p:sp>
        <p:nvSpPr>
          <p:cNvPr id="64530" name="Text Box 15"/>
          <p:cNvSpPr txBox="1">
            <a:spLocks noChangeArrowheads="1"/>
          </p:cNvSpPr>
          <p:nvPr/>
        </p:nvSpPr>
        <p:spPr bwMode="auto">
          <a:xfrm>
            <a:off x="914400" y="2157413"/>
            <a:ext cx="765812" cy="400110"/>
          </a:xfrm>
          <a:prstGeom prst="rect">
            <a:avLst/>
          </a:prstGeom>
          <a:solidFill>
            <a:srgbClr val="FFFFCC"/>
          </a:solidFill>
          <a:ln>
            <a:noFill/>
          </a:ln>
          <a:effectLst>
            <a:outerShdw blurRad="63500" dist="63500" dir="2700000" algn="ctr" rotWithShape="0">
              <a:schemeClr val="tx2">
                <a:alpha val="50000"/>
              </a:schemeClr>
            </a:outerShdw>
          </a:effectLst>
          <a:extLst/>
        </p:spPr>
        <p:txBody>
          <a:bodyPr wrap="square">
            <a:spAutoFit/>
          </a:bodyPr>
          <a:lstStyle>
            <a:defPPr>
              <a:defRPr lang="en-US"/>
            </a:defPPr>
            <a:lvl1pP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Disc.</a:t>
            </a:r>
            <a:endParaRPr lang="en-US" dirty="0"/>
          </a:p>
        </p:txBody>
      </p:sp>
      <p:sp>
        <p:nvSpPr>
          <p:cNvPr id="64531" name="Text Box 16"/>
          <p:cNvSpPr txBox="1">
            <a:spLocks noChangeArrowheads="1"/>
          </p:cNvSpPr>
          <p:nvPr/>
        </p:nvSpPr>
        <p:spPr bwMode="auto">
          <a:xfrm>
            <a:off x="5334001" y="2157413"/>
            <a:ext cx="685800" cy="400110"/>
          </a:xfrm>
          <a:prstGeom prst="rect">
            <a:avLst/>
          </a:prstGeom>
          <a:solidFill>
            <a:srgbClr val="FFFFCC"/>
          </a:solidFill>
          <a:ln>
            <a:noFill/>
          </a:ln>
          <a:effectLst>
            <a:outerShdw blurRad="63500" dist="63500" dir="2700000" algn="ctr" rotWithShape="0">
              <a:schemeClr val="tx2">
                <a:alpha val="50000"/>
              </a:schemeClr>
            </a:outerShdw>
          </a:effectLst>
          <a:extLst/>
        </p:spPr>
        <p:txBody>
          <a:bodyPr wrap="square">
            <a:spAutoFit/>
          </a:bodyPr>
          <a:lstStyle>
            <a:defPPr>
              <a:defRPr lang="en-US"/>
            </a:defPPr>
            <a:lvl1pP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Ref.</a:t>
            </a:r>
            <a:endParaRPr lang="en-US" dirty="0"/>
          </a:p>
        </p:txBody>
      </p:sp>
      <p:sp>
        <p:nvSpPr>
          <p:cNvPr id="64532" name="Text Box 17"/>
          <p:cNvSpPr txBox="1">
            <a:spLocks noChangeArrowheads="1"/>
          </p:cNvSpPr>
          <p:nvPr/>
        </p:nvSpPr>
        <p:spPr bwMode="auto">
          <a:xfrm>
            <a:off x="990600" y="4495800"/>
            <a:ext cx="689612" cy="400110"/>
          </a:xfrm>
          <a:prstGeom prst="rect">
            <a:avLst/>
          </a:prstGeom>
          <a:solidFill>
            <a:srgbClr val="FFFFCC"/>
          </a:solidFill>
          <a:ln>
            <a:noFill/>
          </a:ln>
          <a:effectLst>
            <a:outerShdw blurRad="63500" dist="63500" dir="2700000" algn="ctr" rotWithShape="0">
              <a:schemeClr val="tx2">
                <a:alpha val="50000"/>
              </a:schemeClr>
            </a:outerShdw>
          </a:effectLst>
          <a:extLst/>
        </p:spPr>
        <p:txBody>
          <a:bodyPr>
            <a:spAutoFit/>
          </a:bodyPr>
          <a:lstStyle>
            <a:defPPr>
              <a:defRPr lang="en-US"/>
            </a:defPPr>
            <a:lvl1pP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LUT</a:t>
            </a:r>
          </a:p>
        </p:txBody>
      </p:sp>
      <p:sp>
        <p:nvSpPr>
          <p:cNvPr id="64533" name="Text Box 18"/>
          <p:cNvSpPr txBox="1">
            <a:spLocks noChangeArrowheads="1"/>
          </p:cNvSpPr>
          <p:nvPr/>
        </p:nvSpPr>
        <p:spPr bwMode="auto">
          <a:xfrm>
            <a:off x="5334000" y="4495800"/>
            <a:ext cx="936475" cy="400110"/>
          </a:xfrm>
          <a:prstGeom prst="rect">
            <a:avLst/>
          </a:prstGeom>
          <a:solidFill>
            <a:srgbClr val="FFFFCC"/>
          </a:solidFill>
          <a:ln>
            <a:noFill/>
          </a:ln>
          <a:effectLst>
            <a:outerShdw blurRad="63500" dist="63500" dir="2700000" algn="ctr" rotWithShape="0">
              <a:schemeClr val="tx2">
                <a:alpha val="50000"/>
              </a:schemeClr>
            </a:outerShdw>
          </a:effectLst>
          <a:extLst/>
        </p:spPr>
        <p:txBody>
          <a:bodyPr>
            <a:spAutoFit/>
          </a:bodyPr>
          <a:lstStyle>
            <a:defPPr>
              <a:defRPr lang="en-US"/>
            </a:defPPr>
            <a:lvl1pP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Result</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p:nvPr>
        </p:nvSpPr>
        <p:spPr>
          <a:xfrm>
            <a:off x="381000" y="1066800"/>
            <a:ext cx="5257800" cy="723900"/>
          </a:xfrm>
        </p:spPr>
        <p:txBody>
          <a:bodyPr/>
          <a:lstStyle/>
          <a:p>
            <a:r>
              <a:rPr lang="en-US" sz="3200" dirty="0" smtClean="0"/>
              <a:t>Example: Histogram Matching</a:t>
            </a:r>
          </a:p>
        </p:txBody>
      </p:sp>
      <p:pic>
        <p:nvPicPr>
          <p:cNvPr id="65542" name="Picture 3" descr="Image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38" y="1981200"/>
            <a:ext cx="2522537"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4" descr="Target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675" y="1992313"/>
            <a:ext cx="241300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5" descr="Remapped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5038" y="1981200"/>
            <a:ext cx="2522537"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Text Box 7"/>
          <p:cNvSpPr txBox="1">
            <a:spLocks noChangeArrowheads="1"/>
          </p:cNvSpPr>
          <p:nvPr/>
        </p:nvSpPr>
        <p:spPr bwMode="auto">
          <a:xfrm>
            <a:off x="1132582" y="5715000"/>
            <a:ext cx="14654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dirty="0" smtClean="0">
                <a:solidFill>
                  <a:schemeClr val="tx1"/>
                </a:solidFill>
                <a:latin typeface="Times New Roman" pitchFamily="18" charset="0"/>
              </a:rPr>
              <a:t>discolored</a:t>
            </a:r>
            <a:endParaRPr lang="en-US" sz="2400" dirty="0">
              <a:solidFill>
                <a:schemeClr val="tx1"/>
              </a:solidFill>
              <a:latin typeface="Times New Roman" pitchFamily="18" charset="0"/>
            </a:endParaRPr>
          </a:p>
        </p:txBody>
      </p:sp>
      <p:sp>
        <p:nvSpPr>
          <p:cNvPr id="65546" name="Text Box 8"/>
          <p:cNvSpPr txBox="1">
            <a:spLocks noChangeArrowheads="1"/>
          </p:cNvSpPr>
          <p:nvPr/>
        </p:nvSpPr>
        <p:spPr bwMode="auto">
          <a:xfrm>
            <a:off x="3911372" y="5715000"/>
            <a:ext cx="13276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dirty="0" smtClean="0">
                <a:solidFill>
                  <a:schemeClr val="tx1"/>
                </a:solidFill>
                <a:latin typeface="Times New Roman" pitchFamily="18" charset="0"/>
              </a:rPr>
              <a:t>reference</a:t>
            </a:r>
            <a:endParaRPr lang="en-US" sz="2400" dirty="0">
              <a:solidFill>
                <a:schemeClr val="tx1"/>
              </a:solidFill>
              <a:latin typeface="Times New Roman" pitchFamily="18" charset="0"/>
            </a:endParaRPr>
          </a:p>
        </p:txBody>
      </p:sp>
      <p:sp>
        <p:nvSpPr>
          <p:cNvPr id="65547" name="Text Box 9"/>
          <p:cNvSpPr txBox="1">
            <a:spLocks noChangeArrowheads="1"/>
          </p:cNvSpPr>
          <p:nvPr/>
        </p:nvSpPr>
        <p:spPr bwMode="auto">
          <a:xfrm>
            <a:off x="6583363" y="5715000"/>
            <a:ext cx="138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tx1"/>
                </a:solidFill>
                <a:latin typeface="Times New Roman" pitchFamily="18" charset="0"/>
              </a:rPr>
              <a:t>remapped</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23" descr="JSC-Rockets-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1828800"/>
            <a:ext cx="283368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5"/>
          <p:cNvSpPr>
            <a:spLocks noChangeArrowheads="1"/>
          </p:cNvSpPr>
          <p:nvPr/>
        </p:nvSpPr>
        <p:spPr bwMode="auto">
          <a:xfrm>
            <a:off x="381000" y="1135248"/>
            <a:ext cx="81534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r>
              <a:rPr lang="en-US" sz="3200" dirty="0">
                <a:latin typeface="Times New Roman" pitchFamily="18" charset="0"/>
              </a:rPr>
              <a:t>Probability Density Functions </a:t>
            </a:r>
            <a:r>
              <a:rPr lang="en-US" sz="3200" dirty="0" smtClean="0">
                <a:latin typeface="Times New Roman" pitchFamily="18" charset="0"/>
              </a:rPr>
              <a:t>(pdfs)</a:t>
            </a:r>
            <a:endParaRPr lang="en-US" sz="3200" dirty="0">
              <a:latin typeface="Times New Roman" pitchFamily="18" charset="0"/>
            </a:endParaRPr>
          </a:p>
        </p:txBody>
      </p:sp>
      <p:grpSp>
        <p:nvGrpSpPr>
          <p:cNvPr id="66567" name="Group 8"/>
          <p:cNvGrpSpPr>
            <a:grpSpLocks/>
          </p:cNvGrpSpPr>
          <p:nvPr/>
        </p:nvGrpSpPr>
        <p:grpSpPr bwMode="auto">
          <a:xfrm>
            <a:off x="4419600" y="5334000"/>
            <a:ext cx="3886200" cy="533400"/>
            <a:chOff x="2544" y="3312"/>
            <a:chExt cx="2448" cy="336"/>
          </a:xfrm>
        </p:grpSpPr>
        <p:sp>
          <p:nvSpPr>
            <p:cNvPr id="66570" name="Line 9"/>
            <p:cNvSpPr>
              <a:spLocks noChangeShapeType="1"/>
            </p:cNvSpPr>
            <p:nvPr/>
          </p:nvSpPr>
          <p:spPr bwMode="auto">
            <a:xfrm>
              <a:off x="4608" y="3552"/>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1" name="Line 10"/>
            <p:cNvSpPr>
              <a:spLocks noChangeShapeType="1"/>
            </p:cNvSpPr>
            <p:nvPr/>
          </p:nvSpPr>
          <p:spPr bwMode="auto">
            <a:xfrm>
              <a:off x="4608" y="3408"/>
              <a:ext cx="38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2" name="Line 11"/>
            <p:cNvSpPr>
              <a:spLocks noChangeShapeType="1"/>
            </p:cNvSpPr>
            <p:nvPr/>
          </p:nvSpPr>
          <p:spPr bwMode="auto">
            <a:xfrm>
              <a:off x="3168" y="3408"/>
              <a:ext cx="38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3" name="Line 12"/>
            <p:cNvSpPr>
              <a:spLocks noChangeShapeType="1"/>
            </p:cNvSpPr>
            <p:nvPr/>
          </p:nvSpPr>
          <p:spPr bwMode="auto">
            <a:xfrm>
              <a:off x="3168" y="3552"/>
              <a:ext cx="38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4" name="Text Box 13"/>
            <p:cNvSpPr txBox="1">
              <a:spLocks noChangeArrowheads="1"/>
            </p:cNvSpPr>
            <p:nvPr/>
          </p:nvSpPr>
          <p:spPr bwMode="auto">
            <a:xfrm>
              <a:off x="2640" y="3312"/>
              <a:ext cx="463"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FF0000"/>
                  </a:solidFill>
                </a:rPr>
                <a:t>red pdf</a:t>
              </a:r>
            </a:p>
          </p:txBody>
        </p:sp>
        <p:sp>
          <p:nvSpPr>
            <p:cNvPr id="66575" name="Text Box 14"/>
            <p:cNvSpPr txBox="1">
              <a:spLocks noChangeArrowheads="1"/>
            </p:cNvSpPr>
            <p:nvPr/>
          </p:nvSpPr>
          <p:spPr bwMode="auto">
            <a:xfrm>
              <a:off x="2544" y="3456"/>
              <a:ext cx="587"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00FF00"/>
                  </a:solidFill>
                </a:rPr>
                <a:t>green pdf</a:t>
              </a:r>
            </a:p>
          </p:txBody>
        </p:sp>
        <p:sp>
          <p:nvSpPr>
            <p:cNvPr id="66576" name="Text Box 15"/>
            <p:cNvSpPr txBox="1">
              <a:spLocks noChangeArrowheads="1"/>
            </p:cNvSpPr>
            <p:nvPr/>
          </p:nvSpPr>
          <p:spPr bwMode="auto">
            <a:xfrm>
              <a:off x="4080" y="3312"/>
              <a:ext cx="513"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0000FF"/>
                  </a:solidFill>
                </a:rPr>
                <a:t>blue pdf</a:t>
              </a:r>
            </a:p>
          </p:txBody>
        </p:sp>
        <p:sp>
          <p:nvSpPr>
            <p:cNvPr id="66577" name="Text Box 16"/>
            <p:cNvSpPr txBox="1">
              <a:spLocks noChangeArrowheads="1"/>
            </p:cNvSpPr>
            <p:nvPr/>
          </p:nvSpPr>
          <p:spPr bwMode="auto">
            <a:xfrm>
              <a:off x="3792" y="3456"/>
              <a:ext cx="799"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chemeClr val="tx1"/>
                  </a:solidFill>
                </a:rPr>
                <a:t>luminosity pdf</a:t>
              </a:r>
            </a:p>
          </p:txBody>
        </p:sp>
      </p:grpSp>
      <p:pic>
        <p:nvPicPr>
          <p:cNvPr id="66568" name="Picture 20" descr="AM_pdfs_de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613" y="1736725"/>
            <a:ext cx="4872037"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9" name="Text Box 21"/>
          <p:cNvSpPr txBox="1">
            <a:spLocks noChangeArrowheads="1"/>
          </p:cNvSpPr>
          <p:nvPr/>
        </p:nvSpPr>
        <p:spPr bwMode="auto">
          <a:xfrm>
            <a:off x="1479550" y="5486400"/>
            <a:ext cx="1371600" cy="274638"/>
          </a:xfrm>
          <a:prstGeom prst="rect">
            <a:avLst/>
          </a:prstGeom>
          <a:solidFill>
            <a:srgbClr val="FFFF99"/>
          </a:solidFill>
          <a:ln>
            <a:noFill/>
          </a:ln>
          <a:effectLst>
            <a:outerShdw blurRad="63500" dist="101600"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lgn="ctr">
              <a:spcBef>
                <a:spcPct val="50000"/>
              </a:spcBef>
              <a:defRPr sz="12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Atlas-Mercury </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9" name="Picture 16" descr="JSC-Rockets-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1828800"/>
            <a:ext cx="283368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Rectangle 3"/>
          <p:cNvSpPr>
            <a:spLocks noChangeArrowheads="1"/>
          </p:cNvSpPr>
          <p:nvPr/>
        </p:nvSpPr>
        <p:spPr bwMode="auto">
          <a:xfrm>
            <a:off x="381000" y="1138238"/>
            <a:ext cx="8153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r>
              <a:rPr lang="en-US" sz="3200">
                <a:latin typeface="Times New Roman" pitchFamily="18" charset="0"/>
              </a:rPr>
              <a:t>Cumulative Distribution Functions (CDF)</a:t>
            </a:r>
          </a:p>
        </p:txBody>
      </p:sp>
      <p:grpSp>
        <p:nvGrpSpPr>
          <p:cNvPr id="67591" name="Group 5"/>
          <p:cNvGrpSpPr>
            <a:grpSpLocks/>
          </p:cNvGrpSpPr>
          <p:nvPr/>
        </p:nvGrpSpPr>
        <p:grpSpPr bwMode="auto">
          <a:xfrm>
            <a:off x="4419600" y="5334000"/>
            <a:ext cx="3886200" cy="533400"/>
            <a:chOff x="2544" y="3312"/>
            <a:chExt cx="2448" cy="336"/>
          </a:xfrm>
        </p:grpSpPr>
        <p:sp>
          <p:nvSpPr>
            <p:cNvPr id="67593" name="Line 6"/>
            <p:cNvSpPr>
              <a:spLocks noChangeShapeType="1"/>
            </p:cNvSpPr>
            <p:nvPr/>
          </p:nvSpPr>
          <p:spPr bwMode="auto">
            <a:xfrm>
              <a:off x="4608" y="3552"/>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94" name="Line 7"/>
            <p:cNvSpPr>
              <a:spLocks noChangeShapeType="1"/>
            </p:cNvSpPr>
            <p:nvPr/>
          </p:nvSpPr>
          <p:spPr bwMode="auto">
            <a:xfrm>
              <a:off x="4608" y="3408"/>
              <a:ext cx="38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95" name="Line 8"/>
            <p:cNvSpPr>
              <a:spLocks noChangeShapeType="1"/>
            </p:cNvSpPr>
            <p:nvPr/>
          </p:nvSpPr>
          <p:spPr bwMode="auto">
            <a:xfrm>
              <a:off x="3168" y="3408"/>
              <a:ext cx="38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96" name="Line 9"/>
            <p:cNvSpPr>
              <a:spLocks noChangeShapeType="1"/>
            </p:cNvSpPr>
            <p:nvPr/>
          </p:nvSpPr>
          <p:spPr bwMode="auto">
            <a:xfrm>
              <a:off x="3168" y="3552"/>
              <a:ext cx="38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97" name="Text Box 10"/>
            <p:cNvSpPr txBox="1">
              <a:spLocks noChangeArrowheads="1"/>
            </p:cNvSpPr>
            <p:nvPr/>
          </p:nvSpPr>
          <p:spPr bwMode="auto">
            <a:xfrm>
              <a:off x="2640" y="3312"/>
              <a:ext cx="53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FF0000"/>
                  </a:solidFill>
                </a:rPr>
                <a:t>red CDF</a:t>
              </a:r>
            </a:p>
          </p:txBody>
        </p:sp>
        <p:sp>
          <p:nvSpPr>
            <p:cNvPr id="67598" name="Text Box 11"/>
            <p:cNvSpPr txBox="1">
              <a:spLocks noChangeArrowheads="1"/>
            </p:cNvSpPr>
            <p:nvPr/>
          </p:nvSpPr>
          <p:spPr bwMode="auto">
            <a:xfrm>
              <a:off x="2544" y="3456"/>
              <a:ext cx="662"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00FF00"/>
                  </a:solidFill>
                </a:rPr>
                <a:t>green CDF</a:t>
              </a:r>
            </a:p>
          </p:txBody>
        </p:sp>
        <p:sp>
          <p:nvSpPr>
            <p:cNvPr id="67599" name="Text Box 12"/>
            <p:cNvSpPr txBox="1">
              <a:spLocks noChangeArrowheads="1"/>
            </p:cNvSpPr>
            <p:nvPr/>
          </p:nvSpPr>
          <p:spPr bwMode="auto">
            <a:xfrm>
              <a:off x="4080" y="3312"/>
              <a:ext cx="58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0000FF"/>
                  </a:solidFill>
                </a:rPr>
                <a:t>blue CDF</a:t>
              </a:r>
            </a:p>
          </p:txBody>
        </p:sp>
        <p:sp>
          <p:nvSpPr>
            <p:cNvPr id="67600" name="Text Box 13"/>
            <p:cNvSpPr txBox="1">
              <a:spLocks noChangeArrowheads="1"/>
            </p:cNvSpPr>
            <p:nvPr/>
          </p:nvSpPr>
          <p:spPr bwMode="auto">
            <a:xfrm>
              <a:off x="3792" y="3456"/>
              <a:ext cx="87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chemeClr val="tx1"/>
                  </a:solidFill>
                </a:rPr>
                <a:t>luminosity CDF</a:t>
              </a:r>
            </a:p>
          </p:txBody>
        </p:sp>
      </p:grpSp>
      <p:pic>
        <p:nvPicPr>
          <p:cNvPr id="67592" name="Picture 14" descr="AM_PDFS_Di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613" y="1736725"/>
            <a:ext cx="4872037"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3" name="Picture 15" descr="TechnoTrous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828800"/>
            <a:ext cx="271462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Rectangle 2"/>
          <p:cNvSpPr>
            <a:spLocks noChangeArrowheads="1"/>
          </p:cNvSpPr>
          <p:nvPr/>
        </p:nvSpPr>
        <p:spPr bwMode="auto">
          <a:xfrm>
            <a:off x="381000" y="1135248"/>
            <a:ext cx="81534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r>
              <a:rPr lang="en-US" sz="3200" dirty="0">
                <a:latin typeface="Times New Roman" pitchFamily="18" charset="0"/>
              </a:rPr>
              <a:t>Probability Density Functions </a:t>
            </a:r>
            <a:r>
              <a:rPr lang="en-US" sz="3200" dirty="0" smtClean="0">
                <a:latin typeface="Times New Roman" pitchFamily="18" charset="0"/>
              </a:rPr>
              <a:t>(pdfs)</a:t>
            </a:r>
            <a:endParaRPr lang="en-US" sz="3200" dirty="0">
              <a:latin typeface="Times New Roman" pitchFamily="18" charset="0"/>
            </a:endParaRPr>
          </a:p>
        </p:txBody>
      </p:sp>
      <p:grpSp>
        <p:nvGrpSpPr>
          <p:cNvPr id="68615" name="Group 5"/>
          <p:cNvGrpSpPr>
            <a:grpSpLocks/>
          </p:cNvGrpSpPr>
          <p:nvPr/>
        </p:nvGrpSpPr>
        <p:grpSpPr bwMode="auto">
          <a:xfrm>
            <a:off x="4419600" y="5334000"/>
            <a:ext cx="3886200" cy="533400"/>
            <a:chOff x="2544" y="3312"/>
            <a:chExt cx="2448" cy="336"/>
          </a:xfrm>
        </p:grpSpPr>
        <p:sp>
          <p:nvSpPr>
            <p:cNvPr id="68618" name="Line 6"/>
            <p:cNvSpPr>
              <a:spLocks noChangeShapeType="1"/>
            </p:cNvSpPr>
            <p:nvPr/>
          </p:nvSpPr>
          <p:spPr bwMode="auto">
            <a:xfrm>
              <a:off x="4608" y="3552"/>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19" name="Line 7"/>
            <p:cNvSpPr>
              <a:spLocks noChangeShapeType="1"/>
            </p:cNvSpPr>
            <p:nvPr/>
          </p:nvSpPr>
          <p:spPr bwMode="auto">
            <a:xfrm>
              <a:off x="4608" y="3408"/>
              <a:ext cx="38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20" name="Line 8"/>
            <p:cNvSpPr>
              <a:spLocks noChangeShapeType="1"/>
            </p:cNvSpPr>
            <p:nvPr/>
          </p:nvSpPr>
          <p:spPr bwMode="auto">
            <a:xfrm>
              <a:off x="3168" y="3408"/>
              <a:ext cx="38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21" name="Line 9"/>
            <p:cNvSpPr>
              <a:spLocks noChangeShapeType="1"/>
            </p:cNvSpPr>
            <p:nvPr/>
          </p:nvSpPr>
          <p:spPr bwMode="auto">
            <a:xfrm>
              <a:off x="3168" y="3552"/>
              <a:ext cx="38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22" name="Text Box 10"/>
            <p:cNvSpPr txBox="1">
              <a:spLocks noChangeArrowheads="1"/>
            </p:cNvSpPr>
            <p:nvPr/>
          </p:nvSpPr>
          <p:spPr bwMode="auto">
            <a:xfrm>
              <a:off x="2640" y="3312"/>
              <a:ext cx="463"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FF0000"/>
                  </a:solidFill>
                </a:rPr>
                <a:t>red pdf</a:t>
              </a:r>
            </a:p>
          </p:txBody>
        </p:sp>
        <p:sp>
          <p:nvSpPr>
            <p:cNvPr id="68623" name="Text Box 11"/>
            <p:cNvSpPr txBox="1">
              <a:spLocks noChangeArrowheads="1"/>
            </p:cNvSpPr>
            <p:nvPr/>
          </p:nvSpPr>
          <p:spPr bwMode="auto">
            <a:xfrm>
              <a:off x="2544" y="3456"/>
              <a:ext cx="587"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00FF00"/>
                  </a:solidFill>
                </a:rPr>
                <a:t>green pdf</a:t>
              </a:r>
            </a:p>
          </p:txBody>
        </p:sp>
        <p:sp>
          <p:nvSpPr>
            <p:cNvPr id="68624" name="Text Box 12"/>
            <p:cNvSpPr txBox="1">
              <a:spLocks noChangeArrowheads="1"/>
            </p:cNvSpPr>
            <p:nvPr/>
          </p:nvSpPr>
          <p:spPr bwMode="auto">
            <a:xfrm>
              <a:off x="4080" y="3312"/>
              <a:ext cx="513"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0000FF"/>
                  </a:solidFill>
                </a:rPr>
                <a:t>blue pdf</a:t>
              </a:r>
            </a:p>
          </p:txBody>
        </p:sp>
        <p:sp>
          <p:nvSpPr>
            <p:cNvPr id="68625" name="Text Box 13"/>
            <p:cNvSpPr txBox="1">
              <a:spLocks noChangeArrowheads="1"/>
            </p:cNvSpPr>
            <p:nvPr/>
          </p:nvSpPr>
          <p:spPr bwMode="auto">
            <a:xfrm>
              <a:off x="3792" y="3456"/>
              <a:ext cx="799"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chemeClr val="tx1"/>
                  </a:solidFill>
                </a:rPr>
                <a:t>luminosity pdf</a:t>
              </a:r>
            </a:p>
          </p:txBody>
        </p:sp>
      </p:grpSp>
      <p:pic>
        <p:nvPicPr>
          <p:cNvPr id="68616" name="Picture 17" descr="TT_pdfs_de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736725"/>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Text Box 18"/>
          <p:cNvSpPr txBox="1">
            <a:spLocks noChangeArrowheads="1"/>
          </p:cNvSpPr>
          <p:nvPr/>
        </p:nvSpPr>
        <p:spPr bwMode="auto">
          <a:xfrm>
            <a:off x="1479550" y="5486400"/>
            <a:ext cx="1371600" cy="274638"/>
          </a:xfrm>
          <a:prstGeom prst="rect">
            <a:avLst/>
          </a:prstGeom>
          <a:solidFill>
            <a:srgbClr val="FFFF99"/>
          </a:solidFill>
          <a:ln>
            <a:noFill/>
          </a:ln>
          <a:effectLst>
            <a:outerShdw blurRad="63500" dist="63500"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1200" dirty="0" err="1">
                <a:solidFill>
                  <a:schemeClr val="tx1"/>
                </a:solidFill>
                <a:latin typeface="Comic Sans MS" pitchFamily="66" charset="0"/>
              </a:rPr>
              <a:t>TechnoTrousers</a:t>
            </a:r>
            <a:r>
              <a:rPr lang="en-US" sz="1200" dirty="0">
                <a:solidFill>
                  <a:schemeClr val="tx1"/>
                </a:solidFill>
                <a:latin typeface="Comic Sans MS" pitchFamily="66" charset="0"/>
              </a:rPr>
              <a:t> </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076414" y="2286000"/>
            <a:ext cx="3728906" cy="861774"/>
          </a:xfrm>
          <a:prstGeom prst="rect">
            <a:avLst/>
          </a:prstGeom>
          <a:noFill/>
          <a:ln>
            <a:solidFill>
              <a:schemeClr val="tx1"/>
            </a:solidFill>
          </a:ln>
        </p:spPr>
        <p:txBody>
          <a:bodyPr wrap="none" rtlCol="0">
            <a:spAutoFit/>
          </a:bodyPr>
          <a:lstStyle/>
          <a:p>
            <a:r>
              <a:rPr lang="en-US" b="1" dirty="0" smtClean="0">
                <a:latin typeface="+mj-lt"/>
              </a:rPr>
              <a:t>J</a:t>
            </a:r>
            <a:r>
              <a:rPr lang="en-US" dirty="0" smtClean="0">
                <a:latin typeface="+mj-lt"/>
              </a:rPr>
              <a:t>(</a:t>
            </a:r>
            <a:r>
              <a:rPr lang="en-US" i="1" dirty="0" smtClean="0">
                <a:latin typeface="+mj-lt"/>
              </a:rPr>
              <a:t>r</a:t>
            </a:r>
            <a:r>
              <a:rPr lang="en-US" dirty="0" smtClean="0">
                <a:latin typeface="+mj-lt"/>
              </a:rPr>
              <a:t>,</a:t>
            </a:r>
            <a:r>
              <a:rPr lang="en-US" sz="800" dirty="0">
                <a:solidFill>
                  <a:srgbClr val="000000"/>
                </a:solidFill>
                <a:latin typeface="Times New Roman" pitchFamily="18" charset="0"/>
              </a:rPr>
              <a:t> </a:t>
            </a:r>
            <a:r>
              <a:rPr lang="en-US" i="1" dirty="0" smtClean="0">
                <a:latin typeface="+mj-lt"/>
              </a:rPr>
              <a:t>c</a:t>
            </a:r>
            <a:r>
              <a:rPr lang="en-US" dirty="0" smtClean="0">
                <a:latin typeface="+mj-lt"/>
              </a:rPr>
              <a:t>) = </a:t>
            </a:r>
            <a:r>
              <a:rPr lang="en-US" i="1" dirty="0" smtClean="0">
                <a:latin typeface="+mj-lt"/>
              </a:rPr>
              <a:t>f</a:t>
            </a:r>
            <a:r>
              <a:rPr lang="en-US" dirty="0">
                <a:latin typeface="+mj-lt"/>
              </a:rPr>
              <a:t> </a:t>
            </a:r>
            <a:r>
              <a:rPr lang="en-US" dirty="0" smtClean="0">
                <a:latin typeface="+mj-lt"/>
              </a:rPr>
              <a:t>( </a:t>
            </a:r>
            <a:r>
              <a:rPr lang="en-US" b="1" dirty="0" smtClean="0">
                <a:latin typeface="+mj-lt"/>
              </a:rPr>
              <a:t>I</a:t>
            </a:r>
            <a:r>
              <a:rPr lang="en-US" dirty="0" smtClean="0">
                <a:latin typeface="+mj-lt"/>
              </a:rPr>
              <a:t>(</a:t>
            </a:r>
            <a:r>
              <a:rPr lang="en-US" i="1" dirty="0" smtClean="0">
                <a:latin typeface="+mj-lt"/>
              </a:rPr>
              <a:t>r</a:t>
            </a:r>
            <a:r>
              <a:rPr lang="en-US" dirty="0" smtClean="0">
                <a:latin typeface="+mj-lt"/>
              </a:rPr>
              <a:t>,</a:t>
            </a:r>
            <a:r>
              <a:rPr lang="en-US" sz="800" dirty="0">
                <a:solidFill>
                  <a:srgbClr val="000000"/>
                </a:solidFill>
                <a:latin typeface="Times New Roman" pitchFamily="18" charset="0"/>
              </a:rPr>
              <a:t> </a:t>
            </a:r>
            <a:r>
              <a:rPr lang="en-US" i="1" dirty="0" smtClean="0">
                <a:latin typeface="+mj-lt"/>
              </a:rPr>
              <a:t>c</a:t>
            </a:r>
            <a:r>
              <a:rPr lang="en-US" dirty="0" smtClean="0">
                <a:latin typeface="+mj-lt"/>
              </a:rPr>
              <a:t>) ),</a:t>
            </a:r>
          </a:p>
          <a:p>
            <a:r>
              <a:rPr lang="en-US" dirty="0" smtClean="0">
                <a:latin typeface="+mj-lt"/>
              </a:rPr>
              <a:t>for all pixel locations, (</a:t>
            </a:r>
            <a:r>
              <a:rPr lang="en-US" i="1" dirty="0" smtClean="0">
                <a:latin typeface="+mj-lt"/>
              </a:rPr>
              <a:t>r</a:t>
            </a:r>
            <a:r>
              <a:rPr lang="en-US" dirty="0" smtClean="0">
                <a:latin typeface="+mj-lt"/>
              </a:rPr>
              <a:t>,</a:t>
            </a:r>
            <a:r>
              <a:rPr lang="en-US" i="1" dirty="0" smtClean="0">
                <a:latin typeface="+mj-lt"/>
              </a:rPr>
              <a:t>c</a:t>
            </a:r>
            <a:r>
              <a:rPr lang="en-US" dirty="0" smtClean="0">
                <a:latin typeface="+mj-lt"/>
              </a:rPr>
              <a:t>).</a:t>
            </a:r>
            <a:endParaRPr lang="en-US" dirty="0">
              <a:latin typeface="+mj-lt"/>
            </a:endParaRPr>
          </a:p>
        </p:txBody>
      </p:sp>
      <p:sp>
        <p:nvSpPr>
          <p:cNvPr id="22" name="TextBox 21"/>
          <p:cNvSpPr txBox="1"/>
          <p:nvPr/>
        </p:nvSpPr>
        <p:spPr>
          <a:xfrm>
            <a:off x="4076414" y="4114800"/>
            <a:ext cx="3772186" cy="1246495"/>
          </a:xfrm>
          <a:prstGeom prst="rect">
            <a:avLst/>
          </a:prstGeom>
          <a:noFill/>
          <a:ln>
            <a:solidFill>
              <a:schemeClr val="tx1"/>
            </a:solidFill>
          </a:ln>
        </p:spPr>
        <p:txBody>
          <a:bodyPr wrap="none" rtlCol="0">
            <a:spAutoFit/>
          </a:bodyPr>
          <a:lstStyle/>
          <a:p>
            <a:pPr>
              <a:lnSpc>
                <a:spcPts val="3000"/>
              </a:lnSpc>
            </a:pPr>
            <a:r>
              <a:rPr lang="en-US" b="1" dirty="0" smtClean="0">
                <a:latin typeface="+mj-lt"/>
              </a:rPr>
              <a:t>J</a:t>
            </a:r>
            <a:r>
              <a:rPr lang="en-US" dirty="0" smtClean="0">
                <a:latin typeface="+mj-lt"/>
              </a:rPr>
              <a:t>(</a:t>
            </a:r>
            <a:r>
              <a:rPr lang="en-US" i="1" dirty="0" smtClean="0">
                <a:latin typeface="+mj-lt"/>
              </a:rPr>
              <a:t>r</a:t>
            </a:r>
            <a:r>
              <a:rPr lang="en-US" dirty="0" smtClean="0">
                <a:latin typeface="+mj-lt"/>
              </a:rPr>
              <a:t>,</a:t>
            </a:r>
            <a:r>
              <a:rPr lang="en-US" sz="800" dirty="0">
                <a:solidFill>
                  <a:srgbClr val="000000"/>
                </a:solidFill>
                <a:latin typeface="Times New Roman" pitchFamily="18" charset="0"/>
              </a:rPr>
              <a:t> </a:t>
            </a:r>
            <a:r>
              <a:rPr lang="en-US" i="1" dirty="0" smtClean="0">
                <a:latin typeface="+mj-lt"/>
              </a:rPr>
              <a:t>c</a:t>
            </a:r>
            <a:r>
              <a:rPr lang="en-US" dirty="0" smtClean="0">
                <a:latin typeface="+mj-lt"/>
              </a:rPr>
              <a:t>,</a:t>
            </a:r>
            <a:r>
              <a:rPr lang="en-US" sz="800" dirty="0">
                <a:solidFill>
                  <a:srgbClr val="000000"/>
                </a:solidFill>
                <a:latin typeface="Times New Roman" pitchFamily="18" charset="0"/>
              </a:rPr>
              <a:t> </a:t>
            </a:r>
            <a:r>
              <a:rPr lang="en-US" i="1" dirty="0" smtClean="0">
                <a:latin typeface="+mj-lt"/>
              </a:rPr>
              <a:t>b</a:t>
            </a:r>
            <a:r>
              <a:rPr lang="en-US" dirty="0" smtClean="0">
                <a:latin typeface="+mj-lt"/>
              </a:rPr>
              <a:t>) = </a:t>
            </a:r>
            <a:r>
              <a:rPr lang="en-US" i="1" dirty="0" smtClean="0">
                <a:latin typeface="+mj-lt"/>
              </a:rPr>
              <a:t>f</a:t>
            </a:r>
            <a:r>
              <a:rPr lang="en-US" dirty="0">
                <a:latin typeface="+mj-lt"/>
              </a:rPr>
              <a:t> </a:t>
            </a:r>
            <a:r>
              <a:rPr lang="en-US" dirty="0" smtClean="0">
                <a:latin typeface="+mj-lt"/>
              </a:rPr>
              <a:t>( </a:t>
            </a:r>
            <a:r>
              <a:rPr lang="en-US" b="1" dirty="0" smtClean="0">
                <a:latin typeface="+mj-lt"/>
              </a:rPr>
              <a:t>I</a:t>
            </a:r>
            <a:r>
              <a:rPr lang="en-US" dirty="0">
                <a:solidFill>
                  <a:srgbClr val="000000"/>
                </a:solidFill>
                <a:latin typeface="Times New Roman"/>
              </a:rPr>
              <a:t>(</a:t>
            </a:r>
            <a:r>
              <a:rPr lang="en-US" i="1" dirty="0">
                <a:solidFill>
                  <a:srgbClr val="000000"/>
                </a:solidFill>
                <a:latin typeface="Times New Roman"/>
              </a:rPr>
              <a:t>r</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c</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b</a:t>
            </a:r>
            <a:r>
              <a:rPr lang="en-US" dirty="0">
                <a:solidFill>
                  <a:srgbClr val="000000"/>
                </a:solidFill>
                <a:latin typeface="Times New Roman"/>
              </a:rPr>
              <a:t>)</a:t>
            </a:r>
            <a:r>
              <a:rPr lang="en-US" dirty="0" smtClean="0">
                <a:latin typeface="+mj-lt"/>
              </a:rPr>
              <a:t> ), or</a:t>
            </a:r>
          </a:p>
          <a:p>
            <a:pPr lvl="0">
              <a:lnSpc>
                <a:spcPts val="3000"/>
              </a:lnSpc>
            </a:pPr>
            <a:r>
              <a:rPr lang="en-US" b="1" dirty="0" smtClean="0">
                <a:solidFill>
                  <a:srgbClr val="000000"/>
                </a:solidFill>
                <a:latin typeface="Times New Roman"/>
              </a:rPr>
              <a:t>J</a:t>
            </a:r>
            <a:r>
              <a:rPr lang="en-US" dirty="0">
                <a:solidFill>
                  <a:srgbClr val="000000"/>
                </a:solidFill>
                <a:latin typeface="Times New Roman"/>
              </a:rPr>
              <a:t>(</a:t>
            </a:r>
            <a:r>
              <a:rPr lang="en-US" i="1" dirty="0">
                <a:solidFill>
                  <a:srgbClr val="000000"/>
                </a:solidFill>
                <a:latin typeface="Times New Roman"/>
              </a:rPr>
              <a:t>r</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c</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b</a:t>
            </a:r>
            <a:r>
              <a:rPr lang="en-US" dirty="0">
                <a:solidFill>
                  <a:srgbClr val="000000"/>
                </a:solidFill>
                <a:latin typeface="Times New Roman"/>
              </a:rPr>
              <a:t>)</a:t>
            </a:r>
            <a:r>
              <a:rPr lang="en-US" dirty="0" smtClean="0">
                <a:solidFill>
                  <a:srgbClr val="000000"/>
                </a:solidFill>
                <a:latin typeface="Times New Roman"/>
              </a:rPr>
              <a:t> </a:t>
            </a:r>
            <a:r>
              <a:rPr lang="en-US" dirty="0">
                <a:solidFill>
                  <a:srgbClr val="000000"/>
                </a:solidFill>
                <a:latin typeface="Times New Roman"/>
              </a:rPr>
              <a:t>= </a:t>
            </a:r>
            <a:r>
              <a:rPr lang="en-US" i="1" dirty="0" smtClean="0">
                <a:solidFill>
                  <a:srgbClr val="000000"/>
                </a:solidFill>
                <a:latin typeface="Times New Roman"/>
              </a:rPr>
              <a:t>f</a:t>
            </a:r>
            <a:r>
              <a:rPr lang="en-US" i="1" baseline="-25000" dirty="0" smtClean="0">
                <a:solidFill>
                  <a:srgbClr val="000000"/>
                </a:solidFill>
                <a:latin typeface="Times New Roman"/>
              </a:rPr>
              <a:t>b</a:t>
            </a:r>
            <a:r>
              <a:rPr lang="en-US" dirty="0" smtClean="0">
                <a:solidFill>
                  <a:srgbClr val="000000"/>
                </a:solidFill>
                <a:latin typeface="Times New Roman"/>
              </a:rPr>
              <a:t> </a:t>
            </a:r>
            <a:r>
              <a:rPr lang="en-US" dirty="0">
                <a:solidFill>
                  <a:srgbClr val="000000"/>
                </a:solidFill>
                <a:latin typeface="Times New Roman"/>
              </a:rPr>
              <a:t>( </a:t>
            </a:r>
            <a:r>
              <a:rPr lang="en-US" b="1" dirty="0" smtClean="0">
                <a:solidFill>
                  <a:srgbClr val="000000"/>
                </a:solidFill>
                <a:latin typeface="Times New Roman"/>
              </a:rPr>
              <a:t>I</a:t>
            </a:r>
            <a:r>
              <a:rPr lang="en-US" dirty="0">
                <a:solidFill>
                  <a:srgbClr val="000000"/>
                </a:solidFill>
                <a:latin typeface="Times New Roman"/>
              </a:rPr>
              <a:t>(</a:t>
            </a:r>
            <a:r>
              <a:rPr lang="en-US" i="1" dirty="0">
                <a:solidFill>
                  <a:srgbClr val="000000"/>
                </a:solidFill>
                <a:latin typeface="Times New Roman"/>
              </a:rPr>
              <a:t>r</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c</a:t>
            </a:r>
            <a:r>
              <a:rPr lang="en-US" dirty="0">
                <a:solidFill>
                  <a:srgbClr val="000000"/>
                </a:solidFill>
                <a:latin typeface="Times New Roman"/>
              </a:rPr>
              <a:t>,</a:t>
            </a:r>
            <a:r>
              <a:rPr lang="en-US" sz="800" dirty="0">
                <a:solidFill>
                  <a:srgbClr val="000000"/>
                </a:solidFill>
                <a:latin typeface="Times New Roman" pitchFamily="18" charset="0"/>
              </a:rPr>
              <a:t> </a:t>
            </a:r>
            <a:r>
              <a:rPr lang="en-US" i="1" dirty="0">
                <a:solidFill>
                  <a:srgbClr val="000000"/>
                </a:solidFill>
                <a:latin typeface="Times New Roman"/>
              </a:rPr>
              <a:t>b</a:t>
            </a:r>
            <a:r>
              <a:rPr lang="en-US" dirty="0">
                <a:solidFill>
                  <a:srgbClr val="000000"/>
                </a:solidFill>
                <a:latin typeface="Times New Roman"/>
              </a:rPr>
              <a:t>)</a:t>
            </a:r>
            <a:r>
              <a:rPr lang="en-US" dirty="0" smtClean="0">
                <a:solidFill>
                  <a:srgbClr val="000000"/>
                </a:solidFill>
                <a:latin typeface="Times New Roman"/>
              </a:rPr>
              <a:t> </a:t>
            </a:r>
            <a:r>
              <a:rPr lang="en-US" dirty="0">
                <a:solidFill>
                  <a:srgbClr val="000000"/>
                </a:solidFill>
                <a:latin typeface="Times New Roman"/>
              </a:rPr>
              <a:t>), or</a:t>
            </a:r>
          </a:p>
          <a:p>
            <a:pPr>
              <a:lnSpc>
                <a:spcPts val="3000"/>
              </a:lnSpc>
            </a:pPr>
            <a:r>
              <a:rPr lang="en-US" dirty="0" smtClean="0">
                <a:latin typeface="+mj-lt"/>
              </a:rPr>
              <a:t>for </a:t>
            </a:r>
            <a:r>
              <a:rPr lang="en-US" i="1" dirty="0" smtClean="0">
                <a:latin typeface="+mj-lt"/>
              </a:rPr>
              <a:t>b</a:t>
            </a:r>
            <a:r>
              <a:rPr lang="en-US" dirty="0" smtClean="0">
                <a:latin typeface="+mj-lt"/>
              </a:rPr>
              <a:t> = 1, 2, 3, and all (</a:t>
            </a:r>
            <a:r>
              <a:rPr lang="en-US" i="1" dirty="0" smtClean="0">
                <a:latin typeface="+mj-lt"/>
              </a:rPr>
              <a:t>r</a:t>
            </a:r>
            <a:r>
              <a:rPr lang="en-US" dirty="0" smtClean="0">
                <a:latin typeface="+mj-lt"/>
              </a:rPr>
              <a:t>,</a:t>
            </a:r>
            <a:r>
              <a:rPr lang="en-US" sz="800" dirty="0" smtClean="0">
                <a:latin typeface="+mj-lt"/>
              </a:rPr>
              <a:t> </a:t>
            </a:r>
            <a:r>
              <a:rPr lang="en-US" i="1" dirty="0" smtClean="0">
                <a:latin typeface="+mj-lt"/>
              </a:rPr>
              <a:t>c</a:t>
            </a:r>
            <a:r>
              <a:rPr lang="en-US" dirty="0" smtClean="0">
                <a:latin typeface="+mj-lt"/>
              </a:rPr>
              <a:t>).</a:t>
            </a:r>
            <a:endParaRPr lang="en-US" dirty="0">
              <a:latin typeface="+mj-lt"/>
            </a:endParaRPr>
          </a:p>
        </p:txBody>
      </p:sp>
      <p:sp>
        <p:nvSpPr>
          <p:cNvPr id="15" name="Text Box 7"/>
          <p:cNvSpPr txBox="1">
            <a:spLocks noChangeArrowheads="1"/>
          </p:cNvSpPr>
          <p:nvPr/>
        </p:nvSpPr>
        <p:spPr bwMode="auto">
          <a:xfrm>
            <a:off x="1160177" y="2286000"/>
            <a:ext cx="2535237" cy="457200"/>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dirty="0">
                <a:solidFill>
                  <a:schemeClr val="tx1"/>
                </a:solidFill>
                <a:latin typeface="Comic Sans MS" pitchFamily="66" charset="0"/>
              </a:rPr>
              <a:t>One-band Image</a:t>
            </a:r>
          </a:p>
        </p:txBody>
      </p:sp>
      <p:sp>
        <p:nvSpPr>
          <p:cNvPr id="16" name="Text Box 8"/>
          <p:cNvSpPr txBox="1">
            <a:spLocks noChangeArrowheads="1"/>
          </p:cNvSpPr>
          <p:nvPr/>
        </p:nvSpPr>
        <p:spPr bwMode="auto">
          <a:xfrm>
            <a:off x="866489" y="4114800"/>
            <a:ext cx="2828925" cy="457200"/>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a:solidFill>
                  <a:schemeClr val="tx1"/>
                </a:solidFill>
                <a:latin typeface="Comic Sans MS" pitchFamily="66" charset="0"/>
              </a:rPr>
              <a:t>Three-band Image</a:t>
            </a:r>
          </a:p>
        </p:txBody>
      </p:sp>
      <p:sp>
        <p:nvSpPr>
          <p:cNvPr id="23561" name="Rectangle 11"/>
          <p:cNvSpPr>
            <a:spLocks noGrp="1" noChangeArrowheads="1"/>
          </p:cNvSpPr>
          <p:nvPr>
            <p:ph type="title"/>
          </p:nvPr>
        </p:nvSpPr>
        <p:spPr>
          <a:xfrm>
            <a:off x="419100" y="1028700"/>
            <a:ext cx="8305800" cy="723900"/>
          </a:xfrm>
          <a:noFill/>
        </p:spPr>
        <p:txBody>
          <a:bodyPr/>
          <a:lstStyle/>
          <a:p>
            <a:r>
              <a:rPr lang="en-US" smtClean="0"/>
              <a:t>Point Ops via Functional Mappings</a:t>
            </a:r>
          </a:p>
        </p:txBody>
      </p:sp>
      <p:sp>
        <p:nvSpPr>
          <p:cNvPr id="23562" name="AutoShape 11"/>
          <p:cNvSpPr>
            <a:spLocks noChangeArrowheads="1"/>
          </p:cNvSpPr>
          <p:nvPr/>
        </p:nvSpPr>
        <p:spPr bwMode="auto">
          <a:xfrm rot="-9285772">
            <a:off x="6781800" y="4876800"/>
            <a:ext cx="762000" cy="228600"/>
          </a:xfrm>
          <a:prstGeom prst="rightArrow">
            <a:avLst>
              <a:gd name="adj1" fmla="val 50000"/>
              <a:gd name="adj2" fmla="val 83333"/>
            </a:avLst>
          </a:prstGeom>
          <a:solidFill>
            <a:srgbClr val="94E4FF"/>
          </a:solidFill>
          <a:ln>
            <a:noFill/>
          </a:ln>
          <a:effectLst>
            <a:outerShdw blurRad="635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endParaRPr lang="en-US"/>
          </a:p>
        </p:txBody>
      </p:sp>
      <p:grpSp>
        <p:nvGrpSpPr>
          <p:cNvPr id="6" name="Group 5"/>
          <p:cNvGrpSpPr/>
          <p:nvPr/>
        </p:nvGrpSpPr>
        <p:grpSpPr>
          <a:xfrm>
            <a:off x="1400693" y="2895600"/>
            <a:ext cx="2790307" cy="1317362"/>
            <a:chOff x="1492250" y="2895600"/>
            <a:chExt cx="2790307" cy="1317362"/>
          </a:xfrm>
        </p:grpSpPr>
        <p:sp>
          <p:nvSpPr>
            <p:cNvPr id="23563" name="Text Box 7"/>
            <p:cNvSpPr txBox="1">
              <a:spLocks noChangeArrowheads="1"/>
            </p:cNvSpPr>
            <p:nvPr/>
          </p:nvSpPr>
          <p:spPr bwMode="auto">
            <a:xfrm>
              <a:off x="1492250" y="2895600"/>
              <a:ext cx="2133600" cy="1069975"/>
            </a:xfrm>
            <a:prstGeom prst="rect">
              <a:avLst/>
            </a:prstGeom>
            <a:solidFill>
              <a:srgbClr val="94E4FF"/>
            </a:solidFill>
            <a:ln>
              <a:noFill/>
            </a:ln>
            <a:effectLst>
              <a:outerShdw blurRad="635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latin typeface="Comic Sans MS" pitchFamily="66" charset="0"/>
                </a:rPr>
                <a:t>Either all 3 bands are mapped through the same function, f, or …</a:t>
              </a:r>
            </a:p>
          </p:txBody>
        </p:sp>
        <p:sp>
          <p:nvSpPr>
            <p:cNvPr id="23564" name="AutoShape 9"/>
            <p:cNvSpPr>
              <a:spLocks noChangeArrowheads="1"/>
            </p:cNvSpPr>
            <p:nvPr/>
          </p:nvSpPr>
          <p:spPr bwMode="auto">
            <a:xfrm rot="1836445">
              <a:off x="3520557" y="3984362"/>
              <a:ext cx="762000" cy="228600"/>
            </a:xfrm>
            <a:prstGeom prst="rightArrow">
              <a:avLst>
                <a:gd name="adj1" fmla="val 50000"/>
                <a:gd name="adj2" fmla="val 83333"/>
              </a:avLst>
            </a:prstGeom>
            <a:solidFill>
              <a:srgbClr val="94E4FF"/>
            </a:solidFill>
            <a:ln>
              <a:noFill/>
            </a:ln>
            <a:effectLst>
              <a:outerShdw blurRad="635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endParaRPr lang="en-US"/>
            </a:p>
          </p:txBody>
        </p:sp>
      </p:grpSp>
      <p:sp>
        <p:nvSpPr>
          <p:cNvPr id="23565" name="Text Box 8"/>
          <p:cNvSpPr txBox="1">
            <a:spLocks noChangeArrowheads="1"/>
          </p:cNvSpPr>
          <p:nvPr/>
        </p:nvSpPr>
        <p:spPr bwMode="auto">
          <a:xfrm>
            <a:off x="6934200" y="5105400"/>
            <a:ext cx="1828800" cy="1069975"/>
          </a:xfrm>
          <a:prstGeom prst="rect">
            <a:avLst/>
          </a:prstGeom>
          <a:solidFill>
            <a:srgbClr val="94E4FF"/>
          </a:solidFill>
          <a:ln>
            <a:noFill/>
          </a:ln>
          <a:effectLst>
            <a:outerShdw blurRad="635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a:solidFill>
                  <a:schemeClr val="tx1"/>
                </a:solidFill>
                <a:latin typeface="Comic Sans MS" pitchFamily="66" charset="0"/>
              </a:rPr>
              <a:t>… each band is mapped through a separate func-tion, f</a:t>
            </a:r>
            <a:r>
              <a:rPr lang="en-US" sz="1600" baseline="-25000">
                <a:solidFill>
                  <a:schemeClr val="tx1"/>
                </a:solidFill>
                <a:latin typeface="Comic Sans MS" pitchFamily="66" charset="0"/>
              </a:rPr>
              <a:t>b</a:t>
            </a:r>
            <a:r>
              <a:rPr lang="en-US" sz="1600">
                <a:solidFill>
                  <a:schemeClr val="tx1"/>
                </a:solidFill>
                <a:latin typeface="Comic Sans MS" pitchFamily="66" charset="0"/>
              </a:rPr>
              <a:t>. </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7" name="Picture 14" descr="TT_PDFS_Di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1736725"/>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2" descr="TechnoTrous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828800"/>
            <a:ext cx="271462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Rectangle 3"/>
          <p:cNvSpPr>
            <a:spLocks noChangeArrowheads="1"/>
          </p:cNvSpPr>
          <p:nvPr/>
        </p:nvSpPr>
        <p:spPr bwMode="auto">
          <a:xfrm>
            <a:off x="381000" y="1138238"/>
            <a:ext cx="8153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r>
              <a:rPr lang="en-US" sz="3200">
                <a:latin typeface="Times New Roman" pitchFamily="18" charset="0"/>
              </a:rPr>
              <a:t>Cumulative Distribution Functions (CDF)</a:t>
            </a:r>
          </a:p>
        </p:txBody>
      </p:sp>
      <p:grpSp>
        <p:nvGrpSpPr>
          <p:cNvPr id="69640" name="Group 4"/>
          <p:cNvGrpSpPr>
            <a:grpSpLocks/>
          </p:cNvGrpSpPr>
          <p:nvPr/>
        </p:nvGrpSpPr>
        <p:grpSpPr bwMode="auto">
          <a:xfrm>
            <a:off x="4419600" y="5334000"/>
            <a:ext cx="3886200" cy="533400"/>
            <a:chOff x="2544" y="3312"/>
            <a:chExt cx="2448" cy="336"/>
          </a:xfrm>
        </p:grpSpPr>
        <p:sp>
          <p:nvSpPr>
            <p:cNvPr id="69641" name="Line 5"/>
            <p:cNvSpPr>
              <a:spLocks noChangeShapeType="1"/>
            </p:cNvSpPr>
            <p:nvPr/>
          </p:nvSpPr>
          <p:spPr bwMode="auto">
            <a:xfrm>
              <a:off x="4608" y="3552"/>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2" name="Line 6"/>
            <p:cNvSpPr>
              <a:spLocks noChangeShapeType="1"/>
            </p:cNvSpPr>
            <p:nvPr/>
          </p:nvSpPr>
          <p:spPr bwMode="auto">
            <a:xfrm>
              <a:off x="4608" y="3408"/>
              <a:ext cx="384"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3" name="Line 7"/>
            <p:cNvSpPr>
              <a:spLocks noChangeShapeType="1"/>
            </p:cNvSpPr>
            <p:nvPr/>
          </p:nvSpPr>
          <p:spPr bwMode="auto">
            <a:xfrm>
              <a:off x="3168" y="3408"/>
              <a:ext cx="38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4" name="Line 8"/>
            <p:cNvSpPr>
              <a:spLocks noChangeShapeType="1"/>
            </p:cNvSpPr>
            <p:nvPr/>
          </p:nvSpPr>
          <p:spPr bwMode="auto">
            <a:xfrm>
              <a:off x="3168" y="3552"/>
              <a:ext cx="38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5" name="Text Box 9"/>
            <p:cNvSpPr txBox="1">
              <a:spLocks noChangeArrowheads="1"/>
            </p:cNvSpPr>
            <p:nvPr/>
          </p:nvSpPr>
          <p:spPr bwMode="auto">
            <a:xfrm>
              <a:off x="2640" y="3312"/>
              <a:ext cx="53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FF0000"/>
                  </a:solidFill>
                </a:rPr>
                <a:t>red CDF</a:t>
              </a:r>
            </a:p>
          </p:txBody>
        </p:sp>
        <p:sp>
          <p:nvSpPr>
            <p:cNvPr id="69646" name="Text Box 10"/>
            <p:cNvSpPr txBox="1">
              <a:spLocks noChangeArrowheads="1"/>
            </p:cNvSpPr>
            <p:nvPr/>
          </p:nvSpPr>
          <p:spPr bwMode="auto">
            <a:xfrm>
              <a:off x="2544" y="3456"/>
              <a:ext cx="662"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00FF00"/>
                  </a:solidFill>
                </a:rPr>
                <a:t>green CDF</a:t>
              </a:r>
            </a:p>
          </p:txBody>
        </p:sp>
        <p:sp>
          <p:nvSpPr>
            <p:cNvPr id="69647" name="Text Box 11"/>
            <p:cNvSpPr txBox="1">
              <a:spLocks noChangeArrowheads="1"/>
            </p:cNvSpPr>
            <p:nvPr/>
          </p:nvSpPr>
          <p:spPr bwMode="auto">
            <a:xfrm>
              <a:off x="4080" y="3312"/>
              <a:ext cx="58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rgbClr val="0000FF"/>
                  </a:solidFill>
                </a:rPr>
                <a:t>blue CDF</a:t>
              </a:r>
            </a:p>
          </p:txBody>
        </p:sp>
        <p:sp>
          <p:nvSpPr>
            <p:cNvPr id="69648" name="Text Box 12"/>
            <p:cNvSpPr txBox="1">
              <a:spLocks noChangeArrowheads="1"/>
            </p:cNvSpPr>
            <p:nvPr/>
          </p:nvSpPr>
          <p:spPr bwMode="auto">
            <a:xfrm>
              <a:off x="3792" y="3456"/>
              <a:ext cx="87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a:solidFill>
                    <a:schemeClr val="tx1"/>
                  </a:solidFill>
                </a:rPr>
                <a:t>luminosity CDF</a:t>
              </a:r>
            </a:p>
          </p:txBody>
        </p:sp>
      </p:gr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7" name="Picture 29" descr="JSC-Rockets-remap-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978025"/>
            <a:ext cx="251897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28" descr="JSC-Rockets-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2532063"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1" descr="TechnoTrous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638" y="1978025"/>
            <a:ext cx="2422525"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1" name="Text Box 9"/>
          <p:cNvSpPr txBox="1">
            <a:spLocks noChangeArrowheads="1"/>
          </p:cNvSpPr>
          <p:nvPr/>
        </p:nvSpPr>
        <p:spPr bwMode="auto">
          <a:xfrm>
            <a:off x="6156325" y="5751513"/>
            <a:ext cx="22415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r"/>
            <a:r>
              <a:rPr lang="en-US" sz="1800">
                <a:solidFill>
                  <a:schemeClr val="tx1"/>
                </a:solidFill>
              </a:rPr>
              <a:t>R, G, &amp; B remapped</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81</a:t>
            </a:fld>
            <a:endParaRPr lang="en-US"/>
          </a:p>
        </p:txBody>
      </p:sp>
      <p:sp>
        <p:nvSpPr>
          <p:cNvPr id="14" name="Rectangle 4"/>
          <p:cNvSpPr>
            <a:spLocks noGrp="1" noChangeArrowheads="1"/>
          </p:cNvSpPr>
          <p:nvPr>
            <p:ph type="title"/>
          </p:nvPr>
        </p:nvSpPr>
        <p:spPr>
          <a:xfrm>
            <a:off x="707244" y="1170825"/>
            <a:ext cx="7727926" cy="523786"/>
          </a:xfrm>
        </p:spPr>
        <p:txBody>
          <a:bodyPr wrap="none">
            <a:spAutoFit/>
          </a:bodyPr>
          <a:lstStyle/>
          <a:p>
            <a:pPr algn="ctr"/>
            <a:r>
              <a:rPr lang="en-US" sz="2800" dirty="0" smtClean="0"/>
              <a:t>Remap one </a:t>
            </a:r>
            <a:r>
              <a:rPr lang="en-US" sz="2800" dirty="0" smtClean="0"/>
              <a:t>Image </a:t>
            </a:r>
            <a:r>
              <a:rPr lang="en-US" sz="2800" dirty="0" smtClean="0"/>
              <a:t>to </a:t>
            </a:r>
            <a:r>
              <a:rPr lang="en-US" sz="2800" dirty="0" smtClean="0"/>
              <a:t>have the </a:t>
            </a:r>
            <a:r>
              <a:rPr lang="en-US" sz="2800" dirty="0" smtClean="0"/>
              <a:t>RGB </a:t>
            </a:r>
            <a:r>
              <a:rPr lang="en-US" sz="2800" dirty="0" smtClean="0"/>
              <a:t>CDF of Another</a:t>
            </a:r>
          </a:p>
        </p:txBody>
      </p:sp>
      <p:sp>
        <p:nvSpPr>
          <p:cNvPr id="15" name="Text Box 7"/>
          <p:cNvSpPr txBox="1">
            <a:spLocks noChangeArrowheads="1"/>
          </p:cNvSpPr>
          <p:nvPr/>
        </p:nvSpPr>
        <p:spPr bwMode="auto">
          <a:xfrm>
            <a:off x="698007" y="5748893"/>
            <a:ext cx="22028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smtClean="0">
                <a:solidFill>
                  <a:schemeClr val="tx1"/>
                </a:solidFill>
              </a:rPr>
              <a:t>original “discolored”</a:t>
            </a:r>
            <a:endParaRPr lang="en-US" sz="1800" dirty="0">
              <a:solidFill>
                <a:schemeClr val="tx1"/>
              </a:solidFill>
            </a:endParaRPr>
          </a:p>
        </p:txBody>
      </p:sp>
      <p:sp>
        <p:nvSpPr>
          <p:cNvPr id="16" name="Text Box 8"/>
          <p:cNvSpPr txBox="1">
            <a:spLocks noChangeArrowheads="1"/>
          </p:cNvSpPr>
          <p:nvPr/>
        </p:nvSpPr>
        <p:spPr bwMode="auto">
          <a:xfrm>
            <a:off x="3585198" y="5748893"/>
            <a:ext cx="1972015"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smtClean="0">
                <a:solidFill>
                  <a:schemeClr val="tx1"/>
                </a:solidFill>
              </a:rPr>
              <a:t>target “reference”</a:t>
            </a:r>
            <a:endParaRPr lang="en-US" sz="1800" dirty="0">
              <a:solidFill>
                <a:schemeClr val="tx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2"/>
          <p:cNvSpPr>
            <a:spLocks noGrp="1" noChangeArrowheads="1"/>
          </p:cNvSpPr>
          <p:nvPr>
            <p:ph type="title"/>
          </p:nvPr>
        </p:nvSpPr>
        <p:spPr>
          <a:xfrm>
            <a:off x="685800" y="1104900"/>
            <a:ext cx="7772400" cy="723900"/>
          </a:xfrm>
        </p:spPr>
        <p:txBody>
          <a:bodyPr/>
          <a:lstStyle/>
          <a:p>
            <a:pPr algn="ctr"/>
            <a:r>
              <a:rPr lang="en-US" sz="3600" dirty="0" smtClean="0"/>
              <a:t>RGB CDFs </a:t>
            </a:r>
            <a:r>
              <a:rPr lang="en-US" sz="3600" dirty="0" smtClean="0"/>
              <a:t>and the LUTs </a:t>
            </a:r>
          </a:p>
        </p:txBody>
      </p:sp>
      <p:pic>
        <p:nvPicPr>
          <p:cNvPr id="75782" name="Picture 7" descr="PDFs_LUT_green_AM_TT"/>
          <p:cNvPicPr>
            <a:picLocks noChangeArrowheads="1"/>
          </p:cNvPicPr>
          <p:nvPr/>
        </p:nvPicPr>
        <p:blipFill>
          <a:blip r:embed="rId2" cstate="print">
            <a:extLst>
              <a:ext uri="{28A0092B-C50C-407E-A947-70E740481C1C}">
                <a14:useLocalDpi xmlns:a14="http://schemas.microsoft.com/office/drawing/2010/main" val="0"/>
              </a:ext>
            </a:extLst>
          </a:blip>
          <a:srcRect l="7985" t="3801" r="8556" b="7602"/>
          <a:stretch>
            <a:fillRect/>
          </a:stretch>
        </p:blipFill>
        <p:spPr bwMode="auto">
          <a:xfrm>
            <a:off x="3048000" y="2133600"/>
            <a:ext cx="2741613"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8" descr="PDFs_LUT_blue_AM_TT"/>
          <p:cNvPicPr>
            <a:picLocks noChangeArrowheads="1"/>
          </p:cNvPicPr>
          <p:nvPr/>
        </p:nvPicPr>
        <p:blipFill>
          <a:blip r:embed="rId3" cstate="print">
            <a:extLst>
              <a:ext uri="{28A0092B-C50C-407E-A947-70E740481C1C}">
                <a14:useLocalDpi xmlns:a14="http://schemas.microsoft.com/office/drawing/2010/main" val="0"/>
              </a:ext>
            </a:extLst>
          </a:blip>
          <a:srcRect l="7985" t="3801" r="8556" b="7602"/>
          <a:stretch>
            <a:fillRect/>
          </a:stretch>
        </p:blipFill>
        <p:spPr bwMode="auto">
          <a:xfrm>
            <a:off x="5792788" y="2133600"/>
            <a:ext cx="274161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4" name="Group 23"/>
          <p:cNvGrpSpPr>
            <a:grpSpLocks/>
          </p:cNvGrpSpPr>
          <p:nvPr/>
        </p:nvGrpSpPr>
        <p:grpSpPr bwMode="auto">
          <a:xfrm>
            <a:off x="304800" y="2085975"/>
            <a:ext cx="8153400" cy="3286125"/>
            <a:chOff x="192" y="1314"/>
            <a:chExt cx="5136" cy="2070"/>
          </a:xfrm>
        </p:grpSpPr>
        <p:pic>
          <p:nvPicPr>
            <p:cNvPr id="75785" name="Picture 6" descr="PDFs_LUT_red_AM_TT"/>
            <p:cNvPicPr>
              <a:picLocks noChangeArrowheads="1"/>
            </p:cNvPicPr>
            <p:nvPr/>
          </p:nvPicPr>
          <p:blipFill>
            <a:blip r:embed="rId4" cstate="print">
              <a:extLst>
                <a:ext uri="{28A0092B-C50C-407E-A947-70E740481C1C}">
                  <a14:useLocalDpi xmlns:a14="http://schemas.microsoft.com/office/drawing/2010/main" val="0"/>
                </a:ext>
              </a:extLst>
            </a:blip>
            <a:srcRect l="7985" t="3801" r="8556" b="7602"/>
            <a:stretch>
              <a:fillRect/>
            </a:stretch>
          </p:blipFill>
          <p:spPr bwMode="auto">
            <a:xfrm>
              <a:off x="192" y="1344"/>
              <a:ext cx="1727" cy="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6" name="Group 22"/>
            <p:cNvGrpSpPr>
              <a:grpSpLocks/>
            </p:cNvGrpSpPr>
            <p:nvPr/>
          </p:nvGrpSpPr>
          <p:grpSpPr bwMode="auto">
            <a:xfrm>
              <a:off x="288" y="1314"/>
              <a:ext cx="5040" cy="1600"/>
              <a:chOff x="288" y="1314"/>
              <a:chExt cx="5040" cy="1600"/>
            </a:xfrm>
          </p:grpSpPr>
          <p:sp>
            <p:nvSpPr>
              <p:cNvPr id="75787" name="Text Box 9"/>
              <p:cNvSpPr txBox="1">
                <a:spLocks noChangeArrowheads="1"/>
              </p:cNvSpPr>
              <p:nvPr/>
            </p:nvSpPr>
            <p:spPr bwMode="auto">
              <a:xfrm>
                <a:off x="384" y="1315"/>
                <a:ext cx="1392"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a:solidFill>
                      <a:schemeClr val="tx1"/>
                    </a:solidFill>
                  </a:rPr>
                  <a:t>Atlas-Mercury Red PDF</a:t>
                </a:r>
              </a:p>
            </p:txBody>
          </p:sp>
          <p:sp>
            <p:nvSpPr>
              <p:cNvPr id="75788" name="Text Box 10"/>
              <p:cNvSpPr txBox="1">
                <a:spLocks noChangeArrowheads="1"/>
              </p:cNvSpPr>
              <p:nvPr/>
            </p:nvSpPr>
            <p:spPr bwMode="auto">
              <a:xfrm>
                <a:off x="384" y="1815"/>
                <a:ext cx="1392"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a:solidFill>
                      <a:schemeClr val="tx1"/>
                    </a:solidFill>
                  </a:rPr>
                  <a:t>TechnoTrousers Red PDF</a:t>
                </a:r>
              </a:p>
            </p:txBody>
          </p:sp>
          <p:sp>
            <p:nvSpPr>
              <p:cNvPr id="75789" name="Text Box 11"/>
              <p:cNvSpPr txBox="1">
                <a:spLocks noChangeArrowheads="1"/>
              </p:cNvSpPr>
              <p:nvPr/>
            </p:nvSpPr>
            <p:spPr bwMode="auto">
              <a:xfrm>
                <a:off x="288" y="2311"/>
                <a:ext cx="1584"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a:solidFill>
                      <a:schemeClr val="tx1"/>
                    </a:solidFill>
                  </a:rPr>
                  <a:t>LUT (Red) Atlas-Mercury to TechnoTrousers</a:t>
                </a:r>
              </a:p>
            </p:txBody>
          </p:sp>
          <p:sp>
            <p:nvSpPr>
              <p:cNvPr id="75790" name="Text Box 12"/>
              <p:cNvSpPr txBox="1">
                <a:spLocks noChangeArrowheads="1"/>
              </p:cNvSpPr>
              <p:nvPr/>
            </p:nvSpPr>
            <p:spPr bwMode="auto">
              <a:xfrm>
                <a:off x="360" y="2813"/>
                <a:ext cx="1440"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dirty="0">
                    <a:solidFill>
                      <a:schemeClr val="tx1"/>
                    </a:solidFill>
                  </a:rPr>
                  <a:t>Atlas-Mercury RGB Remapped Red PDF</a:t>
                </a:r>
              </a:p>
            </p:txBody>
          </p:sp>
          <p:sp>
            <p:nvSpPr>
              <p:cNvPr id="75791" name="Text Box 13"/>
              <p:cNvSpPr txBox="1">
                <a:spLocks noChangeArrowheads="1"/>
              </p:cNvSpPr>
              <p:nvPr/>
            </p:nvSpPr>
            <p:spPr bwMode="auto">
              <a:xfrm>
                <a:off x="2160" y="1314"/>
                <a:ext cx="1392"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a:solidFill>
                      <a:schemeClr val="tx1"/>
                    </a:solidFill>
                  </a:rPr>
                  <a:t>Atlas-Mercury Green PDF</a:t>
                </a:r>
              </a:p>
            </p:txBody>
          </p:sp>
          <p:sp>
            <p:nvSpPr>
              <p:cNvPr id="75792" name="Text Box 14"/>
              <p:cNvSpPr txBox="1">
                <a:spLocks noChangeArrowheads="1"/>
              </p:cNvSpPr>
              <p:nvPr/>
            </p:nvSpPr>
            <p:spPr bwMode="auto">
              <a:xfrm>
                <a:off x="2160" y="1814"/>
                <a:ext cx="1392"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a:solidFill>
                      <a:schemeClr val="tx1"/>
                    </a:solidFill>
                  </a:rPr>
                  <a:t>TechnoTrousers Green PDF</a:t>
                </a:r>
              </a:p>
            </p:txBody>
          </p:sp>
          <p:sp>
            <p:nvSpPr>
              <p:cNvPr id="75793" name="Text Box 15"/>
              <p:cNvSpPr txBox="1">
                <a:spLocks noChangeArrowheads="1"/>
              </p:cNvSpPr>
              <p:nvPr/>
            </p:nvSpPr>
            <p:spPr bwMode="auto">
              <a:xfrm>
                <a:off x="2064" y="2310"/>
                <a:ext cx="1584"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a:solidFill>
                      <a:schemeClr val="tx1"/>
                    </a:solidFill>
                  </a:rPr>
                  <a:t>LUT (Green) Atlas-Mercury to TechnoTrousers</a:t>
                </a:r>
              </a:p>
            </p:txBody>
          </p:sp>
          <p:sp>
            <p:nvSpPr>
              <p:cNvPr id="75794" name="Text Box 16"/>
              <p:cNvSpPr txBox="1">
                <a:spLocks noChangeArrowheads="1"/>
              </p:cNvSpPr>
              <p:nvPr/>
            </p:nvSpPr>
            <p:spPr bwMode="auto">
              <a:xfrm>
                <a:off x="2136" y="2812"/>
                <a:ext cx="1440"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dirty="0">
                    <a:solidFill>
                      <a:schemeClr val="tx1"/>
                    </a:solidFill>
                  </a:rPr>
                  <a:t>Atlas-Mercury RGB Remapped Green PDF</a:t>
                </a:r>
              </a:p>
            </p:txBody>
          </p:sp>
          <p:sp>
            <p:nvSpPr>
              <p:cNvPr id="75795" name="Text Box 18"/>
              <p:cNvSpPr txBox="1">
                <a:spLocks noChangeArrowheads="1"/>
              </p:cNvSpPr>
              <p:nvPr/>
            </p:nvSpPr>
            <p:spPr bwMode="auto">
              <a:xfrm>
                <a:off x="3840" y="1314"/>
                <a:ext cx="1392"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a:solidFill>
                      <a:schemeClr val="tx1"/>
                    </a:solidFill>
                  </a:rPr>
                  <a:t>Atlas-Mercury Blue PDF</a:t>
                </a:r>
              </a:p>
            </p:txBody>
          </p:sp>
          <p:sp>
            <p:nvSpPr>
              <p:cNvPr id="75796" name="Text Box 19"/>
              <p:cNvSpPr txBox="1">
                <a:spLocks noChangeArrowheads="1"/>
              </p:cNvSpPr>
              <p:nvPr/>
            </p:nvSpPr>
            <p:spPr bwMode="auto">
              <a:xfrm>
                <a:off x="3840" y="1814"/>
                <a:ext cx="1392"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a:solidFill>
                      <a:schemeClr val="tx1"/>
                    </a:solidFill>
                  </a:rPr>
                  <a:t>TechnoTrousers Blue PDF</a:t>
                </a:r>
              </a:p>
            </p:txBody>
          </p:sp>
          <p:sp>
            <p:nvSpPr>
              <p:cNvPr id="75797" name="Text Box 20"/>
              <p:cNvSpPr txBox="1">
                <a:spLocks noChangeArrowheads="1"/>
              </p:cNvSpPr>
              <p:nvPr/>
            </p:nvSpPr>
            <p:spPr bwMode="auto">
              <a:xfrm>
                <a:off x="3744" y="2310"/>
                <a:ext cx="1584"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a:solidFill>
                      <a:schemeClr val="tx1"/>
                    </a:solidFill>
                  </a:rPr>
                  <a:t>LUT (Blue) Atlas-Mercury to TechnoTrousers</a:t>
                </a:r>
              </a:p>
            </p:txBody>
          </p:sp>
          <p:sp>
            <p:nvSpPr>
              <p:cNvPr id="75798" name="Text Box 21"/>
              <p:cNvSpPr txBox="1">
                <a:spLocks noChangeArrowheads="1"/>
              </p:cNvSpPr>
              <p:nvPr/>
            </p:nvSpPr>
            <p:spPr bwMode="auto">
              <a:xfrm>
                <a:off x="3816" y="2812"/>
                <a:ext cx="1440" cy="1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800" dirty="0">
                    <a:solidFill>
                      <a:schemeClr val="tx1"/>
                    </a:solidFill>
                  </a:rPr>
                  <a:t>Atlas-Mercury RGB Remapped Blue PDF</a:t>
                </a:r>
              </a:p>
            </p:txBody>
          </p:sp>
        </p:grpSp>
      </p:gr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5" name="Picture 4" descr="AM_pdfs_dens"/>
          <p:cNvPicPr>
            <a:picLocks noChangeAspect="1" noChangeArrowheads="1"/>
          </p:cNvPicPr>
          <p:nvPr/>
        </p:nvPicPr>
        <p:blipFill>
          <a:blip r:embed="rId2" cstate="print">
            <a:extLst>
              <a:ext uri="{28A0092B-C50C-407E-A947-70E740481C1C}">
                <a14:useLocalDpi xmlns:a14="http://schemas.microsoft.com/office/drawing/2010/main" val="0"/>
              </a:ext>
            </a:extLst>
          </a:blip>
          <a:srcRect l="7985" t="3801" r="5704" b="7602"/>
          <a:stretch>
            <a:fillRect/>
          </a:stretch>
        </p:blipFill>
        <p:spPr bwMode="auto">
          <a:xfrm>
            <a:off x="361950" y="2222500"/>
            <a:ext cx="4206875"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7" descr="AM_rgb_remap_TT_pdfs_dens"/>
          <p:cNvPicPr>
            <a:picLocks noChangeAspect="1" noChangeArrowheads="1"/>
          </p:cNvPicPr>
          <p:nvPr/>
        </p:nvPicPr>
        <p:blipFill>
          <a:blip r:embed="rId3" cstate="print">
            <a:extLst>
              <a:ext uri="{28A0092B-C50C-407E-A947-70E740481C1C}">
                <a14:useLocalDpi xmlns:a14="http://schemas.microsoft.com/office/drawing/2010/main" val="0"/>
              </a:ext>
            </a:extLst>
          </a:blip>
          <a:srcRect l="8556" r="5704"/>
          <a:stretch>
            <a:fillRect/>
          </a:stretch>
        </p:blipFill>
        <p:spPr bwMode="auto">
          <a:xfrm>
            <a:off x="4511675" y="2108200"/>
            <a:ext cx="417830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Rectangle 2"/>
          <p:cNvSpPr>
            <a:spLocks noGrp="1" noChangeArrowheads="1"/>
          </p:cNvSpPr>
          <p:nvPr>
            <p:ph type="title"/>
          </p:nvPr>
        </p:nvSpPr>
        <p:spPr>
          <a:xfrm>
            <a:off x="381000" y="1143000"/>
            <a:ext cx="8305800" cy="723900"/>
          </a:xfrm>
        </p:spPr>
        <p:txBody>
          <a:bodyPr/>
          <a:lstStyle/>
          <a:p>
            <a:r>
              <a:rPr lang="en-US" sz="3600" dirty="0" smtClean="0"/>
              <a:t>Effects of RGB Remapping on pdfs</a:t>
            </a:r>
          </a:p>
        </p:txBody>
      </p:sp>
      <p:sp>
        <p:nvSpPr>
          <p:cNvPr id="76808" name="Text Box 5"/>
          <p:cNvSpPr txBox="1">
            <a:spLocks noChangeArrowheads="1"/>
          </p:cNvSpPr>
          <p:nvPr/>
        </p:nvSpPr>
        <p:spPr bwMode="auto">
          <a:xfrm>
            <a:off x="1979613" y="5622925"/>
            <a:ext cx="1008062" cy="396875"/>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defPPr>
              <a:defRPr lang="en-US"/>
            </a:defPPr>
            <a:lvl1pPr algn="ct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Before</a:t>
            </a:r>
          </a:p>
        </p:txBody>
      </p:sp>
      <p:sp>
        <p:nvSpPr>
          <p:cNvPr id="76809" name="Text Box 6"/>
          <p:cNvSpPr txBox="1">
            <a:spLocks noChangeArrowheads="1"/>
          </p:cNvSpPr>
          <p:nvPr/>
        </p:nvSpPr>
        <p:spPr bwMode="auto">
          <a:xfrm>
            <a:off x="6143625" y="5622925"/>
            <a:ext cx="879475" cy="396875"/>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defPPr>
              <a:defRPr lang="en-US"/>
            </a:defPPr>
            <a:lvl1pPr algn="ct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t>After</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9" name="Picture 7" descr="AM_rgb_remap_TT_PDFs_Di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5750" y="2111375"/>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2" descr="AM_PDFS_Dist"/>
          <p:cNvPicPr>
            <a:picLocks noChangeAspect="1" noChangeArrowheads="1"/>
          </p:cNvPicPr>
          <p:nvPr/>
        </p:nvPicPr>
        <p:blipFill>
          <a:blip r:embed="rId3" cstate="print">
            <a:extLst>
              <a:ext uri="{28A0092B-C50C-407E-A947-70E740481C1C}">
                <a14:useLocalDpi xmlns:a14="http://schemas.microsoft.com/office/drawing/2010/main" val="0"/>
              </a:ext>
            </a:extLst>
          </a:blip>
          <a:srcRect l="7985" t="3801" r="8556" b="7602"/>
          <a:stretch>
            <a:fillRect/>
          </a:stretch>
        </p:blipFill>
        <p:spPr bwMode="auto">
          <a:xfrm>
            <a:off x="381000" y="2247900"/>
            <a:ext cx="4065588"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Rectangle 4"/>
          <p:cNvSpPr>
            <a:spLocks noGrp="1" noChangeArrowheads="1"/>
          </p:cNvSpPr>
          <p:nvPr>
            <p:ph type="title"/>
          </p:nvPr>
        </p:nvSpPr>
        <p:spPr>
          <a:xfrm>
            <a:off x="381000" y="1143000"/>
            <a:ext cx="8305800" cy="723900"/>
          </a:xfrm>
        </p:spPr>
        <p:txBody>
          <a:bodyPr/>
          <a:lstStyle/>
          <a:p>
            <a:r>
              <a:rPr lang="en-US" sz="3600" dirty="0" smtClean="0"/>
              <a:t>Effects of RGB Remapping on CDFs</a:t>
            </a:r>
          </a:p>
        </p:txBody>
      </p:sp>
      <p:sp>
        <p:nvSpPr>
          <p:cNvPr id="77832" name="Text Box 5"/>
          <p:cNvSpPr txBox="1">
            <a:spLocks noChangeArrowheads="1"/>
          </p:cNvSpPr>
          <p:nvPr/>
        </p:nvSpPr>
        <p:spPr bwMode="auto">
          <a:xfrm>
            <a:off x="1979613" y="5622925"/>
            <a:ext cx="1008062" cy="396875"/>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defPPr>
              <a:defRPr lang="en-US"/>
            </a:defPPr>
            <a:lvl1pPr algn="ct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Before</a:t>
            </a:r>
          </a:p>
        </p:txBody>
      </p:sp>
      <p:sp>
        <p:nvSpPr>
          <p:cNvPr id="77833" name="Text Box 6"/>
          <p:cNvSpPr txBox="1">
            <a:spLocks noChangeArrowheads="1"/>
          </p:cNvSpPr>
          <p:nvPr/>
        </p:nvSpPr>
        <p:spPr bwMode="auto">
          <a:xfrm>
            <a:off x="6143625" y="5622925"/>
            <a:ext cx="879475" cy="396875"/>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defPPr>
              <a:defRPr lang="en-US"/>
            </a:defPPr>
            <a:lvl1pPr algn="ct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After</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1" name="Picture 22" descr="JSC-Rockets-remap-l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981199"/>
            <a:ext cx="251678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21" descr="JSC-Rockets-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2532063"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Rectangle 4"/>
          <p:cNvSpPr>
            <a:spLocks noGrp="1" noChangeArrowheads="1"/>
          </p:cNvSpPr>
          <p:nvPr>
            <p:ph type="title"/>
          </p:nvPr>
        </p:nvSpPr>
        <p:spPr>
          <a:xfrm>
            <a:off x="692014" y="1170825"/>
            <a:ext cx="7758384" cy="523786"/>
          </a:xfrm>
        </p:spPr>
        <p:txBody>
          <a:bodyPr wrap="none">
            <a:spAutoFit/>
          </a:bodyPr>
          <a:lstStyle/>
          <a:p>
            <a:pPr algn="ctr"/>
            <a:r>
              <a:rPr lang="en-US" sz="2800" dirty="0" smtClean="0"/>
              <a:t>Remap one </a:t>
            </a:r>
            <a:r>
              <a:rPr lang="en-US" sz="2800" dirty="0" smtClean="0"/>
              <a:t>Image </a:t>
            </a:r>
            <a:r>
              <a:rPr lang="en-US" sz="2800" dirty="0" smtClean="0"/>
              <a:t>to </a:t>
            </a:r>
            <a:r>
              <a:rPr lang="en-US" sz="2800" dirty="0" smtClean="0"/>
              <a:t>have the </a:t>
            </a:r>
            <a:r>
              <a:rPr lang="en-US" sz="2800" dirty="0" err="1" smtClean="0"/>
              <a:t>Lum</a:t>
            </a:r>
            <a:r>
              <a:rPr lang="en-US" sz="2800" dirty="0" smtClean="0"/>
              <a:t>. CDF of Another</a:t>
            </a:r>
          </a:p>
        </p:txBody>
      </p:sp>
      <p:sp>
        <p:nvSpPr>
          <p:cNvPr id="70664" name="Text Box 7"/>
          <p:cNvSpPr txBox="1">
            <a:spLocks noChangeArrowheads="1"/>
          </p:cNvSpPr>
          <p:nvPr/>
        </p:nvSpPr>
        <p:spPr bwMode="auto">
          <a:xfrm>
            <a:off x="698007" y="5748893"/>
            <a:ext cx="22028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smtClean="0">
                <a:solidFill>
                  <a:schemeClr val="tx1"/>
                </a:solidFill>
              </a:rPr>
              <a:t>original “discolored”</a:t>
            </a:r>
            <a:endParaRPr lang="en-US" sz="1800" dirty="0">
              <a:solidFill>
                <a:schemeClr val="tx1"/>
              </a:solidFill>
            </a:endParaRPr>
          </a:p>
        </p:txBody>
      </p:sp>
      <p:sp>
        <p:nvSpPr>
          <p:cNvPr id="70667" name="Text Box 8"/>
          <p:cNvSpPr txBox="1">
            <a:spLocks noChangeArrowheads="1"/>
          </p:cNvSpPr>
          <p:nvPr/>
        </p:nvSpPr>
        <p:spPr bwMode="auto">
          <a:xfrm>
            <a:off x="3585198" y="5748893"/>
            <a:ext cx="1972015"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smtClean="0">
                <a:solidFill>
                  <a:schemeClr val="tx1"/>
                </a:solidFill>
              </a:rPr>
              <a:t>target “reference”</a:t>
            </a:r>
            <a:endParaRPr lang="en-US" sz="1800" dirty="0">
              <a:solidFill>
                <a:schemeClr val="tx1"/>
              </a:solidFill>
            </a:endParaRPr>
          </a:p>
        </p:txBody>
      </p:sp>
      <p:pic>
        <p:nvPicPr>
          <p:cNvPr id="70668" name="Picture 16" descr="TechnoTrous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640" y="1981200"/>
            <a:ext cx="2422526"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6" name="Text Box 9"/>
          <p:cNvSpPr txBox="1">
            <a:spLocks noChangeArrowheads="1"/>
          </p:cNvSpPr>
          <p:nvPr/>
        </p:nvSpPr>
        <p:spPr bwMode="auto">
          <a:xfrm>
            <a:off x="6130925" y="5751513"/>
            <a:ext cx="22923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a:solidFill>
                  <a:schemeClr val="tx1"/>
                </a:solidFill>
              </a:rPr>
              <a:t>luminosity remapped</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685800" y="1104900"/>
            <a:ext cx="7772400" cy="723900"/>
          </a:xfrm>
        </p:spPr>
        <p:txBody>
          <a:bodyPr/>
          <a:lstStyle/>
          <a:p>
            <a:pPr algn="ctr"/>
            <a:r>
              <a:rPr lang="en-US" sz="3600" dirty="0" smtClean="0"/>
              <a:t>Luminance CDFs </a:t>
            </a:r>
            <a:r>
              <a:rPr lang="en-US" sz="3600" dirty="0" smtClean="0"/>
              <a:t>and the LUT </a:t>
            </a:r>
          </a:p>
        </p:txBody>
      </p:sp>
      <p:pic>
        <p:nvPicPr>
          <p:cNvPr id="71686" name="Picture 3" descr="PDFs_LUT_lum_remap_AM_TT"/>
          <p:cNvPicPr>
            <a:picLocks noChangeAspect="1" noChangeArrowheads="1"/>
          </p:cNvPicPr>
          <p:nvPr/>
        </p:nvPicPr>
        <p:blipFill>
          <a:blip r:embed="rId2">
            <a:extLst>
              <a:ext uri="{28A0092B-C50C-407E-A947-70E740481C1C}">
                <a14:useLocalDpi xmlns:a14="http://schemas.microsoft.com/office/drawing/2010/main" val="0"/>
              </a:ext>
            </a:extLst>
          </a:blip>
          <a:srcRect b="3801"/>
          <a:stretch>
            <a:fillRect/>
          </a:stretch>
        </p:blipFill>
        <p:spPr bwMode="auto">
          <a:xfrm>
            <a:off x="1600200" y="1828800"/>
            <a:ext cx="6088063"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7" name="Text Box 4"/>
          <p:cNvSpPr txBox="1">
            <a:spLocks noChangeArrowheads="1"/>
          </p:cNvSpPr>
          <p:nvPr/>
        </p:nvSpPr>
        <p:spPr bwMode="auto">
          <a:xfrm>
            <a:off x="3581400" y="1958975"/>
            <a:ext cx="2209800" cy="174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900">
                <a:solidFill>
                  <a:schemeClr val="tx1"/>
                </a:solidFill>
              </a:rPr>
              <a:t>Atlas-Mercury Luminosity CDF</a:t>
            </a:r>
          </a:p>
        </p:txBody>
      </p:sp>
      <p:sp>
        <p:nvSpPr>
          <p:cNvPr id="71688" name="Text Box 5"/>
          <p:cNvSpPr txBox="1">
            <a:spLocks noChangeArrowheads="1"/>
          </p:cNvSpPr>
          <p:nvPr/>
        </p:nvSpPr>
        <p:spPr bwMode="auto">
          <a:xfrm>
            <a:off x="3581400" y="2949575"/>
            <a:ext cx="2209800" cy="174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900">
                <a:solidFill>
                  <a:schemeClr val="tx1"/>
                </a:solidFill>
              </a:rPr>
              <a:t>TechnoTrousers Luminosity CDF</a:t>
            </a:r>
          </a:p>
        </p:txBody>
      </p:sp>
      <p:sp>
        <p:nvSpPr>
          <p:cNvPr id="71689" name="Text Box 6"/>
          <p:cNvSpPr txBox="1">
            <a:spLocks noChangeArrowheads="1"/>
          </p:cNvSpPr>
          <p:nvPr/>
        </p:nvSpPr>
        <p:spPr bwMode="auto">
          <a:xfrm>
            <a:off x="3200400" y="3940175"/>
            <a:ext cx="2971800" cy="174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900">
                <a:solidFill>
                  <a:schemeClr val="tx1"/>
                </a:solidFill>
              </a:rPr>
              <a:t>LUT (Luminosity) Atlas-Mercury to TechnoTrousers </a:t>
            </a:r>
          </a:p>
        </p:txBody>
      </p:sp>
      <p:sp>
        <p:nvSpPr>
          <p:cNvPr id="71690" name="Text Box 7"/>
          <p:cNvSpPr txBox="1">
            <a:spLocks noChangeArrowheads="1"/>
          </p:cNvSpPr>
          <p:nvPr/>
        </p:nvSpPr>
        <p:spPr bwMode="auto">
          <a:xfrm>
            <a:off x="3429000" y="4930775"/>
            <a:ext cx="2514600" cy="174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288" bIns="18288">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spcBef>
                <a:spcPct val="50000"/>
              </a:spcBef>
            </a:pPr>
            <a:r>
              <a:rPr lang="en-US" sz="900">
                <a:solidFill>
                  <a:schemeClr val="tx1"/>
                </a:solidFill>
              </a:rPr>
              <a:t>Atlas-Mercury Remapped Luminosity CDF</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2"/>
          <p:cNvSpPr>
            <a:spLocks noGrp="1" noChangeArrowheads="1"/>
          </p:cNvSpPr>
          <p:nvPr>
            <p:ph type="title"/>
          </p:nvPr>
        </p:nvSpPr>
        <p:spPr>
          <a:xfrm>
            <a:off x="381000" y="1143000"/>
            <a:ext cx="8305800" cy="723900"/>
          </a:xfrm>
        </p:spPr>
        <p:txBody>
          <a:bodyPr/>
          <a:lstStyle/>
          <a:p>
            <a:r>
              <a:rPr lang="en-US" sz="3600" smtClean="0"/>
              <a:t>Effects of Luminance Remapping on pdfs</a:t>
            </a:r>
          </a:p>
        </p:txBody>
      </p:sp>
      <p:pic>
        <p:nvPicPr>
          <p:cNvPr id="72710" name="Picture 3" descr="AM_lum_remap_TT_pdfs_dens"/>
          <p:cNvPicPr>
            <a:picLocks noChangeAspect="1" noChangeArrowheads="1"/>
          </p:cNvPicPr>
          <p:nvPr/>
        </p:nvPicPr>
        <p:blipFill>
          <a:blip r:embed="rId2" cstate="print">
            <a:extLst>
              <a:ext uri="{28A0092B-C50C-407E-A947-70E740481C1C}">
                <a14:useLocalDpi xmlns:a14="http://schemas.microsoft.com/office/drawing/2010/main" val="0"/>
              </a:ext>
            </a:extLst>
          </a:blip>
          <a:srcRect l="7985" t="3801" r="5704" b="7602"/>
          <a:stretch>
            <a:fillRect/>
          </a:stretch>
        </p:blipFill>
        <p:spPr bwMode="auto">
          <a:xfrm>
            <a:off x="4481513" y="2247900"/>
            <a:ext cx="4205287"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4" descr="AM_pdfs_dens"/>
          <p:cNvPicPr>
            <a:picLocks noChangeAspect="1" noChangeArrowheads="1"/>
          </p:cNvPicPr>
          <p:nvPr/>
        </p:nvPicPr>
        <p:blipFill>
          <a:blip r:embed="rId3" cstate="print">
            <a:extLst>
              <a:ext uri="{28A0092B-C50C-407E-A947-70E740481C1C}">
                <a14:useLocalDpi xmlns:a14="http://schemas.microsoft.com/office/drawing/2010/main" val="0"/>
              </a:ext>
            </a:extLst>
          </a:blip>
          <a:srcRect l="7985" t="3801" r="5704" b="7602"/>
          <a:stretch>
            <a:fillRect/>
          </a:stretch>
        </p:blipFill>
        <p:spPr bwMode="auto">
          <a:xfrm>
            <a:off x="381000" y="2247900"/>
            <a:ext cx="4206875"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Text Box 5"/>
          <p:cNvSpPr txBox="1">
            <a:spLocks noChangeArrowheads="1"/>
          </p:cNvSpPr>
          <p:nvPr/>
        </p:nvSpPr>
        <p:spPr bwMode="auto">
          <a:xfrm>
            <a:off x="1979613" y="5622925"/>
            <a:ext cx="1008062" cy="396875"/>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000" dirty="0">
                <a:solidFill>
                  <a:schemeClr val="tx1"/>
                </a:solidFill>
                <a:latin typeface="Comic Sans MS" pitchFamily="66" charset="0"/>
              </a:rPr>
              <a:t>Before</a:t>
            </a:r>
          </a:p>
        </p:txBody>
      </p:sp>
      <p:sp>
        <p:nvSpPr>
          <p:cNvPr id="72713" name="Text Box 8"/>
          <p:cNvSpPr txBox="1">
            <a:spLocks noChangeArrowheads="1"/>
          </p:cNvSpPr>
          <p:nvPr/>
        </p:nvSpPr>
        <p:spPr bwMode="auto">
          <a:xfrm>
            <a:off x="6143625" y="5622925"/>
            <a:ext cx="879475" cy="396875"/>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defPPr>
              <a:defRPr lang="en-US"/>
            </a:defPPr>
            <a:lvl1pPr algn="ct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After</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3" name="Picture 8" descr="AM_PDFS_Dist"/>
          <p:cNvPicPr>
            <a:picLocks noChangeAspect="1" noChangeArrowheads="1"/>
          </p:cNvPicPr>
          <p:nvPr/>
        </p:nvPicPr>
        <p:blipFill>
          <a:blip r:embed="rId2" cstate="print">
            <a:extLst>
              <a:ext uri="{28A0092B-C50C-407E-A947-70E740481C1C}">
                <a14:useLocalDpi xmlns:a14="http://schemas.microsoft.com/office/drawing/2010/main" val="0"/>
              </a:ext>
            </a:extLst>
          </a:blip>
          <a:srcRect l="7985" t="3801" r="8556" b="7602"/>
          <a:stretch>
            <a:fillRect/>
          </a:stretch>
        </p:blipFill>
        <p:spPr bwMode="auto">
          <a:xfrm>
            <a:off x="381000" y="2247900"/>
            <a:ext cx="4065588"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7" descr="AM_lum_remap_TT_PDFs_Dist"/>
          <p:cNvPicPr>
            <a:picLocks noChangeAspect="1" noChangeArrowheads="1"/>
          </p:cNvPicPr>
          <p:nvPr/>
        </p:nvPicPr>
        <p:blipFill>
          <a:blip r:embed="rId3" cstate="print">
            <a:extLst>
              <a:ext uri="{28A0092B-C50C-407E-A947-70E740481C1C}">
                <a14:useLocalDpi xmlns:a14="http://schemas.microsoft.com/office/drawing/2010/main" val="0"/>
              </a:ext>
            </a:extLst>
          </a:blip>
          <a:srcRect l="7985" t="3801" r="5704" b="7602"/>
          <a:stretch>
            <a:fillRect/>
          </a:stretch>
        </p:blipFill>
        <p:spPr bwMode="auto">
          <a:xfrm>
            <a:off x="4481513" y="2247900"/>
            <a:ext cx="4205287"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Rectangle 2"/>
          <p:cNvSpPr>
            <a:spLocks noGrp="1" noChangeArrowheads="1"/>
          </p:cNvSpPr>
          <p:nvPr>
            <p:ph type="title"/>
          </p:nvPr>
        </p:nvSpPr>
        <p:spPr>
          <a:xfrm>
            <a:off x="381000" y="1143000"/>
            <a:ext cx="8305800" cy="723900"/>
          </a:xfrm>
        </p:spPr>
        <p:txBody>
          <a:bodyPr/>
          <a:lstStyle/>
          <a:p>
            <a:r>
              <a:rPr lang="en-US" sz="3600" smtClean="0"/>
              <a:t>Effects of Luminance Remapping on CDFs</a:t>
            </a:r>
          </a:p>
        </p:txBody>
      </p:sp>
      <p:sp>
        <p:nvSpPr>
          <p:cNvPr id="73736" name="Text Box 5"/>
          <p:cNvSpPr txBox="1">
            <a:spLocks noChangeArrowheads="1"/>
          </p:cNvSpPr>
          <p:nvPr/>
        </p:nvSpPr>
        <p:spPr bwMode="auto">
          <a:xfrm>
            <a:off x="1979613" y="5622925"/>
            <a:ext cx="1008062" cy="396875"/>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defPPr>
              <a:defRPr lang="en-US"/>
            </a:defPPr>
            <a:lvl1pPr algn="ct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t>Before</a:t>
            </a:r>
          </a:p>
        </p:txBody>
      </p:sp>
      <p:sp>
        <p:nvSpPr>
          <p:cNvPr id="73737" name="Text Box 6"/>
          <p:cNvSpPr txBox="1">
            <a:spLocks noChangeArrowheads="1"/>
          </p:cNvSpPr>
          <p:nvPr/>
        </p:nvSpPr>
        <p:spPr bwMode="auto">
          <a:xfrm>
            <a:off x="6143625" y="5622925"/>
            <a:ext cx="879475" cy="396875"/>
          </a:xfrm>
          <a:prstGeom prst="rect">
            <a:avLst/>
          </a:prstGeom>
          <a:solidFill>
            <a:srgbClr val="FFFFCC"/>
          </a:solidFill>
          <a:ln>
            <a:noFill/>
          </a:ln>
          <a:effectLst>
            <a:outerShdw blurRad="63500" dist="63500" dir="2700000" algn="ctr" rotWithShape="0">
              <a:schemeClr val="tx1">
                <a:alpha val="50000"/>
              </a:schemeClr>
            </a:outerShdw>
          </a:effectLst>
          <a:extLst/>
        </p:spPr>
        <p:txBody>
          <a:bodyPr wrap="none">
            <a:spAutoFit/>
          </a:bodyPr>
          <a:lstStyle>
            <a:defPPr>
              <a:defRPr lang="en-US"/>
            </a:defPPr>
            <a:lvl1pPr algn="ctr">
              <a:defRPr sz="20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t>After</a:t>
            </a:r>
          </a:p>
        </p:txBody>
      </p:sp>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Courses\EECE253\Graphics\Histograms\temple300_color-to-luminance_e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3771" y="2669971"/>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990600"/>
            <a:ext cx="7772400" cy="723900"/>
          </a:xfrm>
        </p:spPr>
        <p:txBody>
          <a:bodyPr/>
          <a:lstStyle/>
          <a:p>
            <a:r>
              <a:rPr lang="en-US" dirty="0" smtClean="0"/>
              <a:t>Histogram Equalization Revisited</a:t>
            </a:r>
            <a:endParaRPr lang="en-US" dirty="0"/>
          </a:p>
        </p:txBody>
      </p:sp>
      <p:sp>
        <p:nvSpPr>
          <p:cNvPr id="3" name="Date Placeholder 2"/>
          <p:cNvSpPr>
            <a:spLocks noGrp="1"/>
          </p:cNvSpPr>
          <p:nvPr>
            <p:ph type="dt" sz="half" idx="10"/>
          </p:nvPr>
        </p:nvSpPr>
        <p:spPr/>
        <p:txBody>
          <a:bodyPr/>
          <a:lstStyle/>
          <a:p>
            <a:r>
              <a:rPr lang="en-US" smtClean="0"/>
              <a:t>21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89</a:t>
            </a:fld>
            <a:endParaRPr lang="en-US"/>
          </a:p>
        </p:txBody>
      </p:sp>
      <p:pic>
        <p:nvPicPr>
          <p:cNvPr id="6" name="Picture 3" descr="F:\Courses\EECE253\Graphics\Histograms\temple300_color_e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669971"/>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84048" y="1828800"/>
            <a:ext cx="8417052" cy="646331"/>
          </a:xfrm>
          <a:prstGeom prst="rect">
            <a:avLst/>
          </a:prstGeom>
          <a:noFill/>
        </p:spPr>
        <p:txBody>
          <a:bodyPr wrap="square" rtlCol="0">
            <a:spAutoFit/>
          </a:bodyPr>
          <a:lstStyle/>
          <a:p>
            <a:r>
              <a:rPr lang="en-US" sz="1800" dirty="0" smtClean="0"/>
              <a:t>Our </a:t>
            </a:r>
            <a:r>
              <a:rPr lang="en-US" sz="1800" dirty="0" smtClean="0"/>
              <a:t>first attempt </a:t>
            </a:r>
            <a:r>
              <a:rPr lang="en-US" sz="1800" dirty="0" smtClean="0"/>
              <a:t>to equalize the color version of Kinkaku-ji </a:t>
            </a:r>
            <a:r>
              <a:rPr lang="en-US" sz="1800" dirty="0" smtClean="0"/>
              <a:t>by mapping each band through its own CDF LUT led </a:t>
            </a:r>
            <a:r>
              <a:rPr lang="en-US" sz="1800" dirty="0" smtClean="0"/>
              <a:t>to </a:t>
            </a:r>
            <a:r>
              <a:rPr lang="en-US" sz="1800" dirty="0" smtClean="0"/>
              <a:t>the </a:t>
            </a:r>
            <a:r>
              <a:rPr lang="en-US" sz="1800" dirty="0" smtClean="0"/>
              <a:t>unsatisfactory results </a:t>
            </a:r>
            <a:r>
              <a:rPr lang="en-US" sz="1800" dirty="0" smtClean="0"/>
              <a:t>below (left):</a:t>
            </a:r>
            <a:endParaRPr lang="en-US" sz="1800" dirty="0"/>
          </a:p>
        </p:txBody>
      </p:sp>
      <p:sp>
        <p:nvSpPr>
          <p:cNvPr id="10" name="TextBox 9"/>
          <p:cNvSpPr txBox="1"/>
          <p:nvPr/>
        </p:nvSpPr>
        <p:spPr>
          <a:xfrm>
            <a:off x="553925" y="5486400"/>
            <a:ext cx="4035552" cy="738664"/>
          </a:xfrm>
          <a:prstGeom prst="rect">
            <a:avLst/>
          </a:prstGeom>
          <a:noFill/>
        </p:spPr>
        <p:txBody>
          <a:bodyPr wrap="square" rtlCol="0">
            <a:spAutoFit/>
          </a:bodyPr>
          <a:lstStyle/>
          <a:p>
            <a:pPr marL="342900" indent="-342900">
              <a:buAutoNum type="alphaLcParenBoth"/>
            </a:pPr>
            <a:r>
              <a:rPr lang="en-US" sz="1400" dirty="0" smtClean="0"/>
              <a:t>Direct equalization of the color bands by mapping each band though its own CDF.  </a:t>
            </a:r>
          </a:p>
          <a:p>
            <a:pPr marL="342900"/>
            <a:r>
              <a:rPr lang="en-US" sz="1400" dirty="0" smtClean="0"/>
              <a:t>LUT</a:t>
            </a:r>
            <a:r>
              <a:rPr lang="en-US" sz="1400" baseline="-25000" dirty="0" smtClean="0"/>
              <a:t>b</a:t>
            </a:r>
            <a:r>
              <a:rPr lang="en-US" sz="1400" dirty="0" smtClean="0"/>
              <a:t> = 255*</a:t>
            </a:r>
            <a:r>
              <a:rPr lang="en-US" sz="1400" dirty="0" err="1" smtClean="0"/>
              <a:t>CDF</a:t>
            </a:r>
            <a:r>
              <a:rPr lang="en-US" sz="1400" baseline="-25000" dirty="0" err="1" smtClean="0"/>
              <a:t>b</a:t>
            </a:r>
            <a:r>
              <a:rPr lang="en-US" sz="1400" baseline="-25000" dirty="0" smtClean="0"/>
              <a:t>.</a:t>
            </a:r>
            <a:endParaRPr lang="en-US" sz="1400" dirty="0"/>
          </a:p>
        </p:txBody>
      </p:sp>
      <p:sp>
        <p:nvSpPr>
          <p:cNvPr id="11" name="TextBox 10"/>
          <p:cNvSpPr txBox="1"/>
          <p:nvPr/>
        </p:nvSpPr>
        <p:spPr>
          <a:xfrm>
            <a:off x="4803648" y="5486400"/>
            <a:ext cx="4035552" cy="738664"/>
          </a:xfrm>
          <a:prstGeom prst="rect">
            <a:avLst/>
          </a:prstGeom>
          <a:noFill/>
        </p:spPr>
        <p:txBody>
          <a:bodyPr wrap="square" rtlCol="0">
            <a:spAutoFit/>
          </a:bodyPr>
          <a:lstStyle/>
          <a:p>
            <a:pPr marL="285750" indent="-285750"/>
            <a:r>
              <a:rPr lang="en-US" sz="1400" dirty="0" smtClean="0"/>
              <a:t>(b) Equalization of the color bands by mapping each band though the CDF of the luminance image.   LUT</a:t>
            </a:r>
            <a:r>
              <a:rPr lang="en-US" sz="1400" baseline="-25000" dirty="0" smtClean="0"/>
              <a:t>b</a:t>
            </a:r>
            <a:r>
              <a:rPr lang="en-US" sz="1400" dirty="0" smtClean="0"/>
              <a:t> = 255*CDF</a:t>
            </a:r>
            <a:r>
              <a:rPr lang="en-US" sz="1400" baseline="-25000" dirty="0" smtClean="0"/>
              <a:t>L</a:t>
            </a:r>
            <a:r>
              <a:rPr lang="en-US" sz="1400" dirty="0" smtClean="0"/>
              <a:t>.</a:t>
            </a:r>
            <a:endParaRPr lang="en-US" sz="1400" dirty="0"/>
          </a:p>
        </p:txBody>
      </p:sp>
    </p:spTree>
    <p:extLst>
      <p:ext uri="{BB962C8B-B14F-4D97-AF65-F5344CB8AC3E}">
        <p14:creationId xmlns:p14="http://schemas.microsoft.com/office/powerpoint/2010/main" val="337038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95600"/>
            <a:ext cx="7772400" cy="723900"/>
          </a:xfrm>
        </p:spPr>
        <p:txBody>
          <a:bodyPr/>
          <a:lstStyle/>
          <a:p>
            <a:pPr algn="ctr"/>
            <a:r>
              <a:rPr lang="en-US" dirty="0" smtClean="0"/>
              <a:t>Look-Up Tables</a:t>
            </a:r>
            <a:endParaRPr lang="en-US" dirty="0"/>
          </a:p>
        </p:txBody>
      </p:sp>
      <p:sp>
        <p:nvSpPr>
          <p:cNvPr id="3" name="Date Placeholder 2"/>
          <p:cNvSpPr>
            <a:spLocks noGrp="1"/>
          </p:cNvSpPr>
          <p:nvPr>
            <p:ph type="dt" sz="half" idx="10"/>
          </p:nvPr>
        </p:nvSpPr>
        <p:spPr/>
        <p:txBody>
          <a:bodyPr/>
          <a:lstStyle/>
          <a:p>
            <a:r>
              <a:rPr lang="en-US" smtClean="0"/>
              <a:t>21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9</a:t>
            </a:fld>
            <a:endParaRPr lang="en-US"/>
          </a:p>
        </p:txBody>
      </p:sp>
    </p:spTree>
    <p:extLst>
      <p:ext uri="{BB962C8B-B14F-4D97-AF65-F5344CB8AC3E}">
        <p14:creationId xmlns:p14="http://schemas.microsoft.com/office/powerpoint/2010/main" val="2238396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F:\Courses\EECE253\Graphics\Histograms\temple300_color-to-luminance_eq_match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3771" y="2667000"/>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0" y="990600"/>
            <a:ext cx="7772400" cy="723900"/>
          </a:xfrm>
        </p:spPr>
        <p:txBody>
          <a:bodyPr/>
          <a:lstStyle/>
          <a:p>
            <a:pPr algn="ctr"/>
            <a:r>
              <a:rPr lang="en-US" dirty="0" smtClean="0"/>
              <a:t>Histogram Equalization Revisited</a:t>
            </a:r>
            <a:endParaRPr lang="en-US" dirty="0"/>
          </a:p>
        </p:txBody>
      </p:sp>
      <p:sp>
        <p:nvSpPr>
          <p:cNvPr id="3" name="Date Placeholder 2"/>
          <p:cNvSpPr>
            <a:spLocks noGrp="1"/>
          </p:cNvSpPr>
          <p:nvPr>
            <p:ph type="dt" sz="half" idx="10"/>
          </p:nvPr>
        </p:nvSpPr>
        <p:spPr/>
        <p:txBody>
          <a:bodyPr/>
          <a:lstStyle/>
          <a:p>
            <a:r>
              <a:rPr lang="en-US" smtClean="0"/>
              <a:t>21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90</a:t>
            </a:fld>
            <a:endParaRPr lang="en-US"/>
          </a:p>
        </p:txBody>
      </p:sp>
      <p:sp>
        <p:nvSpPr>
          <p:cNvPr id="9" name="TextBox 8"/>
          <p:cNvSpPr txBox="1"/>
          <p:nvPr/>
        </p:nvSpPr>
        <p:spPr>
          <a:xfrm>
            <a:off x="384048" y="1828800"/>
            <a:ext cx="8417052" cy="646331"/>
          </a:xfrm>
          <a:prstGeom prst="rect">
            <a:avLst/>
          </a:prstGeom>
          <a:noFill/>
        </p:spPr>
        <p:txBody>
          <a:bodyPr wrap="square" rtlCol="0">
            <a:spAutoFit/>
          </a:bodyPr>
          <a:lstStyle/>
          <a:p>
            <a:r>
              <a:rPr lang="en-US" sz="1800" dirty="0" smtClean="0"/>
              <a:t>Histogram matching presents another alternative:  Match each color band CDF with the CDF from the luminance image. Then we get:</a:t>
            </a:r>
            <a:endParaRPr lang="en-US" sz="1800" dirty="0"/>
          </a:p>
        </p:txBody>
      </p:sp>
      <p:sp>
        <p:nvSpPr>
          <p:cNvPr id="10" name="TextBox 9"/>
          <p:cNvSpPr txBox="1"/>
          <p:nvPr/>
        </p:nvSpPr>
        <p:spPr>
          <a:xfrm>
            <a:off x="384048" y="5558135"/>
            <a:ext cx="4035552" cy="338554"/>
          </a:xfrm>
          <a:prstGeom prst="rect">
            <a:avLst/>
          </a:prstGeom>
          <a:noFill/>
        </p:spPr>
        <p:txBody>
          <a:bodyPr wrap="square" rtlCol="0">
            <a:spAutoFit/>
          </a:bodyPr>
          <a:lstStyle/>
          <a:p>
            <a:r>
              <a:rPr lang="en-US" sz="1600" dirty="0" smtClean="0"/>
              <a:t>(a) Original image.</a:t>
            </a:r>
            <a:endParaRPr lang="en-US" sz="1600" dirty="0"/>
          </a:p>
        </p:txBody>
      </p:sp>
      <p:sp>
        <p:nvSpPr>
          <p:cNvPr id="11" name="TextBox 10"/>
          <p:cNvSpPr txBox="1"/>
          <p:nvPr/>
        </p:nvSpPr>
        <p:spPr>
          <a:xfrm>
            <a:off x="4633771" y="5558135"/>
            <a:ext cx="4167329" cy="584775"/>
          </a:xfrm>
          <a:prstGeom prst="rect">
            <a:avLst/>
          </a:prstGeom>
          <a:noFill/>
        </p:spPr>
        <p:txBody>
          <a:bodyPr wrap="square" rtlCol="0">
            <a:spAutoFit/>
          </a:bodyPr>
          <a:lstStyle/>
          <a:p>
            <a:pPr marL="342900" indent="-342900"/>
            <a:r>
              <a:rPr lang="en-US" sz="1600" dirty="0" smtClean="0"/>
              <a:t>(b)	Equalization by mapping band, </a:t>
            </a:r>
            <a:r>
              <a:rPr lang="en-US" sz="1600" i="1" dirty="0" smtClean="0"/>
              <a:t>b</a:t>
            </a:r>
            <a:r>
              <a:rPr lang="en-US" sz="1600" dirty="0" smtClean="0"/>
              <a:t>, though LUT</a:t>
            </a:r>
            <a:r>
              <a:rPr lang="en-US" sz="1600" i="1" baseline="-25000" dirty="0" smtClean="0"/>
              <a:t>b</a:t>
            </a:r>
            <a:r>
              <a:rPr lang="en-US" sz="1600" dirty="0" smtClean="0"/>
              <a:t> = 255*[CDF</a:t>
            </a:r>
            <a:r>
              <a:rPr lang="en-US" sz="1600" i="1" baseline="-25000" dirty="0" smtClean="0"/>
              <a:t>L</a:t>
            </a:r>
            <a:r>
              <a:rPr lang="en-US" sz="1600" dirty="0" smtClean="0"/>
              <a:t>]</a:t>
            </a:r>
            <a:r>
              <a:rPr lang="en-US" sz="1600" baseline="30000" dirty="0" smtClean="0"/>
              <a:t>-1</a:t>
            </a:r>
            <a:r>
              <a:rPr lang="en-US" sz="1600" dirty="0" smtClean="0"/>
              <a:t>.*</a:t>
            </a:r>
            <a:r>
              <a:rPr lang="en-US" sz="1600" dirty="0" err="1" smtClean="0"/>
              <a:t>CDF</a:t>
            </a:r>
            <a:r>
              <a:rPr lang="en-US" sz="1600" i="1" baseline="-25000" dirty="0" err="1" smtClean="0"/>
              <a:t>b</a:t>
            </a:r>
            <a:r>
              <a:rPr lang="en-US" sz="1600" dirty="0" smtClean="0"/>
              <a:t>.</a:t>
            </a:r>
            <a:endParaRPr lang="en-US" sz="1600" dirty="0"/>
          </a:p>
        </p:txBody>
      </p:sp>
      <p:pic>
        <p:nvPicPr>
          <p:cNvPr id="17"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670048"/>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6979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21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91</a:t>
            </a:fld>
            <a:endParaRPr lang="en-US"/>
          </a:p>
        </p:txBody>
      </p:sp>
      <p:sp>
        <p:nvSpPr>
          <p:cNvPr id="7" name="TextBox 6"/>
          <p:cNvSpPr txBox="1"/>
          <p:nvPr/>
        </p:nvSpPr>
        <p:spPr>
          <a:xfrm>
            <a:off x="2286000" y="1981200"/>
            <a:ext cx="5943600" cy="3939540"/>
          </a:xfrm>
          <a:prstGeom prst="rect">
            <a:avLst/>
          </a:prstGeom>
          <a:noFill/>
        </p:spPr>
        <p:txBody>
          <a:bodyPr wrap="square" rtlCol="0">
            <a:spAutoFit/>
          </a:bodyPr>
          <a:lstStyle/>
          <a:p>
            <a:pPr marL="228600" indent="-228600">
              <a:lnSpc>
                <a:spcPts val="2000"/>
              </a:lnSpc>
              <a:spcBef>
                <a:spcPts val="600"/>
              </a:spcBef>
              <a:spcAft>
                <a:spcPts val="600"/>
              </a:spcAft>
              <a:buFont typeface="+mj-lt"/>
              <a:buAutoNum type="arabicPeriod"/>
            </a:pPr>
            <a:r>
              <a:rPr lang="en-US" sz="1800" dirty="0" smtClean="0"/>
              <a:t>Convert image</a:t>
            </a:r>
            <a:r>
              <a:rPr lang="en-US" sz="1800" b="1" dirty="0" smtClean="0">
                <a:latin typeface="+mj-lt"/>
              </a:rPr>
              <a:t> I </a:t>
            </a:r>
            <a:r>
              <a:rPr lang="en-US" sz="1800" dirty="0" smtClean="0"/>
              <a:t>into grayscale image, </a:t>
            </a:r>
            <a:r>
              <a:rPr lang="en-US" sz="1800" b="1" dirty="0" smtClean="0">
                <a:latin typeface="+mj-lt"/>
              </a:rPr>
              <a:t>L</a:t>
            </a:r>
            <a:r>
              <a:rPr lang="en-US" sz="1800" dirty="0" smtClean="0"/>
              <a:t>, via your favorite weighting scheme.</a:t>
            </a:r>
          </a:p>
          <a:p>
            <a:pPr marL="228600" indent="-228600">
              <a:lnSpc>
                <a:spcPts val="2000"/>
              </a:lnSpc>
              <a:spcBef>
                <a:spcPts val="600"/>
              </a:spcBef>
              <a:spcAft>
                <a:spcPts val="600"/>
              </a:spcAft>
              <a:buFont typeface="+mj-lt"/>
              <a:buAutoNum type="arabicPeriod"/>
            </a:pPr>
            <a:r>
              <a:rPr lang="en-US" sz="1800" dirty="0" smtClean="0"/>
              <a:t>Compute the </a:t>
            </a:r>
            <a:r>
              <a:rPr lang="en-US" sz="1800" dirty="0" smtClean="0">
                <a:latin typeface="+mj-lt"/>
              </a:rPr>
              <a:t>3</a:t>
            </a:r>
            <a:r>
              <a:rPr lang="en-US" sz="1800" dirty="0" smtClean="0"/>
              <a:t> color histograms, </a:t>
            </a:r>
            <a:r>
              <a:rPr lang="en-US" sz="1800" i="1" dirty="0" err="1" smtClean="0">
                <a:latin typeface="+mj-lt"/>
              </a:rPr>
              <a:t>h</a:t>
            </a:r>
            <a:r>
              <a:rPr lang="en-US" sz="1800" baseline="-25000" dirty="0" err="1" smtClean="0">
                <a:latin typeface="+mj-lt"/>
              </a:rPr>
              <a:t>C</a:t>
            </a:r>
            <a:r>
              <a:rPr lang="en-US" sz="1800" dirty="0" smtClean="0">
                <a:latin typeface="+mj-lt"/>
              </a:rPr>
              <a:t>, C </a:t>
            </a:r>
            <a:r>
              <a:rPr lang="en-US" sz="1800" dirty="0" smtClean="0">
                <a:latin typeface="+mj-lt"/>
                <a:sym typeface="Symbol"/>
              </a:rPr>
              <a:t> {R,G,B} of </a:t>
            </a:r>
            <a:r>
              <a:rPr lang="en-US" sz="1800" b="1" dirty="0">
                <a:solidFill>
                  <a:srgbClr val="000000"/>
                </a:solidFill>
                <a:latin typeface="Times New Roman"/>
              </a:rPr>
              <a:t> I</a:t>
            </a:r>
            <a:r>
              <a:rPr lang="en-US" sz="1800" dirty="0">
                <a:solidFill>
                  <a:srgbClr val="000000"/>
                </a:solidFill>
                <a:latin typeface="+mn-lt"/>
              </a:rPr>
              <a:t> </a:t>
            </a:r>
            <a:r>
              <a:rPr lang="en-US" sz="1800" dirty="0" smtClean="0">
                <a:solidFill>
                  <a:srgbClr val="000000"/>
                </a:solidFill>
                <a:latin typeface="+mn-lt"/>
              </a:rPr>
              <a:t>and the histogram, </a:t>
            </a:r>
            <a:r>
              <a:rPr lang="en-US" sz="1800" i="1" dirty="0" err="1" smtClean="0">
                <a:solidFill>
                  <a:srgbClr val="000000"/>
                </a:solidFill>
                <a:latin typeface="+mj-lt"/>
              </a:rPr>
              <a:t>h</a:t>
            </a:r>
            <a:r>
              <a:rPr lang="en-US" sz="1800" baseline="-25000" dirty="0" err="1" smtClean="0">
                <a:solidFill>
                  <a:srgbClr val="000000"/>
                </a:solidFill>
                <a:latin typeface="+mj-lt"/>
              </a:rPr>
              <a:t>L</a:t>
            </a:r>
            <a:r>
              <a:rPr lang="en-US" sz="1800" dirty="0" smtClean="0">
                <a:solidFill>
                  <a:srgbClr val="000000"/>
                </a:solidFill>
                <a:latin typeface="+mn-lt"/>
              </a:rPr>
              <a:t>, of </a:t>
            </a:r>
            <a:r>
              <a:rPr lang="en-US" sz="1800" b="1" dirty="0" smtClean="0">
                <a:solidFill>
                  <a:srgbClr val="000000"/>
                </a:solidFill>
                <a:latin typeface="+mj-lt"/>
              </a:rPr>
              <a:t>L</a:t>
            </a:r>
            <a:r>
              <a:rPr lang="en-US" sz="1800" dirty="0" smtClean="0">
                <a:solidFill>
                  <a:srgbClr val="000000"/>
                </a:solidFill>
                <a:latin typeface="+mn-lt"/>
              </a:rPr>
              <a:t>.</a:t>
            </a:r>
          </a:p>
          <a:p>
            <a:pPr marL="228600" indent="-228600">
              <a:lnSpc>
                <a:spcPts val="2000"/>
              </a:lnSpc>
              <a:spcBef>
                <a:spcPts val="600"/>
              </a:spcBef>
              <a:spcAft>
                <a:spcPts val="600"/>
              </a:spcAft>
              <a:buFont typeface="+mj-lt"/>
              <a:buAutoNum type="arabicPeriod"/>
            </a:pPr>
            <a:r>
              <a:rPr lang="en-US" sz="1800" dirty="0" smtClean="0">
                <a:solidFill>
                  <a:srgbClr val="000000"/>
                </a:solidFill>
                <a:latin typeface="+mn-lt"/>
              </a:rPr>
              <a:t>Compute the </a:t>
            </a:r>
            <a:r>
              <a:rPr lang="en-US" sz="1800" dirty="0" smtClean="0">
                <a:solidFill>
                  <a:srgbClr val="000000"/>
                </a:solidFill>
                <a:latin typeface="+mj-lt"/>
              </a:rPr>
              <a:t>4</a:t>
            </a:r>
            <a:r>
              <a:rPr lang="en-US" sz="1800" dirty="0" smtClean="0">
                <a:solidFill>
                  <a:srgbClr val="000000"/>
                </a:solidFill>
                <a:latin typeface="+mn-lt"/>
              </a:rPr>
              <a:t> probability density functions</a:t>
            </a:r>
            <a:r>
              <a:rPr lang="en-US" sz="1800" dirty="0" smtClean="0">
                <a:solidFill>
                  <a:srgbClr val="000000"/>
                </a:solidFill>
              </a:rPr>
              <a:t>, </a:t>
            </a:r>
            <a:r>
              <a:rPr lang="en-US" sz="1800" i="1" dirty="0" err="1" smtClean="0">
                <a:solidFill>
                  <a:srgbClr val="000000"/>
                </a:solidFill>
                <a:latin typeface="Times New Roman"/>
              </a:rPr>
              <a:t>p</a:t>
            </a:r>
            <a:r>
              <a:rPr lang="en-US" sz="1800" baseline="-25000" dirty="0" err="1" smtClean="0">
                <a:solidFill>
                  <a:srgbClr val="000000"/>
                </a:solidFill>
                <a:latin typeface="Times New Roman"/>
              </a:rPr>
              <a:t>C</a:t>
            </a:r>
            <a:r>
              <a:rPr lang="en-US" sz="1800" dirty="0" smtClean="0">
                <a:solidFill>
                  <a:srgbClr val="000000"/>
                </a:solidFill>
                <a:latin typeface="Times New Roman"/>
              </a:rPr>
              <a:t>, C </a:t>
            </a:r>
            <a:r>
              <a:rPr lang="en-US" sz="1800" dirty="0" smtClean="0">
                <a:solidFill>
                  <a:srgbClr val="000000"/>
                </a:solidFill>
                <a:latin typeface="Times New Roman"/>
                <a:sym typeface="Symbol"/>
              </a:rPr>
              <a:t></a:t>
            </a:r>
            <a:r>
              <a:rPr lang="en-US" sz="1800" dirty="0">
                <a:solidFill>
                  <a:srgbClr val="000000"/>
                </a:solidFill>
                <a:latin typeface="Times New Roman"/>
              </a:rPr>
              <a:t> </a:t>
            </a:r>
            <a:r>
              <a:rPr lang="en-US" sz="1800" dirty="0" smtClean="0">
                <a:solidFill>
                  <a:srgbClr val="000000"/>
                </a:solidFill>
                <a:latin typeface="Times New Roman"/>
                <a:sym typeface="Symbol"/>
              </a:rPr>
              <a:t> {R,G,B,L}</a:t>
            </a:r>
            <a:r>
              <a:rPr lang="en-US" sz="1800" dirty="0" smtClean="0">
                <a:solidFill>
                  <a:srgbClr val="000000"/>
                </a:solidFill>
                <a:latin typeface="+mn-lt"/>
                <a:sym typeface="Symbol"/>
              </a:rPr>
              <a:t>, from the </a:t>
            </a:r>
            <a:r>
              <a:rPr lang="en-US" sz="1800" i="1" dirty="0" err="1" smtClean="0">
                <a:solidFill>
                  <a:srgbClr val="000000"/>
                </a:solidFill>
                <a:latin typeface="Times New Roman"/>
              </a:rPr>
              <a:t>h</a:t>
            </a:r>
            <a:r>
              <a:rPr lang="en-US" sz="1800" baseline="-25000" dirty="0" err="1" smtClean="0">
                <a:solidFill>
                  <a:srgbClr val="000000"/>
                </a:solidFill>
                <a:latin typeface="Times New Roman"/>
              </a:rPr>
              <a:t>C</a:t>
            </a:r>
            <a:r>
              <a:rPr lang="en-US" sz="1800" dirty="0" smtClean="0">
                <a:solidFill>
                  <a:srgbClr val="000000"/>
                </a:solidFill>
                <a:latin typeface="+mn-lt"/>
              </a:rPr>
              <a:t>.</a:t>
            </a:r>
          </a:p>
          <a:p>
            <a:pPr marL="228600" indent="-228600">
              <a:lnSpc>
                <a:spcPts val="2000"/>
              </a:lnSpc>
              <a:spcBef>
                <a:spcPts val="600"/>
              </a:spcBef>
              <a:spcAft>
                <a:spcPts val="600"/>
              </a:spcAft>
              <a:buFont typeface="+mj-lt"/>
              <a:buAutoNum type="arabicPeriod"/>
            </a:pPr>
            <a:r>
              <a:rPr lang="en-US" sz="1800" dirty="0" smtClean="0">
                <a:solidFill>
                  <a:srgbClr val="000000"/>
                </a:solidFill>
                <a:latin typeface="+mn-lt"/>
              </a:rPr>
              <a:t>Compute the </a:t>
            </a:r>
            <a:r>
              <a:rPr lang="en-US" sz="1800" dirty="0" smtClean="0">
                <a:solidFill>
                  <a:srgbClr val="000000"/>
                </a:solidFill>
                <a:latin typeface="+mj-lt"/>
              </a:rPr>
              <a:t>4</a:t>
            </a:r>
            <a:r>
              <a:rPr lang="en-US" sz="1800" dirty="0" smtClean="0">
                <a:solidFill>
                  <a:srgbClr val="000000"/>
                </a:solidFill>
                <a:latin typeface="+mn-lt"/>
              </a:rPr>
              <a:t> cumulative distribution functions, </a:t>
            </a:r>
            <a:r>
              <a:rPr lang="en-US" sz="1800" i="1" dirty="0" smtClean="0">
                <a:solidFill>
                  <a:srgbClr val="000000"/>
                </a:solidFill>
                <a:latin typeface="+mj-lt"/>
              </a:rPr>
              <a:t>H</a:t>
            </a:r>
            <a:r>
              <a:rPr lang="en-US" sz="1800" baseline="-25000" dirty="0" smtClean="0">
                <a:solidFill>
                  <a:srgbClr val="000000"/>
                </a:solidFill>
                <a:latin typeface="+mj-lt"/>
              </a:rPr>
              <a:t>C</a:t>
            </a:r>
            <a:r>
              <a:rPr lang="en-US" sz="1800" dirty="0">
                <a:solidFill>
                  <a:srgbClr val="000000"/>
                </a:solidFill>
                <a:latin typeface="Times New Roman"/>
              </a:rPr>
              <a:t>, </a:t>
            </a:r>
            <a:r>
              <a:rPr lang="en-US" sz="1800" dirty="0" smtClean="0">
                <a:solidFill>
                  <a:srgbClr val="000000"/>
                </a:solidFill>
                <a:latin typeface="Times New Roman"/>
              </a:rPr>
              <a:t>C</a:t>
            </a:r>
            <a:r>
              <a:rPr lang="en-US" sz="1800" dirty="0">
                <a:solidFill>
                  <a:srgbClr val="000000"/>
                </a:solidFill>
                <a:latin typeface="Times New Roman"/>
              </a:rPr>
              <a:t> </a:t>
            </a:r>
            <a:r>
              <a:rPr lang="en-US" sz="1800" dirty="0" smtClean="0">
                <a:solidFill>
                  <a:srgbClr val="000000"/>
                </a:solidFill>
                <a:latin typeface="Times New Roman"/>
                <a:sym typeface="Symbol"/>
              </a:rPr>
              <a:t></a:t>
            </a:r>
            <a:r>
              <a:rPr lang="en-US" sz="1800" dirty="0">
                <a:solidFill>
                  <a:srgbClr val="000000"/>
                </a:solidFill>
                <a:latin typeface="Times New Roman"/>
              </a:rPr>
              <a:t> </a:t>
            </a:r>
            <a:r>
              <a:rPr lang="en-US" sz="1800" dirty="0" smtClean="0">
                <a:solidFill>
                  <a:srgbClr val="000000"/>
                </a:solidFill>
                <a:latin typeface="Times New Roman"/>
                <a:sym typeface="Symbol"/>
              </a:rPr>
              <a:t>{</a:t>
            </a:r>
            <a:r>
              <a:rPr lang="en-US" sz="1800" dirty="0">
                <a:solidFill>
                  <a:srgbClr val="000000"/>
                </a:solidFill>
                <a:latin typeface="Times New Roman"/>
                <a:sym typeface="Symbol"/>
              </a:rPr>
              <a:t>R,G,B,L</a:t>
            </a:r>
            <a:r>
              <a:rPr lang="en-US" sz="1800" dirty="0" smtClean="0">
                <a:solidFill>
                  <a:srgbClr val="000000"/>
                </a:solidFill>
                <a:latin typeface="Times New Roman"/>
                <a:sym typeface="Symbol"/>
              </a:rPr>
              <a:t>}</a:t>
            </a:r>
            <a:r>
              <a:rPr lang="en-US" sz="1800" dirty="0" smtClean="0">
                <a:solidFill>
                  <a:srgbClr val="000000"/>
                </a:solidFill>
                <a:sym typeface="Symbol"/>
              </a:rPr>
              <a:t>, f</a:t>
            </a:r>
            <a:r>
              <a:rPr lang="en-US" sz="1800" dirty="0" smtClean="0">
                <a:solidFill>
                  <a:srgbClr val="000000"/>
                </a:solidFill>
                <a:latin typeface="+mn-lt"/>
              </a:rPr>
              <a:t>rom the </a:t>
            </a:r>
            <a:r>
              <a:rPr lang="en-US" sz="1800" i="1" dirty="0" err="1">
                <a:solidFill>
                  <a:srgbClr val="000000"/>
                </a:solidFill>
                <a:latin typeface="Times New Roman"/>
              </a:rPr>
              <a:t>p</a:t>
            </a:r>
            <a:r>
              <a:rPr lang="en-US" sz="1800" baseline="-25000" dirty="0" err="1">
                <a:solidFill>
                  <a:srgbClr val="000000"/>
                </a:solidFill>
                <a:latin typeface="Times New Roman"/>
              </a:rPr>
              <a:t>C</a:t>
            </a:r>
            <a:r>
              <a:rPr lang="en-US" sz="1800" dirty="0" smtClean="0">
                <a:solidFill>
                  <a:srgbClr val="000000"/>
                </a:solidFill>
                <a:latin typeface="+mn-lt"/>
              </a:rPr>
              <a:t>.</a:t>
            </a:r>
          </a:p>
          <a:p>
            <a:pPr marL="228600" indent="-228600">
              <a:lnSpc>
                <a:spcPts val="2000"/>
              </a:lnSpc>
              <a:spcBef>
                <a:spcPts val="600"/>
              </a:spcBef>
              <a:spcAft>
                <a:spcPts val="600"/>
              </a:spcAft>
              <a:buFont typeface="+mj-lt"/>
              <a:buAutoNum type="arabicPeriod"/>
            </a:pPr>
            <a:r>
              <a:rPr lang="en-US" sz="1800" dirty="0" smtClean="0">
                <a:solidFill>
                  <a:srgbClr val="000000"/>
                </a:solidFill>
                <a:latin typeface="+mn-lt"/>
              </a:rPr>
              <a:t>Generate </a:t>
            </a:r>
            <a:r>
              <a:rPr lang="en-US" sz="1800" dirty="0" smtClean="0">
                <a:solidFill>
                  <a:srgbClr val="000000"/>
                </a:solidFill>
                <a:latin typeface="+mj-lt"/>
              </a:rPr>
              <a:t>3 </a:t>
            </a:r>
            <a:r>
              <a:rPr lang="en-US" sz="1800" dirty="0" smtClean="0">
                <a:solidFill>
                  <a:srgbClr val="000000"/>
                </a:solidFill>
                <a:latin typeface="+mn-lt"/>
              </a:rPr>
              <a:t>lookup tables, </a:t>
            </a:r>
            <a:r>
              <a:rPr lang="en-US" sz="1800" i="1" dirty="0" smtClean="0">
                <a:solidFill>
                  <a:srgbClr val="000000"/>
                </a:solidFill>
                <a:latin typeface="+mj-lt"/>
              </a:rPr>
              <a:t>T</a:t>
            </a:r>
            <a:r>
              <a:rPr lang="en-US" sz="1800" baseline="-25000" dirty="0" smtClean="0">
                <a:solidFill>
                  <a:srgbClr val="000000"/>
                </a:solidFill>
                <a:latin typeface="+mj-lt"/>
              </a:rPr>
              <a:t>C</a:t>
            </a:r>
            <a:r>
              <a:rPr lang="en-US" sz="1800" dirty="0">
                <a:latin typeface="+mn-lt"/>
              </a:rPr>
              <a:t>,</a:t>
            </a:r>
            <a:r>
              <a:rPr lang="en-US" sz="1800" dirty="0">
                <a:latin typeface="+mj-lt"/>
              </a:rPr>
              <a:t> C </a:t>
            </a:r>
            <a:r>
              <a:rPr lang="en-US" sz="1800" dirty="0">
                <a:latin typeface="+mj-lt"/>
                <a:sym typeface="Symbol"/>
              </a:rPr>
              <a:t> {R,G,B}</a:t>
            </a:r>
            <a:r>
              <a:rPr lang="en-US" sz="1800" dirty="0" smtClean="0">
                <a:solidFill>
                  <a:srgbClr val="000000"/>
                </a:solidFill>
                <a:latin typeface="+mn-lt"/>
              </a:rPr>
              <a:t>, by matching </a:t>
            </a:r>
            <a:r>
              <a:rPr lang="en-US" sz="1800" i="1" dirty="0" smtClean="0">
                <a:solidFill>
                  <a:srgbClr val="000000"/>
                </a:solidFill>
                <a:latin typeface="+mj-lt"/>
              </a:rPr>
              <a:t>H</a:t>
            </a:r>
            <a:r>
              <a:rPr lang="en-US" sz="1800" baseline="-25000" dirty="0" smtClean="0">
                <a:solidFill>
                  <a:srgbClr val="000000"/>
                </a:solidFill>
                <a:latin typeface="+mj-lt"/>
              </a:rPr>
              <a:t>R</a:t>
            </a:r>
            <a:r>
              <a:rPr lang="en-US" sz="1800" dirty="0" smtClean="0">
                <a:solidFill>
                  <a:srgbClr val="000000"/>
                </a:solidFill>
                <a:latin typeface="+mn-lt"/>
              </a:rPr>
              <a:t> to </a:t>
            </a:r>
            <a:r>
              <a:rPr lang="en-US" sz="1800" i="1" dirty="0" smtClean="0">
                <a:solidFill>
                  <a:srgbClr val="000000"/>
                </a:solidFill>
                <a:latin typeface="Times New Roman"/>
              </a:rPr>
              <a:t>H</a:t>
            </a:r>
            <a:r>
              <a:rPr lang="en-US" sz="1800" baseline="-25000" dirty="0" smtClean="0">
                <a:solidFill>
                  <a:srgbClr val="000000"/>
                </a:solidFill>
                <a:latin typeface="Times New Roman"/>
              </a:rPr>
              <a:t>L</a:t>
            </a:r>
            <a:r>
              <a:rPr lang="en-US" sz="1800" dirty="0" smtClean="0">
                <a:solidFill>
                  <a:srgbClr val="000000"/>
                </a:solidFill>
                <a:latin typeface="+mn-lt"/>
              </a:rPr>
              <a:t>, </a:t>
            </a:r>
            <a:r>
              <a:rPr lang="en-US" sz="1800" i="1" dirty="0" smtClean="0">
                <a:solidFill>
                  <a:srgbClr val="000000"/>
                </a:solidFill>
                <a:latin typeface="Times New Roman"/>
              </a:rPr>
              <a:t>H</a:t>
            </a:r>
            <a:r>
              <a:rPr lang="en-US" sz="1800" baseline="-25000" dirty="0" smtClean="0">
                <a:solidFill>
                  <a:srgbClr val="000000"/>
                </a:solidFill>
                <a:latin typeface="Times New Roman"/>
              </a:rPr>
              <a:t>G</a:t>
            </a:r>
            <a:r>
              <a:rPr lang="en-US" sz="1800" dirty="0" smtClean="0">
                <a:solidFill>
                  <a:srgbClr val="000000"/>
                </a:solidFill>
                <a:latin typeface="Arial"/>
              </a:rPr>
              <a:t> </a:t>
            </a:r>
            <a:r>
              <a:rPr lang="en-US" sz="1800" dirty="0">
                <a:solidFill>
                  <a:srgbClr val="000000"/>
                </a:solidFill>
                <a:latin typeface="Arial"/>
              </a:rPr>
              <a:t>to </a:t>
            </a:r>
            <a:r>
              <a:rPr lang="en-US" sz="1800" i="1" dirty="0" smtClean="0">
                <a:solidFill>
                  <a:srgbClr val="000000"/>
                </a:solidFill>
                <a:latin typeface="Times New Roman"/>
              </a:rPr>
              <a:t>H</a:t>
            </a:r>
            <a:r>
              <a:rPr lang="en-US" sz="1800" baseline="-25000" dirty="0" smtClean="0">
                <a:solidFill>
                  <a:srgbClr val="000000"/>
                </a:solidFill>
                <a:latin typeface="Times New Roman"/>
              </a:rPr>
              <a:t>L</a:t>
            </a:r>
            <a:r>
              <a:rPr lang="en-US" sz="1800" dirty="0" smtClean="0">
                <a:solidFill>
                  <a:srgbClr val="000000"/>
                </a:solidFill>
                <a:latin typeface="Arial"/>
              </a:rPr>
              <a:t>, &amp; </a:t>
            </a:r>
            <a:r>
              <a:rPr lang="en-US" sz="1800" i="1" dirty="0" smtClean="0">
                <a:solidFill>
                  <a:srgbClr val="000000"/>
                </a:solidFill>
                <a:latin typeface="Times New Roman"/>
              </a:rPr>
              <a:t>H</a:t>
            </a:r>
            <a:r>
              <a:rPr lang="en-US" sz="1800" baseline="-25000" dirty="0" smtClean="0">
                <a:solidFill>
                  <a:srgbClr val="000000"/>
                </a:solidFill>
                <a:latin typeface="Times New Roman"/>
              </a:rPr>
              <a:t>B</a:t>
            </a:r>
            <a:r>
              <a:rPr lang="en-US" sz="1800" dirty="0" smtClean="0">
                <a:solidFill>
                  <a:srgbClr val="000000"/>
                </a:solidFill>
                <a:latin typeface="Arial"/>
              </a:rPr>
              <a:t> </a:t>
            </a:r>
            <a:r>
              <a:rPr lang="en-US" sz="1800" dirty="0">
                <a:solidFill>
                  <a:srgbClr val="000000"/>
                </a:solidFill>
                <a:latin typeface="Arial"/>
              </a:rPr>
              <a:t>to </a:t>
            </a:r>
            <a:r>
              <a:rPr lang="en-US" sz="1800" i="1" dirty="0" smtClean="0">
                <a:solidFill>
                  <a:srgbClr val="000000"/>
                </a:solidFill>
                <a:latin typeface="Times New Roman"/>
              </a:rPr>
              <a:t>H</a:t>
            </a:r>
            <a:r>
              <a:rPr lang="en-US" sz="1800" baseline="-25000" dirty="0" smtClean="0">
                <a:solidFill>
                  <a:srgbClr val="000000"/>
                </a:solidFill>
                <a:latin typeface="Times New Roman"/>
              </a:rPr>
              <a:t>L</a:t>
            </a:r>
            <a:r>
              <a:rPr lang="en-US" sz="1800" dirty="0" smtClean="0">
                <a:solidFill>
                  <a:srgbClr val="000000"/>
                </a:solidFill>
                <a:latin typeface="+mn-lt"/>
              </a:rPr>
              <a:t>.</a:t>
            </a:r>
          </a:p>
          <a:p>
            <a:pPr marL="228600" indent="-228600">
              <a:lnSpc>
                <a:spcPts val="2000"/>
              </a:lnSpc>
              <a:spcBef>
                <a:spcPts val="600"/>
              </a:spcBef>
              <a:spcAft>
                <a:spcPts val="600"/>
              </a:spcAft>
              <a:buFont typeface="+mj-lt"/>
              <a:buAutoNum type="arabicPeriod"/>
            </a:pPr>
            <a:r>
              <a:rPr lang="en-US" sz="1800" dirty="0" smtClean="0">
                <a:solidFill>
                  <a:srgbClr val="000000"/>
                </a:solidFill>
                <a:latin typeface="+mn-lt"/>
              </a:rPr>
              <a:t>Map each image band </a:t>
            </a:r>
            <a:r>
              <a:rPr lang="en-US" sz="1800" dirty="0">
                <a:solidFill>
                  <a:srgbClr val="000000"/>
                </a:solidFill>
                <a:latin typeface="Times New Roman"/>
                <a:sym typeface="Symbol"/>
              </a:rPr>
              <a:t>{</a:t>
            </a:r>
            <a:r>
              <a:rPr lang="en-US" sz="1800" b="1" dirty="0">
                <a:solidFill>
                  <a:srgbClr val="000000"/>
                </a:solidFill>
                <a:latin typeface="Times New Roman"/>
                <a:sym typeface="Symbol"/>
              </a:rPr>
              <a:t>R</a:t>
            </a:r>
            <a:r>
              <a:rPr lang="en-US" sz="1800" dirty="0">
                <a:solidFill>
                  <a:srgbClr val="000000"/>
                </a:solidFill>
                <a:latin typeface="Times New Roman"/>
                <a:sym typeface="Symbol"/>
              </a:rPr>
              <a:t>,</a:t>
            </a:r>
            <a:r>
              <a:rPr lang="en-US" sz="1800" b="1" dirty="0">
                <a:solidFill>
                  <a:srgbClr val="000000"/>
                </a:solidFill>
                <a:latin typeface="Times New Roman"/>
                <a:sym typeface="Symbol"/>
              </a:rPr>
              <a:t>G</a:t>
            </a:r>
            <a:r>
              <a:rPr lang="en-US" sz="1800" dirty="0">
                <a:solidFill>
                  <a:srgbClr val="000000"/>
                </a:solidFill>
                <a:latin typeface="Times New Roman"/>
                <a:sym typeface="Symbol"/>
              </a:rPr>
              <a:t>,</a:t>
            </a:r>
            <a:r>
              <a:rPr lang="en-US" sz="1800" b="1" dirty="0">
                <a:solidFill>
                  <a:srgbClr val="000000"/>
                </a:solidFill>
                <a:latin typeface="Times New Roman"/>
                <a:sym typeface="Symbol"/>
              </a:rPr>
              <a:t>B</a:t>
            </a:r>
            <a:r>
              <a:rPr lang="en-US" sz="1800" dirty="0" smtClean="0">
                <a:solidFill>
                  <a:srgbClr val="000000"/>
                </a:solidFill>
                <a:latin typeface="Times New Roman"/>
                <a:sym typeface="Symbol"/>
              </a:rPr>
              <a:t>}</a:t>
            </a:r>
            <a:r>
              <a:rPr lang="en-US" sz="1800" dirty="0" smtClean="0">
                <a:solidFill>
                  <a:srgbClr val="000000"/>
                </a:solidFill>
                <a:latin typeface="+mn-lt"/>
                <a:sym typeface="Symbol"/>
              </a:rPr>
              <a:t> through its corresponding lookup table </a:t>
            </a:r>
            <a:r>
              <a:rPr lang="en-US" sz="1800" i="1" dirty="0" smtClean="0">
                <a:solidFill>
                  <a:srgbClr val="000000"/>
                </a:solidFill>
                <a:latin typeface="Times New Roman"/>
              </a:rPr>
              <a:t>T</a:t>
            </a:r>
            <a:r>
              <a:rPr lang="en-US" sz="1800" baseline="-25000" dirty="0" smtClean="0">
                <a:solidFill>
                  <a:srgbClr val="000000"/>
                </a:solidFill>
                <a:latin typeface="Times New Roman"/>
              </a:rPr>
              <a:t>C</a:t>
            </a:r>
            <a:r>
              <a:rPr lang="en-US" sz="1800" dirty="0" smtClean="0">
                <a:solidFill>
                  <a:srgbClr val="000000"/>
                </a:solidFill>
                <a:latin typeface="Arial"/>
              </a:rPr>
              <a:t>.</a:t>
            </a:r>
            <a:endParaRPr lang="en-US" sz="1800" dirty="0">
              <a:latin typeface="+mj-lt"/>
            </a:endParaRPr>
          </a:p>
        </p:txBody>
      </p:sp>
      <p:sp>
        <p:nvSpPr>
          <p:cNvPr id="8" name="Text Box 15"/>
          <p:cNvSpPr txBox="1">
            <a:spLocks noChangeArrowheads="1"/>
          </p:cNvSpPr>
          <p:nvPr/>
        </p:nvSpPr>
        <p:spPr bwMode="auto">
          <a:xfrm>
            <a:off x="228600" y="1981200"/>
            <a:ext cx="1949559" cy="646331"/>
          </a:xfrm>
          <a:prstGeom prst="rect">
            <a:avLst/>
          </a:prstGeom>
          <a:solidFill>
            <a:srgbClr val="FFFFCC"/>
          </a:solidFill>
          <a:ln>
            <a:noFill/>
          </a:ln>
          <a:effectLst>
            <a:outerShdw blurRad="63500" dist="63500" dir="2700000" algn="tl" rotWithShape="0">
              <a:prstClr val="black">
                <a:alpha val="40000"/>
              </a:prst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smtClean="0">
                <a:solidFill>
                  <a:schemeClr val="tx1"/>
                </a:solidFill>
                <a:latin typeface="Comic Sans MS" pitchFamily="66" charset="0"/>
              </a:rPr>
              <a:t>In 6 (count ‘</a:t>
            </a:r>
            <a:r>
              <a:rPr lang="en-US" sz="1800" dirty="0" err="1" smtClean="0">
                <a:solidFill>
                  <a:schemeClr val="tx1"/>
                </a:solidFill>
                <a:latin typeface="Comic Sans MS" pitchFamily="66" charset="0"/>
              </a:rPr>
              <a:t>em</a:t>
            </a:r>
            <a:r>
              <a:rPr lang="en-US" sz="1800" dirty="0" smtClean="0">
                <a:solidFill>
                  <a:schemeClr val="tx1"/>
                </a:solidFill>
                <a:latin typeface="Comic Sans MS" pitchFamily="66" charset="0"/>
              </a:rPr>
              <a:t>) 6 E-Z steps!</a:t>
            </a:r>
            <a:endParaRPr lang="en-US" sz="1800" dirty="0">
              <a:solidFill>
                <a:schemeClr val="tx1"/>
              </a:solidFill>
              <a:latin typeface="Comic Sans MS" pitchFamily="66" charset="0"/>
            </a:endParaRPr>
          </a:p>
        </p:txBody>
      </p:sp>
      <p:sp>
        <p:nvSpPr>
          <p:cNvPr id="9" name="Rectangle 3"/>
          <p:cNvSpPr>
            <a:spLocks noGrp="1" noChangeArrowheads="1"/>
          </p:cNvSpPr>
          <p:nvPr>
            <p:ph type="title"/>
          </p:nvPr>
        </p:nvSpPr>
        <p:spPr>
          <a:xfrm>
            <a:off x="381000" y="1143000"/>
            <a:ext cx="8382000" cy="554563"/>
          </a:xfrm>
        </p:spPr>
        <p:txBody>
          <a:bodyPr wrap="square">
            <a:spAutoFit/>
          </a:bodyPr>
          <a:lstStyle/>
          <a:p>
            <a:pPr algn="ctr"/>
            <a:r>
              <a:rPr lang="en-US" sz="3000" dirty="0" smtClean="0"/>
              <a:t>EQ </a:t>
            </a:r>
            <a:r>
              <a:rPr lang="en-US" sz="3000" dirty="0" smtClean="0"/>
              <a:t>by matching each color-band to image luminance</a:t>
            </a:r>
            <a:endParaRPr lang="en-US" sz="3000" dirty="0" smtClean="0"/>
          </a:p>
        </p:txBody>
      </p:sp>
      <p:sp>
        <p:nvSpPr>
          <p:cNvPr id="10" name="Text Box 7"/>
          <p:cNvSpPr txBox="1">
            <a:spLocks noChangeArrowheads="1"/>
          </p:cNvSpPr>
          <p:nvPr/>
        </p:nvSpPr>
        <p:spPr bwMode="auto">
          <a:xfrm>
            <a:off x="1600200" y="76200"/>
            <a:ext cx="2895600" cy="738664"/>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Each color band CDF is matched to the  luminance CDF to generate </a:t>
            </a:r>
            <a:r>
              <a:rPr lang="en-US" sz="1400" dirty="0" smtClean="0">
                <a:solidFill>
                  <a:schemeClr val="tx1"/>
                </a:solidFill>
                <a:latin typeface="Comic Sans MS" pitchFamily="66" charset="0"/>
              </a:rPr>
              <a:t>a LUT</a:t>
            </a:r>
            <a:r>
              <a:rPr lang="en-US" sz="1400" dirty="0">
                <a:solidFill>
                  <a:schemeClr val="tx1"/>
                </a:solidFill>
                <a:latin typeface="Comic Sans MS" pitchFamily="66" charset="0"/>
              </a:rPr>
              <a:t> </a:t>
            </a:r>
            <a:r>
              <a:rPr lang="en-US" sz="1400" dirty="0" smtClean="0">
                <a:solidFill>
                  <a:schemeClr val="tx1"/>
                </a:solidFill>
                <a:latin typeface="Comic Sans MS" pitchFamily="66" charset="0"/>
              </a:rPr>
              <a:t>for each band</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2605128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264" y="1984248"/>
            <a:ext cx="4572000" cy="3429000"/>
          </a:xfrm>
          <a:prstGeom prst="rect">
            <a:avLst/>
          </a:prstGeom>
        </p:spPr>
      </p:pic>
      <p:pic>
        <p:nvPicPr>
          <p:cNvPr id="68610"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92</a:t>
            </a:fld>
            <a:endParaRPr lang="en-US"/>
          </a:p>
        </p:txBody>
      </p:sp>
      <p:sp>
        <p:nvSpPr>
          <p:cNvPr id="6" name="TextBox 5"/>
          <p:cNvSpPr txBox="1"/>
          <p:nvPr/>
        </p:nvSpPr>
        <p:spPr>
          <a:xfrm>
            <a:off x="858226" y="5172075"/>
            <a:ext cx="3212739" cy="477054"/>
          </a:xfrm>
          <a:prstGeom prst="rect">
            <a:avLst/>
          </a:prstGeom>
          <a:noFill/>
        </p:spPr>
        <p:txBody>
          <a:bodyPr wrap="none" rtlCol="0">
            <a:spAutoFit/>
          </a:bodyPr>
          <a:lstStyle/>
          <a:p>
            <a:pPr algn="ctr"/>
            <a:r>
              <a:rPr lang="en-US" dirty="0" smtClean="0"/>
              <a:t>Original Color Image </a:t>
            </a:r>
            <a:endParaRPr lang="en-US" dirty="0"/>
          </a:p>
        </p:txBody>
      </p:sp>
      <p:sp>
        <p:nvSpPr>
          <p:cNvPr id="20" name="TextBox 19"/>
          <p:cNvSpPr txBox="1"/>
          <p:nvPr/>
        </p:nvSpPr>
        <p:spPr>
          <a:xfrm>
            <a:off x="4835094" y="5172075"/>
            <a:ext cx="3855544" cy="477054"/>
          </a:xfrm>
          <a:prstGeom prst="rect">
            <a:avLst/>
          </a:prstGeom>
          <a:noFill/>
        </p:spPr>
        <p:txBody>
          <a:bodyPr wrap="none" rtlCol="0">
            <a:spAutoFit/>
          </a:bodyPr>
          <a:lstStyle/>
          <a:p>
            <a:pPr algn="ctr"/>
            <a:r>
              <a:rPr lang="en-US" dirty="0" smtClean="0"/>
              <a:t>Color &amp; </a:t>
            </a:r>
            <a:r>
              <a:rPr lang="en-US" dirty="0" err="1" smtClean="0"/>
              <a:t>Lum</a:t>
            </a:r>
            <a:r>
              <a:rPr lang="en-US" dirty="0" smtClean="0"/>
              <a:t>. Histograms </a:t>
            </a:r>
            <a:endParaRPr lang="en-US" dirty="0"/>
          </a:p>
        </p:txBody>
      </p:sp>
      <p:sp>
        <p:nvSpPr>
          <p:cNvPr id="13" name="Rectangle 3"/>
          <p:cNvSpPr>
            <a:spLocks noGrp="1" noChangeArrowheads="1"/>
          </p:cNvSpPr>
          <p:nvPr>
            <p:ph type="title"/>
          </p:nvPr>
        </p:nvSpPr>
        <p:spPr>
          <a:xfrm>
            <a:off x="381000" y="1143000"/>
            <a:ext cx="8382000" cy="554563"/>
          </a:xfrm>
        </p:spPr>
        <p:txBody>
          <a:bodyPr wrap="square">
            <a:spAutoFit/>
          </a:bodyPr>
          <a:lstStyle/>
          <a:p>
            <a:pPr algn="ctr"/>
            <a:r>
              <a:rPr lang="en-US" sz="3000" dirty="0" smtClean="0"/>
              <a:t>EQ </a:t>
            </a:r>
            <a:r>
              <a:rPr lang="en-US" sz="3000" dirty="0" smtClean="0"/>
              <a:t>by matching each color-band to image luminance</a:t>
            </a:r>
            <a:endParaRPr lang="en-US" sz="3000" dirty="0" smtClean="0"/>
          </a:p>
        </p:txBody>
      </p:sp>
      <p:sp>
        <p:nvSpPr>
          <p:cNvPr id="14" name="Text Box 7"/>
          <p:cNvSpPr txBox="1">
            <a:spLocks noChangeArrowheads="1"/>
          </p:cNvSpPr>
          <p:nvPr/>
        </p:nvSpPr>
        <p:spPr bwMode="auto">
          <a:xfrm>
            <a:off x="1600200" y="76200"/>
            <a:ext cx="2895600" cy="738664"/>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Each color band CDF is matched to the  luminance CDF to generate </a:t>
            </a:r>
            <a:r>
              <a:rPr lang="en-US" sz="1400" dirty="0" smtClean="0">
                <a:solidFill>
                  <a:schemeClr val="tx1"/>
                </a:solidFill>
                <a:latin typeface="Comic Sans MS" pitchFamily="66" charset="0"/>
              </a:rPr>
              <a:t>a LUT</a:t>
            </a:r>
            <a:r>
              <a:rPr lang="en-US" sz="1400" dirty="0">
                <a:solidFill>
                  <a:schemeClr val="tx1"/>
                </a:solidFill>
                <a:latin typeface="Comic Sans MS" pitchFamily="66" charset="0"/>
              </a:rPr>
              <a:t> </a:t>
            </a:r>
            <a:r>
              <a:rPr lang="en-US" sz="1400" dirty="0" smtClean="0">
                <a:solidFill>
                  <a:schemeClr val="tx1"/>
                </a:solidFill>
                <a:latin typeface="Comic Sans MS" pitchFamily="66" charset="0"/>
              </a:rPr>
              <a:t>for each band</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26870149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264" y="1984248"/>
            <a:ext cx="4572000" cy="3429000"/>
          </a:xfrm>
          <a:prstGeom prst="rect">
            <a:avLst/>
          </a:prstGeom>
        </p:spPr>
      </p:pic>
      <p:pic>
        <p:nvPicPr>
          <p:cNvPr id="10"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93</a:t>
            </a:fld>
            <a:endParaRPr lang="en-US"/>
          </a:p>
        </p:txBody>
      </p:sp>
      <p:sp>
        <p:nvSpPr>
          <p:cNvPr id="6" name="TextBox 5"/>
          <p:cNvSpPr txBox="1"/>
          <p:nvPr/>
        </p:nvSpPr>
        <p:spPr>
          <a:xfrm>
            <a:off x="822161" y="5172075"/>
            <a:ext cx="3284874" cy="477054"/>
          </a:xfrm>
          <a:prstGeom prst="rect">
            <a:avLst/>
          </a:prstGeom>
          <a:noFill/>
        </p:spPr>
        <p:txBody>
          <a:bodyPr wrap="none" rtlCol="0">
            <a:spAutoFit/>
          </a:bodyPr>
          <a:lstStyle/>
          <a:p>
            <a:pPr algn="ctr"/>
            <a:r>
              <a:rPr lang="en-US" dirty="0" smtClean="0"/>
              <a:t>Original Color Image </a:t>
            </a:r>
            <a:endParaRPr lang="en-US" dirty="0"/>
          </a:p>
        </p:txBody>
      </p:sp>
      <p:sp>
        <p:nvSpPr>
          <p:cNvPr id="20" name="TextBox 19"/>
          <p:cNvSpPr txBox="1"/>
          <p:nvPr/>
        </p:nvSpPr>
        <p:spPr>
          <a:xfrm>
            <a:off x="5180999" y="5172075"/>
            <a:ext cx="3052439" cy="477054"/>
          </a:xfrm>
          <a:prstGeom prst="rect">
            <a:avLst/>
          </a:prstGeom>
          <a:noFill/>
        </p:spPr>
        <p:txBody>
          <a:bodyPr wrap="none" rtlCol="0">
            <a:spAutoFit/>
          </a:bodyPr>
          <a:lstStyle/>
          <a:p>
            <a:pPr algn="ctr"/>
            <a:r>
              <a:rPr lang="en-US" dirty="0" smtClean="0"/>
              <a:t>Color &amp; </a:t>
            </a:r>
            <a:r>
              <a:rPr lang="en-US" dirty="0" err="1" smtClean="0"/>
              <a:t>Lum</a:t>
            </a:r>
            <a:r>
              <a:rPr lang="en-US" dirty="0" smtClean="0"/>
              <a:t>. CDFs </a:t>
            </a:r>
            <a:endParaRPr lang="en-US" dirty="0"/>
          </a:p>
        </p:txBody>
      </p:sp>
      <p:sp>
        <p:nvSpPr>
          <p:cNvPr id="13" name="Rectangle 3"/>
          <p:cNvSpPr>
            <a:spLocks noGrp="1" noChangeArrowheads="1"/>
          </p:cNvSpPr>
          <p:nvPr>
            <p:ph type="title"/>
          </p:nvPr>
        </p:nvSpPr>
        <p:spPr>
          <a:xfrm>
            <a:off x="381000" y="1143000"/>
            <a:ext cx="8382000" cy="554563"/>
          </a:xfrm>
        </p:spPr>
        <p:txBody>
          <a:bodyPr wrap="square">
            <a:spAutoFit/>
          </a:bodyPr>
          <a:lstStyle/>
          <a:p>
            <a:pPr algn="ctr"/>
            <a:r>
              <a:rPr lang="en-US" sz="3000" dirty="0" smtClean="0"/>
              <a:t>EQ </a:t>
            </a:r>
            <a:r>
              <a:rPr lang="en-US" sz="3000" dirty="0" smtClean="0"/>
              <a:t>by matching each color-band to image luminance</a:t>
            </a:r>
            <a:endParaRPr lang="en-US" sz="3000" dirty="0" smtClean="0"/>
          </a:p>
        </p:txBody>
      </p:sp>
      <p:sp>
        <p:nvSpPr>
          <p:cNvPr id="14" name="Text Box 7"/>
          <p:cNvSpPr txBox="1">
            <a:spLocks noChangeArrowheads="1"/>
          </p:cNvSpPr>
          <p:nvPr/>
        </p:nvSpPr>
        <p:spPr bwMode="auto">
          <a:xfrm>
            <a:off x="1600200" y="76200"/>
            <a:ext cx="2895600" cy="738664"/>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Each color band CDF is matched to the  luminance CDF to generate </a:t>
            </a:r>
            <a:r>
              <a:rPr lang="en-US" sz="1400" dirty="0" smtClean="0">
                <a:solidFill>
                  <a:schemeClr val="tx1"/>
                </a:solidFill>
                <a:latin typeface="Comic Sans MS" pitchFamily="66" charset="0"/>
              </a:rPr>
              <a:t>a LUT</a:t>
            </a:r>
            <a:r>
              <a:rPr lang="en-US" sz="1400" dirty="0">
                <a:solidFill>
                  <a:schemeClr val="tx1"/>
                </a:solidFill>
                <a:latin typeface="Comic Sans MS" pitchFamily="66" charset="0"/>
              </a:rPr>
              <a:t> </a:t>
            </a:r>
            <a:r>
              <a:rPr lang="en-US" sz="1400" dirty="0" smtClean="0">
                <a:solidFill>
                  <a:schemeClr val="tx1"/>
                </a:solidFill>
                <a:latin typeface="Comic Sans MS" pitchFamily="66" charset="0"/>
              </a:rPr>
              <a:t>for each band</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21137454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F:\Courses\EECE253\Graphics\Histograms\temple300_color-to-luminance_eq_matched_LU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8264" y="1984248"/>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94</a:t>
            </a:fld>
            <a:endParaRPr lang="en-US"/>
          </a:p>
        </p:txBody>
      </p:sp>
      <p:sp>
        <p:nvSpPr>
          <p:cNvPr id="6" name="TextBox 5"/>
          <p:cNvSpPr txBox="1"/>
          <p:nvPr/>
        </p:nvSpPr>
        <p:spPr>
          <a:xfrm>
            <a:off x="858224" y="5172075"/>
            <a:ext cx="3212739" cy="477054"/>
          </a:xfrm>
          <a:prstGeom prst="rect">
            <a:avLst/>
          </a:prstGeom>
          <a:noFill/>
        </p:spPr>
        <p:txBody>
          <a:bodyPr wrap="none" rtlCol="0">
            <a:spAutoFit/>
          </a:bodyPr>
          <a:lstStyle/>
          <a:p>
            <a:pPr algn="ctr"/>
            <a:r>
              <a:rPr lang="en-US" dirty="0"/>
              <a:t>Original Color</a:t>
            </a:r>
            <a:r>
              <a:rPr lang="en-US" dirty="0" smtClean="0"/>
              <a:t> Image </a:t>
            </a:r>
            <a:endParaRPr lang="en-US" dirty="0"/>
          </a:p>
        </p:txBody>
      </p:sp>
      <p:sp>
        <p:nvSpPr>
          <p:cNvPr id="20" name="TextBox 19"/>
          <p:cNvSpPr txBox="1"/>
          <p:nvPr/>
        </p:nvSpPr>
        <p:spPr>
          <a:xfrm>
            <a:off x="5371971" y="5172075"/>
            <a:ext cx="2705228" cy="477054"/>
          </a:xfrm>
          <a:prstGeom prst="rect">
            <a:avLst/>
          </a:prstGeom>
          <a:noFill/>
        </p:spPr>
        <p:txBody>
          <a:bodyPr wrap="none" rtlCol="0">
            <a:spAutoFit/>
          </a:bodyPr>
          <a:lstStyle/>
          <a:p>
            <a:pPr algn="ctr"/>
            <a:r>
              <a:rPr lang="en-US" dirty="0" smtClean="0"/>
              <a:t>Equalization LUT </a:t>
            </a:r>
            <a:endParaRPr lang="en-US" dirty="0"/>
          </a:p>
        </p:txBody>
      </p:sp>
      <p:sp>
        <p:nvSpPr>
          <p:cNvPr id="13" name="Text Box 7"/>
          <p:cNvSpPr txBox="1">
            <a:spLocks noChangeArrowheads="1"/>
          </p:cNvSpPr>
          <p:nvPr/>
        </p:nvSpPr>
        <p:spPr bwMode="auto">
          <a:xfrm>
            <a:off x="1600200" y="76200"/>
            <a:ext cx="2895600" cy="738664"/>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Each color band CDF is matched to the  luminance CDF to generate </a:t>
            </a:r>
            <a:r>
              <a:rPr lang="en-US" sz="1400" dirty="0" smtClean="0">
                <a:solidFill>
                  <a:schemeClr val="tx1"/>
                </a:solidFill>
                <a:latin typeface="Comic Sans MS" pitchFamily="66" charset="0"/>
              </a:rPr>
              <a:t>a LUT</a:t>
            </a:r>
            <a:r>
              <a:rPr lang="en-US" sz="1400" dirty="0">
                <a:solidFill>
                  <a:schemeClr val="tx1"/>
                </a:solidFill>
                <a:latin typeface="Comic Sans MS" pitchFamily="66" charset="0"/>
              </a:rPr>
              <a:t> </a:t>
            </a:r>
            <a:r>
              <a:rPr lang="en-US" sz="1400" dirty="0" smtClean="0">
                <a:solidFill>
                  <a:schemeClr val="tx1"/>
                </a:solidFill>
                <a:latin typeface="Comic Sans MS" pitchFamily="66" charset="0"/>
              </a:rPr>
              <a:t>for each band</a:t>
            </a:r>
            <a:endParaRPr lang="en-US" sz="1600" dirty="0">
              <a:solidFill>
                <a:schemeClr val="tx1"/>
              </a:solidFill>
              <a:latin typeface="Comic Sans MS" pitchFamily="66" charset="0"/>
            </a:endParaRPr>
          </a:p>
        </p:txBody>
      </p:sp>
      <p:sp>
        <p:nvSpPr>
          <p:cNvPr id="15" name="Rectangle 3"/>
          <p:cNvSpPr>
            <a:spLocks noGrp="1" noChangeArrowheads="1"/>
          </p:cNvSpPr>
          <p:nvPr>
            <p:ph type="title"/>
          </p:nvPr>
        </p:nvSpPr>
        <p:spPr>
          <a:xfrm>
            <a:off x="381000" y="1143000"/>
            <a:ext cx="8382000" cy="554563"/>
          </a:xfrm>
        </p:spPr>
        <p:txBody>
          <a:bodyPr wrap="square">
            <a:spAutoFit/>
          </a:bodyPr>
          <a:lstStyle/>
          <a:p>
            <a:pPr algn="ctr"/>
            <a:r>
              <a:rPr lang="en-US" sz="3000" dirty="0" smtClean="0"/>
              <a:t>EQ </a:t>
            </a:r>
            <a:r>
              <a:rPr lang="en-US" sz="3000" dirty="0" smtClean="0"/>
              <a:t>by matching each color-band to image luminance</a:t>
            </a:r>
            <a:endParaRPr lang="en-US" sz="3000" dirty="0" smtClean="0"/>
          </a:p>
        </p:txBody>
      </p:sp>
    </p:spTree>
    <p:extLst>
      <p:ext uri="{BB962C8B-B14F-4D97-AF65-F5344CB8AC3E}">
        <p14:creationId xmlns:p14="http://schemas.microsoft.com/office/powerpoint/2010/main" val="717340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264" y="1984248"/>
            <a:ext cx="4572000" cy="3429000"/>
          </a:xfrm>
          <a:prstGeom prst="rect">
            <a:avLst/>
          </a:prstGeom>
        </p:spPr>
      </p:pic>
      <p:pic>
        <p:nvPicPr>
          <p:cNvPr id="13" name="Picture 2" descr="F:\Courses\EECE253\Graphics\Histograms\temple300_color-to-luminance_eq_match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34"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F:\Courses\EECE253\Graphics\Histograms\temple300_color-to-luminance_eq_match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35"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95</a:t>
            </a:fld>
            <a:endParaRPr lang="en-US"/>
          </a:p>
        </p:txBody>
      </p:sp>
      <p:sp>
        <p:nvSpPr>
          <p:cNvPr id="6" name="TextBox 5"/>
          <p:cNvSpPr txBox="1"/>
          <p:nvPr/>
        </p:nvSpPr>
        <p:spPr>
          <a:xfrm>
            <a:off x="394162" y="5172075"/>
            <a:ext cx="4140878" cy="477054"/>
          </a:xfrm>
          <a:prstGeom prst="rect">
            <a:avLst/>
          </a:prstGeom>
          <a:noFill/>
        </p:spPr>
        <p:txBody>
          <a:bodyPr wrap="none" rtlCol="0">
            <a:spAutoFit/>
          </a:bodyPr>
          <a:lstStyle/>
          <a:p>
            <a:pPr algn="ctr"/>
            <a:r>
              <a:rPr lang="en-US" dirty="0" smtClean="0"/>
              <a:t>Luminance matched image </a:t>
            </a:r>
            <a:endParaRPr lang="en-US" dirty="0"/>
          </a:p>
        </p:txBody>
      </p:sp>
      <p:sp>
        <p:nvSpPr>
          <p:cNvPr id="20" name="TextBox 19"/>
          <p:cNvSpPr txBox="1"/>
          <p:nvPr/>
        </p:nvSpPr>
        <p:spPr>
          <a:xfrm>
            <a:off x="4680689" y="5172075"/>
            <a:ext cx="4158511" cy="477054"/>
          </a:xfrm>
          <a:prstGeom prst="rect">
            <a:avLst/>
          </a:prstGeom>
          <a:noFill/>
        </p:spPr>
        <p:txBody>
          <a:bodyPr wrap="none" rtlCol="0">
            <a:spAutoFit/>
          </a:bodyPr>
          <a:lstStyle/>
          <a:p>
            <a:pPr algn="ctr"/>
            <a:r>
              <a:rPr lang="en-US" dirty="0" smtClean="0"/>
              <a:t>Histo of </a:t>
            </a:r>
            <a:r>
              <a:rPr lang="en-US" dirty="0" err="1" smtClean="0"/>
              <a:t>lum</a:t>
            </a:r>
            <a:r>
              <a:rPr lang="en-US" dirty="0" smtClean="0"/>
              <a:t> matched image</a:t>
            </a:r>
            <a:endParaRPr lang="en-US" dirty="0"/>
          </a:p>
        </p:txBody>
      </p:sp>
      <p:sp>
        <p:nvSpPr>
          <p:cNvPr id="15" name="Rectangle 3"/>
          <p:cNvSpPr>
            <a:spLocks noGrp="1" noChangeArrowheads="1"/>
          </p:cNvSpPr>
          <p:nvPr>
            <p:ph type="title"/>
          </p:nvPr>
        </p:nvSpPr>
        <p:spPr>
          <a:xfrm>
            <a:off x="381000" y="1143000"/>
            <a:ext cx="8382000" cy="554563"/>
          </a:xfrm>
        </p:spPr>
        <p:txBody>
          <a:bodyPr wrap="square">
            <a:spAutoFit/>
          </a:bodyPr>
          <a:lstStyle/>
          <a:p>
            <a:pPr algn="ctr"/>
            <a:r>
              <a:rPr lang="en-US" sz="3000" dirty="0" smtClean="0"/>
              <a:t>EQ </a:t>
            </a:r>
            <a:r>
              <a:rPr lang="en-US" sz="3000" dirty="0" smtClean="0"/>
              <a:t>by matching each color-band to image luminance</a:t>
            </a:r>
            <a:endParaRPr lang="en-US" sz="3000" dirty="0" smtClean="0"/>
          </a:p>
        </p:txBody>
      </p:sp>
      <p:sp>
        <p:nvSpPr>
          <p:cNvPr id="16" name="Text Box 7"/>
          <p:cNvSpPr txBox="1">
            <a:spLocks noChangeArrowheads="1"/>
          </p:cNvSpPr>
          <p:nvPr/>
        </p:nvSpPr>
        <p:spPr bwMode="auto">
          <a:xfrm>
            <a:off x="1600200" y="76200"/>
            <a:ext cx="2895600" cy="738664"/>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Each color band CDF is matched to the  luminance CDF to generate </a:t>
            </a:r>
            <a:r>
              <a:rPr lang="en-US" sz="1400" dirty="0" smtClean="0">
                <a:solidFill>
                  <a:schemeClr val="tx1"/>
                </a:solidFill>
                <a:latin typeface="Comic Sans MS" pitchFamily="66" charset="0"/>
              </a:rPr>
              <a:t>a LUT</a:t>
            </a:r>
            <a:r>
              <a:rPr lang="en-US" sz="1400" dirty="0">
                <a:solidFill>
                  <a:schemeClr val="tx1"/>
                </a:solidFill>
                <a:latin typeface="Comic Sans MS" pitchFamily="66" charset="0"/>
              </a:rPr>
              <a:t> </a:t>
            </a:r>
            <a:r>
              <a:rPr lang="en-US" sz="1400" dirty="0" smtClean="0">
                <a:solidFill>
                  <a:schemeClr val="tx1"/>
                </a:solidFill>
                <a:latin typeface="Comic Sans MS" pitchFamily="66" charset="0"/>
              </a:rPr>
              <a:t>for each band</a:t>
            </a:r>
            <a:endParaRPr lang="en-US" sz="1600" dirty="0">
              <a:solidFill>
                <a:schemeClr val="tx1"/>
              </a:solidFill>
              <a:latin typeface="Comic Sans MS" pitchFamily="66" charset="0"/>
            </a:endParaRPr>
          </a:p>
        </p:txBody>
      </p:sp>
      <p:sp>
        <p:nvSpPr>
          <p:cNvPr id="17" name="Text Box 7"/>
          <p:cNvSpPr txBox="1">
            <a:spLocks noChangeArrowheads="1"/>
          </p:cNvSpPr>
          <p:nvPr/>
        </p:nvSpPr>
        <p:spPr bwMode="auto">
          <a:xfrm>
            <a:off x="573885" y="5715522"/>
            <a:ext cx="3781425" cy="338554"/>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smtClean="0">
                <a:solidFill>
                  <a:schemeClr val="tx1"/>
                </a:solidFill>
                <a:latin typeface="Comic Sans MS" pitchFamily="66" charset="0"/>
              </a:rPr>
              <a:t>Note the </a:t>
            </a:r>
            <a:r>
              <a:rPr lang="en-US" sz="1600" dirty="0" smtClean="0">
                <a:solidFill>
                  <a:schemeClr val="tx1"/>
                </a:solidFill>
                <a:latin typeface="Comic Sans MS" pitchFamily="66" charset="0"/>
              </a:rPr>
              <a:t>desaturation </a:t>
            </a:r>
            <a:r>
              <a:rPr lang="en-US" sz="1600" dirty="0" smtClean="0">
                <a:solidFill>
                  <a:schemeClr val="tx1"/>
                </a:solidFill>
                <a:latin typeface="Comic Sans MS" pitchFamily="66" charset="0"/>
              </a:rPr>
              <a:t>of the colors.</a:t>
            </a:r>
            <a:endParaRPr lang="en-US" sz="1600" dirty="0">
              <a:solidFill>
                <a:schemeClr val="tx1"/>
              </a:solidFill>
              <a:latin typeface="Comic Sans MS" pitchFamily="66" charset="0"/>
            </a:endParaRPr>
          </a:p>
        </p:txBody>
      </p:sp>
    </p:spTree>
    <p:extLst>
      <p:ext uri="{BB962C8B-B14F-4D97-AF65-F5344CB8AC3E}">
        <p14:creationId xmlns:p14="http://schemas.microsoft.com/office/powerpoint/2010/main" val="4548250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F:\Courses\EECE253\Graphics\Histograms\temple3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208232"/>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3" descr="F:\Courses\EECE253\Graphics\Histograms\temple300_color_e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9150" y="2209800"/>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96</a:t>
            </a:fld>
            <a:endParaRPr lang="en-US"/>
          </a:p>
        </p:txBody>
      </p:sp>
      <p:sp>
        <p:nvSpPr>
          <p:cNvPr id="14" name="TextBox 13"/>
          <p:cNvSpPr txBox="1"/>
          <p:nvPr/>
        </p:nvSpPr>
        <p:spPr>
          <a:xfrm>
            <a:off x="4679250" y="5172075"/>
            <a:ext cx="4067139" cy="477054"/>
          </a:xfrm>
          <a:prstGeom prst="rect">
            <a:avLst/>
          </a:prstGeom>
          <a:noFill/>
        </p:spPr>
        <p:txBody>
          <a:bodyPr wrap="none" rtlCol="0">
            <a:spAutoFit/>
          </a:bodyPr>
          <a:lstStyle/>
          <a:p>
            <a:pPr algn="ctr"/>
            <a:r>
              <a:rPr lang="en-US" dirty="0" smtClean="0"/>
              <a:t>Each band </a:t>
            </a:r>
            <a:r>
              <a:rPr lang="en-US" dirty="0" err="1" smtClean="0"/>
              <a:t>eq’d</a:t>
            </a:r>
            <a:r>
              <a:rPr lang="en-US" dirty="0" smtClean="0"/>
              <a:t> separately</a:t>
            </a:r>
            <a:r>
              <a:rPr lang="en-US" dirty="0" smtClean="0"/>
              <a:t> </a:t>
            </a:r>
            <a:endParaRPr lang="en-US" dirty="0"/>
          </a:p>
        </p:txBody>
      </p:sp>
      <p:sp>
        <p:nvSpPr>
          <p:cNvPr id="16" name="TextBox 15"/>
          <p:cNvSpPr txBox="1"/>
          <p:nvPr/>
        </p:nvSpPr>
        <p:spPr>
          <a:xfrm>
            <a:off x="381000" y="5715000"/>
            <a:ext cx="8382000"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Right image: equalized each of the three bands separately (pp. </a:t>
            </a:r>
            <a:r>
              <a:rPr lang="en-US" sz="1600" dirty="0" smtClean="0">
                <a:latin typeface="Times New Roman" panose="02020603050405020304" pitchFamily="18" charset="0"/>
                <a:cs typeface="Times New Roman" panose="02020603050405020304" pitchFamily="18" charset="0"/>
                <a:hlinkClick r:id="rId4" action="ppaction://hlinksldjump"/>
              </a:rPr>
              <a:t>47</a:t>
            </a:r>
            <a:r>
              <a:rPr lang="en-US" sz="1600" dirty="0" smtClean="0">
                <a:latin typeface="Times New Roman" panose="02020603050405020304" pitchFamily="18" charset="0"/>
                <a:cs typeface="Times New Roman" panose="02020603050405020304" pitchFamily="18" charset="0"/>
              </a:rPr>
              <a:t>-</a:t>
            </a:r>
            <a:r>
              <a:rPr lang="en-US" sz="1600" dirty="0" smtClean="0">
                <a:latin typeface="Times New Roman" panose="02020603050405020304" pitchFamily="18" charset="0"/>
                <a:cs typeface="Times New Roman" panose="02020603050405020304" pitchFamily="18" charset="0"/>
                <a:hlinkClick r:id="rId5" action="ppaction://hlinksldjump"/>
              </a:rPr>
              <a:t>52</a:t>
            </a:r>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pic>
        <p:nvPicPr>
          <p:cNvPr id="12" name="Picture 2" descr="F:\Courses\EECE253\Graphics\Histograms\temple3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048" y="2212848"/>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Text Box 7"/>
          <p:cNvSpPr txBox="1">
            <a:spLocks noChangeArrowheads="1"/>
          </p:cNvSpPr>
          <p:nvPr/>
        </p:nvSpPr>
        <p:spPr bwMode="auto">
          <a:xfrm>
            <a:off x="1905000" y="81804"/>
            <a:ext cx="2390080" cy="738664"/>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Each band </a:t>
            </a:r>
            <a:r>
              <a:rPr lang="en-US" sz="1400" dirty="0" smtClean="0">
                <a:solidFill>
                  <a:schemeClr val="tx1"/>
                </a:solidFill>
                <a:latin typeface="Comic Sans MS" pitchFamily="66" charset="0"/>
              </a:rPr>
              <a:t>in one image is matched to the same band in the other image.</a:t>
            </a:r>
            <a:endParaRPr lang="en-US" sz="1600" dirty="0">
              <a:solidFill>
                <a:schemeClr val="tx1"/>
              </a:solidFill>
              <a:latin typeface="Comic Sans MS" pitchFamily="66" charset="0"/>
            </a:endParaRPr>
          </a:p>
        </p:txBody>
      </p:sp>
      <p:sp>
        <p:nvSpPr>
          <p:cNvPr id="17" name="TextBox 16"/>
          <p:cNvSpPr txBox="1"/>
          <p:nvPr/>
        </p:nvSpPr>
        <p:spPr>
          <a:xfrm>
            <a:off x="858229" y="5172075"/>
            <a:ext cx="3212739" cy="477054"/>
          </a:xfrm>
          <a:prstGeom prst="rect">
            <a:avLst/>
          </a:prstGeom>
          <a:noFill/>
        </p:spPr>
        <p:txBody>
          <a:bodyPr wrap="none" rtlCol="0">
            <a:spAutoFit/>
          </a:bodyPr>
          <a:lstStyle/>
          <a:p>
            <a:pPr algn="ctr"/>
            <a:r>
              <a:rPr lang="en-US" dirty="0" smtClean="0"/>
              <a:t>Original </a:t>
            </a:r>
            <a:r>
              <a:rPr lang="en-US" dirty="0" smtClean="0"/>
              <a:t>color image </a:t>
            </a:r>
            <a:endParaRPr lang="en-US" dirty="0"/>
          </a:p>
        </p:txBody>
      </p:sp>
      <p:sp>
        <p:nvSpPr>
          <p:cNvPr id="18" name="Rectangle 3"/>
          <p:cNvSpPr>
            <a:spLocks noGrp="1" noChangeArrowheads="1"/>
          </p:cNvSpPr>
          <p:nvPr>
            <p:ph type="title"/>
          </p:nvPr>
        </p:nvSpPr>
        <p:spPr>
          <a:xfrm>
            <a:off x="381000" y="1274237"/>
            <a:ext cx="8382000" cy="554563"/>
          </a:xfrm>
        </p:spPr>
        <p:txBody>
          <a:bodyPr wrap="square">
            <a:spAutoFit/>
          </a:bodyPr>
          <a:lstStyle/>
          <a:p>
            <a:pPr algn="ctr"/>
            <a:r>
              <a:rPr lang="en-US" sz="3000" dirty="0" smtClean="0"/>
              <a:t>Method 1: Match each band, use 3 different LUTs</a:t>
            </a:r>
            <a:endParaRPr lang="en-US" sz="3000" dirty="0" smtClean="0"/>
          </a:p>
        </p:txBody>
      </p:sp>
    </p:spTree>
    <p:extLst>
      <p:ext uri="{BB962C8B-B14F-4D97-AF65-F5344CB8AC3E}">
        <p14:creationId xmlns:p14="http://schemas.microsoft.com/office/powerpoint/2010/main" val="9723470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Courses\EECE253\Graphics\Histograms\temple300_color-to-luminance_e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3771" y="2214416"/>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2706" name="Picture 2" descr="F:\Courses\EECE253\Graphics\Histograms\temple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12848"/>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97</a:t>
            </a:fld>
            <a:endParaRPr lang="en-US"/>
          </a:p>
        </p:txBody>
      </p:sp>
      <p:sp>
        <p:nvSpPr>
          <p:cNvPr id="6" name="TextBox 5"/>
          <p:cNvSpPr txBox="1"/>
          <p:nvPr/>
        </p:nvSpPr>
        <p:spPr>
          <a:xfrm>
            <a:off x="858229" y="5172075"/>
            <a:ext cx="3212739" cy="477054"/>
          </a:xfrm>
          <a:prstGeom prst="rect">
            <a:avLst/>
          </a:prstGeom>
          <a:noFill/>
        </p:spPr>
        <p:txBody>
          <a:bodyPr wrap="none" rtlCol="0">
            <a:spAutoFit/>
          </a:bodyPr>
          <a:lstStyle/>
          <a:p>
            <a:pPr algn="ctr"/>
            <a:r>
              <a:rPr lang="en-US" dirty="0" smtClean="0"/>
              <a:t>Original </a:t>
            </a:r>
            <a:r>
              <a:rPr lang="en-US" dirty="0" smtClean="0"/>
              <a:t>color image </a:t>
            </a:r>
            <a:endParaRPr lang="en-US" dirty="0"/>
          </a:p>
        </p:txBody>
      </p:sp>
      <p:sp>
        <p:nvSpPr>
          <p:cNvPr id="20" name="TextBox 19"/>
          <p:cNvSpPr txBox="1"/>
          <p:nvPr/>
        </p:nvSpPr>
        <p:spPr>
          <a:xfrm>
            <a:off x="4560957" y="5172075"/>
            <a:ext cx="4281942" cy="477054"/>
          </a:xfrm>
          <a:prstGeom prst="rect">
            <a:avLst/>
          </a:prstGeom>
          <a:noFill/>
        </p:spPr>
        <p:txBody>
          <a:bodyPr wrap="none" rtlCol="0">
            <a:spAutoFit/>
          </a:bodyPr>
          <a:lstStyle/>
          <a:p>
            <a:pPr algn="ctr"/>
            <a:r>
              <a:rPr lang="en-US" dirty="0" smtClean="0"/>
              <a:t>Each band </a:t>
            </a:r>
            <a:r>
              <a:rPr lang="en-US" dirty="0" err="1" smtClean="0"/>
              <a:t>eq’d</a:t>
            </a:r>
            <a:r>
              <a:rPr lang="en-US" dirty="0" smtClean="0"/>
              <a:t> through </a:t>
            </a:r>
            <a:r>
              <a:rPr lang="en-US" dirty="0" err="1" smtClean="0"/>
              <a:t>lum</a:t>
            </a:r>
            <a:r>
              <a:rPr lang="en-US" dirty="0" smtClean="0"/>
              <a:t>.</a:t>
            </a:r>
            <a:endParaRPr lang="en-US" dirty="0"/>
          </a:p>
        </p:txBody>
      </p:sp>
      <p:sp>
        <p:nvSpPr>
          <p:cNvPr id="12" name="Rectangle 3"/>
          <p:cNvSpPr>
            <a:spLocks noGrp="1" noChangeArrowheads="1"/>
          </p:cNvSpPr>
          <p:nvPr>
            <p:ph type="title"/>
          </p:nvPr>
        </p:nvSpPr>
        <p:spPr>
          <a:xfrm>
            <a:off x="381000" y="1274237"/>
            <a:ext cx="8382000" cy="554563"/>
          </a:xfrm>
        </p:spPr>
        <p:txBody>
          <a:bodyPr wrap="square">
            <a:spAutoFit/>
          </a:bodyPr>
          <a:lstStyle/>
          <a:p>
            <a:pPr algn="ctr"/>
            <a:r>
              <a:rPr lang="en-US" sz="3000" dirty="0" smtClean="0"/>
              <a:t>Method 2: Map each band through 1 luminance LUT</a:t>
            </a:r>
            <a:endParaRPr lang="en-US" sz="3000" dirty="0" smtClean="0"/>
          </a:p>
        </p:txBody>
      </p:sp>
      <p:sp>
        <p:nvSpPr>
          <p:cNvPr id="13" name="Text Box 7"/>
          <p:cNvSpPr txBox="1">
            <a:spLocks noChangeArrowheads="1"/>
          </p:cNvSpPr>
          <p:nvPr/>
        </p:nvSpPr>
        <p:spPr bwMode="auto">
          <a:xfrm>
            <a:off x="1648520" y="189526"/>
            <a:ext cx="2895600" cy="523220"/>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Luminance is used to </a:t>
            </a:r>
            <a:r>
              <a:rPr lang="en-US" sz="1400" dirty="0" smtClean="0">
                <a:solidFill>
                  <a:schemeClr val="tx1"/>
                </a:solidFill>
                <a:latin typeface="Comic Sans MS" pitchFamily="66" charset="0"/>
              </a:rPr>
              <a:t>generate </a:t>
            </a:r>
            <a:r>
              <a:rPr lang="en-US" sz="1400" dirty="0" smtClean="0">
                <a:solidFill>
                  <a:schemeClr val="tx1"/>
                </a:solidFill>
                <a:latin typeface="Comic Sans MS" pitchFamily="66" charset="0"/>
              </a:rPr>
              <a:t>one LUT</a:t>
            </a:r>
            <a:r>
              <a:rPr lang="en-US" sz="1400" dirty="0">
                <a:solidFill>
                  <a:schemeClr val="tx1"/>
                </a:solidFill>
                <a:latin typeface="Comic Sans MS" pitchFamily="66" charset="0"/>
              </a:rPr>
              <a:t> </a:t>
            </a:r>
            <a:r>
              <a:rPr lang="en-US" sz="1400" dirty="0" smtClean="0">
                <a:solidFill>
                  <a:schemeClr val="tx1"/>
                </a:solidFill>
                <a:latin typeface="Comic Sans MS" pitchFamily="66" charset="0"/>
              </a:rPr>
              <a:t>for all bands.</a:t>
            </a:r>
            <a:endParaRPr lang="en-US" sz="1600" dirty="0">
              <a:solidFill>
                <a:schemeClr val="tx1"/>
              </a:solidFill>
              <a:latin typeface="Comic Sans MS" pitchFamily="66" charset="0"/>
            </a:endParaRPr>
          </a:p>
        </p:txBody>
      </p:sp>
      <p:sp>
        <p:nvSpPr>
          <p:cNvPr id="14" name="TextBox 13"/>
          <p:cNvSpPr txBox="1"/>
          <p:nvPr/>
        </p:nvSpPr>
        <p:spPr>
          <a:xfrm>
            <a:off x="381000" y="5715000"/>
            <a:ext cx="8382000"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Right image: mapped each band through the LUT from luminance </a:t>
            </a:r>
            <a:r>
              <a:rPr lang="en-US" sz="1600" dirty="0" smtClean="0">
                <a:latin typeface="Times New Roman" panose="02020603050405020304" pitchFamily="18" charset="0"/>
                <a:cs typeface="Times New Roman" panose="02020603050405020304" pitchFamily="18" charset="0"/>
              </a:rPr>
              <a:t>CDF (pp</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hlinkClick r:id="rId4" action="ppaction://hlinksldjump"/>
              </a:rPr>
              <a:t>53</a:t>
            </a:r>
            <a:r>
              <a:rPr lang="en-US" sz="1600" dirty="0" smtClean="0">
                <a:latin typeface="Times New Roman" panose="02020603050405020304" pitchFamily="18" charset="0"/>
                <a:cs typeface="Times New Roman" panose="02020603050405020304" pitchFamily="18" charset="0"/>
              </a:rPr>
              <a:t>-</a:t>
            </a:r>
            <a:r>
              <a:rPr lang="en-US" sz="1600" dirty="0" smtClean="0">
                <a:latin typeface="Times New Roman" panose="02020603050405020304" pitchFamily="18" charset="0"/>
                <a:cs typeface="Times New Roman" panose="02020603050405020304" pitchFamily="18" charset="0"/>
                <a:hlinkClick r:id="rId5" action="ppaction://hlinksldjump"/>
              </a:rPr>
              <a:t>58</a:t>
            </a:r>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94633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F:\Courses\EECE253\Graphics\Histograms\temple3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048" y="2212848"/>
            <a:ext cx="4169664" cy="279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21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98</a:t>
            </a:fld>
            <a:endParaRPr lang="en-US"/>
          </a:p>
        </p:txBody>
      </p:sp>
      <p:sp>
        <p:nvSpPr>
          <p:cNvPr id="6" name="TextBox 5"/>
          <p:cNvSpPr txBox="1"/>
          <p:nvPr/>
        </p:nvSpPr>
        <p:spPr>
          <a:xfrm>
            <a:off x="858229" y="5172075"/>
            <a:ext cx="3212739" cy="477054"/>
          </a:xfrm>
          <a:prstGeom prst="rect">
            <a:avLst/>
          </a:prstGeom>
          <a:noFill/>
        </p:spPr>
        <p:txBody>
          <a:bodyPr wrap="none" rtlCol="0">
            <a:spAutoFit/>
          </a:bodyPr>
          <a:lstStyle/>
          <a:p>
            <a:pPr algn="ctr"/>
            <a:r>
              <a:rPr lang="en-US" dirty="0" smtClean="0"/>
              <a:t>Original Color Image </a:t>
            </a:r>
            <a:endParaRPr lang="en-US" dirty="0"/>
          </a:p>
        </p:txBody>
      </p:sp>
      <p:pic>
        <p:nvPicPr>
          <p:cNvPr id="14" name="Picture 2" descr="F:\Courses\EECE253\Graphics\Histograms\temple300_color-to-luminance_eq_match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483" y="2212848"/>
            <a:ext cx="4167329" cy="2798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628567" y="5181600"/>
            <a:ext cx="4177747" cy="477054"/>
          </a:xfrm>
          <a:prstGeom prst="rect">
            <a:avLst/>
          </a:prstGeom>
          <a:noFill/>
        </p:spPr>
        <p:txBody>
          <a:bodyPr wrap="none" rtlCol="0">
            <a:spAutoFit/>
          </a:bodyPr>
          <a:lstStyle/>
          <a:p>
            <a:pPr algn="ctr"/>
            <a:r>
              <a:rPr lang="en-US" dirty="0" smtClean="0"/>
              <a:t>Each band matched to </a:t>
            </a:r>
            <a:r>
              <a:rPr lang="en-US" dirty="0" err="1" smtClean="0"/>
              <a:t>lum</a:t>
            </a:r>
            <a:r>
              <a:rPr lang="en-US" dirty="0" smtClean="0"/>
              <a:t>. </a:t>
            </a:r>
            <a:endParaRPr lang="en-US" dirty="0"/>
          </a:p>
        </p:txBody>
      </p:sp>
      <p:sp>
        <p:nvSpPr>
          <p:cNvPr id="17" name="Text Box 7"/>
          <p:cNvSpPr txBox="1">
            <a:spLocks noChangeArrowheads="1"/>
          </p:cNvSpPr>
          <p:nvPr/>
        </p:nvSpPr>
        <p:spPr bwMode="auto">
          <a:xfrm>
            <a:off x="1655777" y="76200"/>
            <a:ext cx="2895600" cy="738664"/>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Each color band CDF is matched to the  luminance CDF to generate </a:t>
            </a:r>
            <a:r>
              <a:rPr lang="en-US" sz="1400" dirty="0" smtClean="0">
                <a:solidFill>
                  <a:schemeClr val="tx1"/>
                </a:solidFill>
                <a:latin typeface="Comic Sans MS" pitchFamily="66" charset="0"/>
              </a:rPr>
              <a:t>a LUT</a:t>
            </a:r>
            <a:r>
              <a:rPr lang="en-US" sz="1400" dirty="0">
                <a:solidFill>
                  <a:schemeClr val="tx1"/>
                </a:solidFill>
                <a:latin typeface="Comic Sans MS" pitchFamily="66" charset="0"/>
              </a:rPr>
              <a:t> </a:t>
            </a:r>
            <a:r>
              <a:rPr lang="en-US" sz="1400" dirty="0" smtClean="0">
                <a:solidFill>
                  <a:schemeClr val="tx1"/>
                </a:solidFill>
                <a:latin typeface="Comic Sans MS" pitchFamily="66" charset="0"/>
              </a:rPr>
              <a:t>for each band</a:t>
            </a:r>
            <a:endParaRPr lang="en-US" sz="1600" dirty="0">
              <a:solidFill>
                <a:schemeClr val="tx1"/>
              </a:solidFill>
              <a:latin typeface="Comic Sans MS" pitchFamily="66" charset="0"/>
            </a:endParaRPr>
          </a:p>
        </p:txBody>
      </p:sp>
      <p:sp>
        <p:nvSpPr>
          <p:cNvPr id="18" name="Rectangle 3"/>
          <p:cNvSpPr>
            <a:spLocks noGrp="1" noChangeArrowheads="1"/>
          </p:cNvSpPr>
          <p:nvPr>
            <p:ph type="title"/>
          </p:nvPr>
        </p:nvSpPr>
        <p:spPr>
          <a:xfrm>
            <a:off x="381000" y="1274237"/>
            <a:ext cx="8382000" cy="554563"/>
          </a:xfrm>
        </p:spPr>
        <p:txBody>
          <a:bodyPr wrap="square">
            <a:spAutoFit/>
          </a:bodyPr>
          <a:lstStyle/>
          <a:p>
            <a:pPr algn="ctr"/>
            <a:r>
              <a:rPr lang="en-US" sz="3000" dirty="0" smtClean="0"/>
              <a:t>Method 3: Match each band to luminance, 3 LUTs</a:t>
            </a:r>
            <a:endParaRPr lang="en-US" sz="3000" dirty="0" smtClean="0"/>
          </a:p>
        </p:txBody>
      </p:sp>
      <p:sp>
        <p:nvSpPr>
          <p:cNvPr id="19" name="TextBox 18"/>
          <p:cNvSpPr txBox="1"/>
          <p:nvPr/>
        </p:nvSpPr>
        <p:spPr>
          <a:xfrm>
            <a:off x="836060" y="5715000"/>
            <a:ext cx="7471881"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Right image: matched each band to </a:t>
            </a:r>
            <a:r>
              <a:rPr lang="en-US" sz="1600" dirty="0">
                <a:latin typeface="Times New Roman" panose="02020603050405020304" pitchFamily="18" charset="0"/>
                <a:cs typeface="Times New Roman" panose="02020603050405020304" pitchFamily="18" charset="0"/>
              </a:rPr>
              <a:t>the luminance (pp. </a:t>
            </a:r>
            <a:r>
              <a:rPr lang="en-US" sz="1600" dirty="0" smtClean="0">
                <a:latin typeface="Times New Roman" panose="02020603050405020304" pitchFamily="18" charset="0"/>
                <a:cs typeface="Times New Roman" panose="02020603050405020304" pitchFamily="18" charset="0"/>
                <a:hlinkClick r:id="rId4" action="ppaction://hlinksldjump"/>
              </a:rPr>
              <a:t>90</a:t>
            </a:r>
            <a:r>
              <a:rPr lang="en-US" sz="1600" dirty="0" smtClean="0">
                <a:latin typeface="Times New Roman" panose="02020603050405020304" pitchFamily="18" charset="0"/>
                <a:cs typeface="Times New Roman" panose="02020603050405020304" pitchFamily="18" charset="0"/>
              </a:rPr>
              <a:t>-</a:t>
            </a:r>
            <a:r>
              <a:rPr lang="en-US" sz="1600" dirty="0" smtClean="0">
                <a:latin typeface="Times New Roman" panose="02020603050405020304" pitchFamily="18" charset="0"/>
                <a:cs typeface="Times New Roman" panose="02020603050405020304" pitchFamily="18" charset="0"/>
                <a:hlinkClick r:id="rId5" action="ppaction://hlinksldjump"/>
              </a:rPr>
              <a:t>95</a:t>
            </a:r>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90270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r>
              <a:rPr lang="en-US" smtClean="0"/>
              <a:t>21 September 2016</a:t>
            </a:r>
            <a:endParaRPr lang="en-US"/>
          </a:p>
        </p:txBody>
      </p:sp>
      <p:sp>
        <p:nvSpPr>
          <p:cNvPr id="13" name="Footer Placeholder 12"/>
          <p:cNvSpPr>
            <a:spLocks noGrp="1"/>
          </p:cNvSpPr>
          <p:nvPr>
            <p:ph type="ftr" sz="quarter" idx="11"/>
          </p:nvPr>
        </p:nvSpPr>
        <p:spPr/>
        <p:txBody>
          <a:bodyPr/>
          <a:lstStyle/>
          <a:p>
            <a:r>
              <a:rPr lang="en-US" smtClean="0"/>
              <a:t>1999-2016 by Richard Alan Peters II</a:t>
            </a:r>
            <a:endParaRPr lang="en-US"/>
          </a:p>
        </p:txBody>
      </p:sp>
      <p:sp>
        <p:nvSpPr>
          <p:cNvPr id="14" name="Slide Number Placeholder 13"/>
          <p:cNvSpPr>
            <a:spLocks noGrp="1"/>
          </p:cNvSpPr>
          <p:nvPr>
            <p:ph type="sldNum" sz="quarter" idx="12"/>
          </p:nvPr>
        </p:nvSpPr>
        <p:spPr/>
        <p:txBody>
          <a:bodyPr/>
          <a:lstStyle/>
          <a:p>
            <a:fld id="{FE08DE76-73E9-4CC5-93E4-4A7EB9AC9684}" type="slidenum">
              <a:rPr lang="en-US" smtClean="0"/>
              <a:t>99</a:t>
            </a:fld>
            <a:endParaRPr lang="en-US"/>
          </a:p>
        </p:txBody>
      </p:sp>
      <p:sp>
        <p:nvSpPr>
          <p:cNvPr id="12" name="Title 1"/>
          <p:cNvSpPr>
            <a:spLocks noGrp="1"/>
          </p:cNvSpPr>
          <p:nvPr>
            <p:ph type="title"/>
          </p:nvPr>
        </p:nvSpPr>
        <p:spPr>
          <a:xfrm>
            <a:off x="304800" y="990600"/>
            <a:ext cx="8667750" cy="723900"/>
          </a:xfrm>
        </p:spPr>
        <p:txBody>
          <a:bodyPr/>
          <a:lstStyle/>
          <a:p>
            <a:r>
              <a:rPr lang="en-US" sz="3600" dirty="0">
                <a:solidFill>
                  <a:srgbClr val="000000"/>
                </a:solidFill>
              </a:rPr>
              <a:t>Histogram Matching for Image Restoration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100" y="2283054"/>
            <a:ext cx="4191000" cy="3143250"/>
          </a:xfrm>
          <a:prstGeom prst="rect">
            <a:avLst/>
          </a:prstGeom>
        </p:spPr>
      </p:pic>
      <p:sp>
        <p:nvSpPr>
          <p:cNvPr id="18" name="TextBox 17"/>
          <p:cNvSpPr txBox="1"/>
          <p:nvPr/>
        </p:nvSpPr>
        <p:spPr>
          <a:xfrm>
            <a:off x="228600" y="1916668"/>
            <a:ext cx="4191000" cy="338554"/>
          </a:xfrm>
          <a:prstGeom prst="rect">
            <a:avLst/>
          </a:prstGeom>
          <a:noFill/>
        </p:spPr>
        <p:txBody>
          <a:bodyPr wrap="square" rtlCol="0">
            <a:spAutoFit/>
          </a:bodyPr>
          <a:lstStyle/>
          <a:p>
            <a:r>
              <a:rPr lang="en-US" sz="1600" dirty="0" smtClean="0"/>
              <a:t>Degraded image</a:t>
            </a:r>
            <a:endParaRPr lang="en-US" sz="1600" dirty="0"/>
          </a:p>
        </p:txBody>
      </p:sp>
      <p:sp>
        <p:nvSpPr>
          <p:cNvPr id="4" name="TextBox 3"/>
          <p:cNvSpPr txBox="1"/>
          <p:nvPr/>
        </p:nvSpPr>
        <p:spPr>
          <a:xfrm>
            <a:off x="914400" y="5562600"/>
            <a:ext cx="7315201" cy="584775"/>
          </a:xfrm>
          <a:prstGeom prst="rect">
            <a:avLst/>
          </a:prstGeom>
          <a:noFill/>
        </p:spPr>
        <p:txBody>
          <a:bodyPr wrap="square" rtlCol="0">
            <a:spAutoFit/>
          </a:bodyPr>
          <a:lstStyle/>
          <a:p>
            <a:r>
              <a:rPr lang="en-US" altLang="ja-JP" sz="1600" dirty="0" smtClean="0"/>
              <a:t>Lotus Flowers at Turtle Head Park, Lake Tai, Wuxi, Jiangsu Province, China. </a:t>
            </a:r>
          </a:p>
          <a:p>
            <a:r>
              <a:rPr lang="ja-JP" altLang="en-US" sz="1600" dirty="0" smtClean="0">
                <a:latin typeface="+mn-lt"/>
              </a:rPr>
              <a:t>莲花 在 鼋</a:t>
            </a:r>
            <a:r>
              <a:rPr lang="ja-JP" altLang="en-US" sz="1600" dirty="0">
                <a:latin typeface="+mn-lt"/>
              </a:rPr>
              <a:t>头</a:t>
            </a:r>
            <a:r>
              <a:rPr lang="ja-JP" altLang="en-US" sz="1600" dirty="0" smtClean="0">
                <a:latin typeface="+mn-lt"/>
              </a:rPr>
              <a:t>渚</a:t>
            </a:r>
            <a:r>
              <a:rPr lang="en-US" altLang="ja-JP" sz="1600" dirty="0">
                <a:latin typeface="+mn-lt"/>
              </a:rPr>
              <a:t> </a:t>
            </a:r>
            <a:r>
              <a:rPr lang="en-US" altLang="ja-JP" sz="1600" dirty="0" smtClean="0">
                <a:latin typeface="+mn-lt"/>
              </a:rPr>
              <a:t> </a:t>
            </a:r>
            <a:r>
              <a:rPr lang="ja-JP" altLang="en-US" sz="1600" dirty="0" smtClean="0">
                <a:latin typeface="+mn-lt"/>
              </a:rPr>
              <a:t>太湖  无锡市</a:t>
            </a:r>
            <a:r>
              <a:rPr lang="en-US" altLang="ja-JP" sz="1600" dirty="0" smtClean="0">
                <a:latin typeface="+mn-lt"/>
              </a:rPr>
              <a:t>  </a:t>
            </a:r>
            <a:r>
              <a:rPr lang="ja-JP" altLang="en-US" sz="1600" dirty="0">
                <a:latin typeface="+mn-lt"/>
              </a:rPr>
              <a:t>江苏</a:t>
            </a:r>
            <a:r>
              <a:rPr lang="ja-JP" altLang="en-US" sz="1600" dirty="0" smtClean="0">
                <a:latin typeface="+mn-lt"/>
              </a:rPr>
              <a:t>省</a:t>
            </a:r>
            <a:r>
              <a:rPr lang="en-US" altLang="ja-JP" sz="1600" dirty="0" smtClean="0">
                <a:latin typeface="+mn-lt"/>
              </a:rPr>
              <a:t>  </a:t>
            </a:r>
            <a:r>
              <a:rPr lang="ja-JP" altLang="en-US" sz="1600" dirty="0" smtClean="0">
                <a:latin typeface="+mn-lt"/>
              </a:rPr>
              <a:t>中国</a:t>
            </a:r>
            <a:r>
              <a:rPr lang="en-US" altLang="ja-JP" sz="1600" dirty="0" smtClean="0"/>
              <a:t>.   </a:t>
            </a:r>
            <a:r>
              <a:rPr lang="en-US" altLang="ja-JP" sz="1400" dirty="0" smtClean="0"/>
              <a:t>Photos by R. A .Peters II, July 2013.</a:t>
            </a: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83054"/>
            <a:ext cx="4194048" cy="3145536"/>
          </a:xfrm>
          <a:prstGeom prst="rect">
            <a:avLst/>
          </a:prstGeom>
        </p:spPr>
      </p:pic>
      <p:sp>
        <p:nvSpPr>
          <p:cNvPr id="15" name="TextBox 14"/>
          <p:cNvSpPr txBox="1"/>
          <p:nvPr/>
        </p:nvSpPr>
        <p:spPr>
          <a:xfrm>
            <a:off x="4495800" y="1916668"/>
            <a:ext cx="4648200" cy="338554"/>
          </a:xfrm>
          <a:prstGeom prst="rect">
            <a:avLst/>
          </a:prstGeom>
          <a:noFill/>
        </p:spPr>
        <p:txBody>
          <a:bodyPr wrap="square" rtlCol="0">
            <a:spAutoFit/>
          </a:bodyPr>
          <a:lstStyle/>
          <a:p>
            <a:r>
              <a:rPr lang="en-US" sz="1600" dirty="0" smtClean="0"/>
              <a:t>Another image of the same scene, not degraded</a:t>
            </a:r>
            <a:endParaRPr lang="en-US" sz="1600" dirty="0"/>
          </a:p>
        </p:txBody>
      </p:sp>
    </p:spTree>
    <p:extLst>
      <p:ext uri="{BB962C8B-B14F-4D97-AF65-F5344CB8AC3E}">
        <p14:creationId xmlns:p14="http://schemas.microsoft.com/office/powerpoint/2010/main" val="2925760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IP CLass Template">
  <a:themeElements>
    <a:clrScheme name="AIP CLass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Al's Theme Font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820738"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2"/>
            </a:solidFill>
            <a:effectLst/>
            <a:latin typeface="Arial"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820738"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2"/>
            </a:solidFill>
            <a:effectLst/>
            <a:latin typeface="Arial" pitchFamily="34" charset="0"/>
          </a:defRPr>
        </a:defPPr>
      </a:lstStyle>
    </a:lnDef>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extraClrScheme>
      <a:clrScheme name="AIP CLass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AIP CLass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AIP CLass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AIP CLass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EECE-CS-253</Template>
  <TotalTime>17673</TotalTime>
  <Words>5169</Words>
  <Application>Microsoft Office PowerPoint</Application>
  <PresentationFormat>On-screen Show (4:3)</PresentationFormat>
  <Paragraphs>1005</Paragraphs>
  <Slides>106</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106</vt:i4>
      </vt:variant>
    </vt:vector>
  </HeadingPairs>
  <TitlesOfParts>
    <vt:vector size="119" baseType="lpstr">
      <vt:lpstr>Arial</vt:lpstr>
      <vt:lpstr>Bitstream Vera Sans Mono</vt:lpstr>
      <vt:lpstr>Comic Sans MS</vt:lpstr>
      <vt:lpstr>Monotype Sorts</vt:lpstr>
      <vt:lpstr>Courier New</vt:lpstr>
      <vt:lpstr>Symbol</vt:lpstr>
      <vt:lpstr>Calibri</vt:lpstr>
      <vt:lpstr>MS PGothic</vt:lpstr>
      <vt:lpstr>Times New Roman</vt:lpstr>
      <vt:lpstr>AIP CLass Template</vt:lpstr>
      <vt:lpstr>Equation</vt:lpstr>
      <vt:lpstr>MathType 6.0 Equation</vt:lpstr>
      <vt:lpstr>Document</vt:lpstr>
      <vt:lpstr>PowerPoint Presentation</vt:lpstr>
      <vt:lpstr>Point Processing of Images</vt:lpstr>
      <vt:lpstr>Point Processing of Images</vt:lpstr>
      <vt:lpstr>Point Processing</vt:lpstr>
      <vt:lpstr>Point Processing: Pixel Values</vt:lpstr>
      <vt:lpstr>Point Ops via Functional Mappings</vt:lpstr>
      <vt:lpstr>Point Ops via Functional Mappings</vt:lpstr>
      <vt:lpstr>Point Ops via Functional Mappings</vt:lpstr>
      <vt:lpstr>Look-Up Tables</vt:lpstr>
      <vt:lpstr>Lookup Tables</vt:lpstr>
      <vt:lpstr>Point Operations using Lookup Tables</vt:lpstr>
      <vt:lpstr>Point Operations = Lookup Table Ops</vt:lpstr>
      <vt:lpstr>How to Generate a Lookup Table</vt:lpstr>
      <vt:lpstr>Point Ops on RGB Images using Lookup Tables</vt:lpstr>
      <vt:lpstr>1-Band Lookup Table for 3-Band Image</vt:lpstr>
      <vt:lpstr>Example 3-Band Image </vt:lpstr>
      <vt:lpstr> with 3-Band LUT.</vt:lpstr>
      <vt:lpstr> with 3-Band LUT.</vt:lpstr>
      <vt:lpstr>3-Band Image with 3-Band LUT.</vt:lpstr>
      <vt:lpstr>3-Band Image with 3-Band LUT.</vt:lpstr>
      <vt:lpstr>Basic Point Processing:  Brightness, Contrast, and Gamma</vt:lpstr>
      <vt:lpstr>PowerPoint Presentation</vt:lpstr>
      <vt:lpstr>Point Processes:  Original Image</vt:lpstr>
      <vt:lpstr>Point Processes:  Increase Brightness</vt:lpstr>
      <vt:lpstr>Point Processes:  Decrease Brightness</vt:lpstr>
      <vt:lpstr>Point Processes:  Decrease Contrast</vt:lpstr>
      <vt:lpstr>Point Processes:  Increase Contrast</vt:lpstr>
      <vt:lpstr>Point Processes:  Contrast Stretch</vt:lpstr>
      <vt:lpstr>Information Loss from Contrast Adjustment</vt:lpstr>
      <vt:lpstr>Information Loss from Contrast Adjustment</vt:lpstr>
      <vt:lpstr>Point Processes:  Increased Gamma</vt:lpstr>
      <vt:lpstr>Point Processes:  Decreased Gamma</vt:lpstr>
      <vt:lpstr>Point Processes:  Decreased Gamma</vt:lpstr>
      <vt:lpstr>Gamma Correction: Effect on Histogram</vt:lpstr>
      <vt:lpstr>Point Processing:  Histogram Equalization</vt:lpstr>
      <vt:lpstr>Point Processes:  Histogram Equalization</vt:lpstr>
      <vt:lpstr>Point Processes:  Histogram Equalization</vt:lpstr>
      <vt:lpstr>Histogram EQ</vt:lpstr>
      <vt:lpstr>Histogram EQ</vt:lpstr>
      <vt:lpstr>Histogram EQ</vt:lpstr>
      <vt:lpstr>Histogram EQ</vt:lpstr>
      <vt:lpstr>Histogram EQ of a Grayscale Image</vt:lpstr>
      <vt:lpstr>Histogram EQ of a Grayscale Image</vt:lpstr>
      <vt:lpstr>Histogram EQ of a Grayscale Image</vt:lpstr>
      <vt:lpstr>Histogram EQ of a Grayscale Image</vt:lpstr>
      <vt:lpstr>Histogram EQ of a Grayscale Image</vt:lpstr>
      <vt:lpstr>Histogram EQ of Individual Color Bands</vt:lpstr>
      <vt:lpstr>Histogram EQ of Individual Color Bands</vt:lpstr>
      <vt:lpstr>Histogram EQ of Individual Color Bands</vt:lpstr>
      <vt:lpstr>Histogram EQ of Individual Color Bands</vt:lpstr>
      <vt:lpstr>Histogram EQ of Individual Color Bands</vt:lpstr>
      <vt:lpstr>Histogram EQ of Individual Color Bands</vt:lpstr>
      <vt:lpstr>Luminance EQ of a Color Image</vt:lpstr>
      <vt:lpstr>Luminance EQ of a Color Image</vt:lpstr>
      <vt:lpstr>Luminance EQ of a Color Image</vt:lpstr>
      <vt:lpstr>Luminance EQ of a Color Image</vt:lpstr>
      <vt:lpstr>Luminance EQ of a Color Image</vt:lpstr>
      <vt:lpstr>Luminance EQ of a Color Image</vt:lpstr>
      <vt:lpstr>Histogram EQ of the Individual Bands</vt:lpstr>
      <vt:lpstr>Luminance EQ of a Color Image</vt:lpstr>
      <vt:lpstr>Point Processing:  Histogram Matching</vt:lpstr>
      <vt:lpstr>Point Processing:  Histogram Matching</vt:lpstr>
      <vt:lpstr>Point Processing:  Histogram Matching</vt:lpstr>
      <vt:lpstr>Matching Percentiles</vt:lpstr>
      <vt:lpstr>Matching Percentiles</vt:lpstr>
      <vt:lpstr>Histogram Matching Algorithm</vt:lpstr>
      <vt:lpstr>Example: Histogram Matching</vt:lpstr>
      <vt:lpstr>Discolored Image CDF</vt:lpstr>
      <vt:lpstr>Example: Histogram Matching</vt:lpstr>
      <vt:lpstr>Reference Image CDF</vt:lpstr>
      <vt:lpstr>Histogram Matching with a Lookup Table</vt:lpstr>
      <vt:lpstr>Histogram Matching with a Lookup Table</vt:lpstr>
      <vt:lpstr>LUT Creation</vt:lpstr>
      <vt:lpstr>Look Up Table for Histogram Matching </vt:lpstr>
      <vt:lpstr>Discolored &amp; Reference CDFs, LUT, and Resultant CDF</vt:lpstr>
      <vt:lpstr>Example: Histogram Matching</vt:lpstr>
      <vt:lpstr>PowerPoint Presentation</vt:lpstr>
      <vt:lpstr>PowerPoint Presentation</vt:lpstr>
      <vt:lpstr>PowerPoint Presentation</vt:lpstr>
      <vt:lpstr>PowerPoint Presentation</vt:lpstr>
      <vt:lpstr>Remap one Image to have the RGB CDF of Another</vt:lpstr>
      <vt:lpstr>RGB CDFs and the LUTs </vt:lpstr>
      <vt:lpstr>Effects of RGB Remapping on pdfs</vt:lpstr>
      <vt:lpstr>Effects of RGB Remapping on CDFs</vt:lpstr>
      <vt:lpstr>Remap one Image to have the Lum. CDF of Another</vt:lpstr>
      <vt:lpstr>Luminance CDFs and the LUT </vt:lpstr>
      <vt:lpstr>Effects of Luminance Remapping on pdfs</vt:lpstr>
      <vt:lpstr>Effects of Luminance Remapping on CDFs</vt:lpstr>
      <vt:lpstr>Histogram Equalization Revisited</vt:lpstr>
      <vt:lpstr>Histogram Equalization Revisited</vt:lpstr>
      <vt:lpstr>EQ by matching each color-band to image luminance</vt:lpstr>
      <vt:lpstr>EQ by matching each color-band to image luminance</vt:lpstr>
      <vt:lpstr>EQ by matching each color-band to image luminance</vt:lpstr>
      <vt:lpstr>EQ by matching each color-band to image luminance</vt:lpstr>
      <vt:lpstr>EQ by matching each color-band to image luminance</vt:lpstr>
      <vt:lpstr>Method 1: Match each band, use 3 different LUTs</vt:lpstr>
      <vt:lpstr>Method 2: Map each band through 1 luminance LUT</vt:lpstr>
      <vt:lpstr>Method 3: Match each band to luminance, 3 LUTs</vt:lpstr>
      <vt:lpstr>Histogram Matching for Image Restoration</vt:lpstr>
      <vt:lpstr>Histogram Matching for Image Restoration</vt:lpstr>
      <vt:lpstr>Histogram Matching for Image Restoration</vt:lpstr>
      <vt:lpstr>Histogram Matching for Image Restoration</vt:lpstr>
      <vt:lpstr>Histogram Matching for Image Restoration</vt:lpstr>
      <vt:lpstr>Histogram Matching for Image Restoration</vt:lpstr>
      <vt:lpstr>Histogram Matching for Image Restoration</vt:lpstr>
      <vt:lpstr>Histogram Matching for Image Restoration</vt:lpstr>
    </vt:vector>
  </TitlesOfParts>
  <Company>Vanderbilt University School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Point Processing of Images</dc:title>
  <dc:subject>EECE/CS 253 Image Processing</dc:subject>
  <dc:creator>Richard Alan Peters II</dc:creator>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333</cp:revision>
  <cp:lastPrinted>2014-09-03T02:56:55Z</cp:lastPrinted>
  <dcterms:created xsi:type="dcterms:W3CDTF">2000-09-26T12:21:45Z</dcterms:created>
  <dcterms:modified xsi:type="dcterms:W3CDTF">2016-09-21T06:01:09Z</dcterms:modified>
</cp:coreProperties>
</file>